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1" r:id="rId4"/>
    <p:sldId id="301" r:id="rId5"/>
    <p:sldId id="329" r:id="rId6"/>
    <p:sldId id="328" r:id="rId7"/>
    <p:sldId id="303" r:id="rId8"/>
    <p:sldId id="330" r:id="rId9"/>
    <p:sldId id="302" r:id="rId10"/>
    <p:sldId id="332" r:id="rId11"/>
    <p:sldId id="331" r:id="rId12"/>
    <p:sldId id="326" r:id="rId13"/>
    <p:sldId id="277" r:id="rId14"/>
    <p:sldId id="310" r:id="rId15"/>
    <p:sldId id="327" r:id="rId16"/>
    <p:sldId id="33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66" d="100"/>
          <a:sy n="66" d="100"/>
        </p:scale>
        <p:origin x="872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1465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Updated Proposal for 80MHz DRU Tone Plan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07239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False PD 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simulations confirm the proposed DRU tone plan has no false PD issue for different channel modes and subchannels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4CF58EB-6303-47A5-8DCE-06720CDB2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" y="2564905"/>
            <a:ext cx="4541572" cy="340617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C0977C1-9381-4679-929C-E14462F61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56" y="2564904"/>
            <a:ext cx="4541573" cy="34061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C09C428-CB41-48FF-99FE-3810647CFB8A}"/>
                  </a:ext>
                </a:extLst>
              </p:cNvPr>
              <p:cNvSpPr txBox="1"/>
              <p:nvPr/>
            </p:nvSpPr>
            <p:spPr>
              <a:xfrm>
                <a:off x="539552" y="6023035"/>
                <a:ext cx="49923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𝑃𝐷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𝑇h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𝐶𝐷𝐹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𝑇h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PD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C09C428-CB41-48FF-99FE-3810647CF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023035"/>
                <a:ext cx="4992392" cy="369332"/>
              </a:xfrm>
              <a:prstGeom prst="rect">
                <a:avLst/>
              </a:prstGeom>
              <a:blipFill>
                <a:blip r:embed="rId4"/>
                <a:stretch>
                  <a:fillRect l="-2200" t="-24590" r="-2689" b="-49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25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PAPR Evaluation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PAPR evaluation of the 106-tone DRU with BPSK and QPSK modulation (8x oversampling, 1M random data)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735B7D3-A654-4AF8-8E51-55B596DA7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9" y="2766021"/>
            <a:ext cx="4541573" cy="340618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DE8355C-5C50-4FE0-8A9B-58485B1BD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662" y="2697461"/>
            <a:ext cx="4724398" cy="354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4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</a:t>
            </a:r>
            <a:r>
              <a:rPr lang="en-US" altLang="zh-CN" dirty="0">
                <a:solidFill>
                  <a:schemeClr val="tx1"/>
                </a:solidFill>
              </a:rPr>
              <a:t>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PAPR evaluation of the 52-tone DRU with BPSK and QPSK modulation (8x oversampling, 1M random data)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4BF54B-F576-4E75-96F8-8E997934B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7" y="2514673"/>
            <a:ext cx="4572001" cy="3429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2F917D8-6B25-4CC1-960C-1EF3944E6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514674"/>
            <a:ext cx="4571999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0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Problem Addressed: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Successfully resolved the false packet detection issue identified in certain multipath fading channels.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Key Modifications: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Adjustments made to the DRU tone plan eliminate the false PD problem while preserving key benefits.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Maintained Advantages: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Retains the low PAPR, ease of channel smoothing, optimal power boosting gain and hierarchical structure  of the original proposal.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11-24-0799-00-00bn-dru-tone-plan-from-the-perspective-of-papr</a:t>
            </a:r>
          </a:p>
          <a:p>
            <a:pPr marL="0" indent="0">
              <a:buNone/>
            </a:pPr>
            <a:r>
              <a:rPr lang="en-US" altLang="ko-KR" sz="2000" dirty="0"/>
              <a:t>[2] 11-24-1187-00-00bn-dru-tone-plan-for-11bn-follow-up</a:t>
            </a:r>
          </a:p>
          <a:p>
            <a:pPr marL="0" indent="0">
              <a:buNone/>
            </a:pPr>
            <a:r>
              <a:rPr lang="en-US" altLang="ko-KR" sz="2000" dirty="0"/>
              <a:t>[3] 11-24-0468-01-00bn-dru-tone-plan-for-11bn</a:t>
            </a:r>
          </a:p>
          <a:p>
            <a:pPr marL="0" indent="0">
              <a:buNone/>
            </a:pPr>
            <a:r>
              <a:rPr lang="en-US" altLang="ko-KR" sz="2000" dirty="0"/>
              <a:t>[4] Terry, J., and J. </a:t>
            </a:r>
            <a:r>
              <a:rPr lang="en-US" altLang="ko-KR" sz="2000" dirty="0" err="1"/>
              <a:t>Heiskala</a:t>
            </a:r>
            <a:r>
              <a:rPr lang="en-US" altLang="ko-KR" sz="2000" dirty="0"/>
              <a:t>. OFDM Wireless LANs: A Theoretical and Practical Guide. Indianapolis, IN: </a:t>
            </a:r>
            <a:r>
              <a:rPr lang="en-US" altLang="ko-KR" sz="2000" dirty="0" err="1"/>
              <a:t>Sams</a:t>
            </a:r>
            <a:r>
              <a:rPr lang="en-US" altLang="ko-KR" sz="2000" dirty="0"/>
              <a:t>, 2002.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agree to include the following text to the 11bn SFD?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Data and pilot subcarrier indices for DRUs in an 80 MHz UHR PPDU are defined in following table: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zh-CN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92BD3467-E673-44FB-A99F-E6C546CA7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3899"/>
              </p:ext>
            </p:extLst>
          </p:nvPr>
        </p:nvGraphicFramePr>
        <p:xfrm>
          <a:off x="226423" y="2407066"/>
          <a:ext cx="8780671" cy="4476752"/>
        </p:xfrm>
        <a:graphic>
          <a:graphicData uri="http://schemas.openxmlformats.org/drawingml/2006/table">
            <a:tbl>
              <a:tblPr/>
              <a:tblGrid>
                <a:gridCol w="60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3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10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713755A-C34E-4261-961E-5F7C3F608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4022"/>
              </p:ext>
            </p:extLst>
          </p:nvPr>
        </p:nvGraphicFramePr>
        <p:xfrm>
          <a:off x="222615" y="2060848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F7728CD-D9BB-4AD7-A6AC-06FCFD9F6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572366"/>
              </p:ext>
            </p:extLst>
          </p:nvPr>
        </p:nvGraphicFramePr>
        <p:xfrm>
          <a:off x="183817" y="1820707"/>
          <a:ext cx="8694962" cy="219808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B1BA9C03-EFF2-4C15-B8B2-153B2A4BD357}"/>
              </a:ext>
            </a:extLst>
          </p:cNvPr>
          <p:cNvGraphicFramePr>
            <a:graphicFrameLocks noGrp="1"/>
          </p:cNvGraphicFramePr>
          <p:nvPr/>
        </p:nvGraphicFramePr>
        <p:xfrm>
          <a:off x="183818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0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581766"/>
            <a:ext cx="80758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[1], we proposed an 80MHz DRU tone plan aimed at achieving a low Peak-to-Average Power Ratio (PAPR) and simplifying channel smoothing.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However, during the review, concerns [2] emerged about potential false packet detection in specific multipath environments.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Extensive simulations confirmed that the original plan was indeed vulnerable to this issue.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We have since made targeted adjustments to the tone plan, effectively eliminating the false packet detection problem, while preserving the original goals of low PAPR and simple channel smoothing.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529980"/>
            <a:ext cx="7770813" cy="1065213"/>
          </a:xfrm>
        </p:spPr>
        <p:txBody>
          <a:bodyPr/>
          <a:lstStyle/>
          <a:p>
            <a:r>
              <a:rPr lang="en-US" altLang="zh-CN" dirty="0"/>
              <a:t>Original DRU Tone Plan Overview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B142E23-81A6-4AF9-988F-F6DB8721F3B9}"/>
              </a:ext>
            </a:extLst>
          </p:cNvPr>
          <p:cNvSpPr txBox="1"/>
          <p:nvPr/>
        </p:nvSpPr>
        <p:spPr>
          <a:xfrm>
            <a:off x="578125" y="1389064"/>
            <a:ext cx="83372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original DRU tone plan [1] was designed for an 80MHz bandwidth with two key enhancements: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chemeClr val="tx1"/>
                </a:solidFill>
              </a:rPr>
              <a:t>Low PAPR</a:t>
            </a:r>
            <a:r>
              <a:rPr lang="en-US" altLang="zh-CN" sz="2000" dirty="0">
                <a:solidFill>
                  <a:schemeClr val="tx1"/>
                </a:solidFill>
              </a:rPr>
              <a:t>: Optimized for efficient power usage and reduced signal distortion.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chemeClr val="tx1"/>
                </a:solidFill>
              </a:rPr>
              <a:t>Ease of Implementation</a:t>
            </a:r>
            <a:r>
              <a:rPr lang="en-US" altLang="zh-CN" sz="2000" dirty="0">
                <a:solidFill>
                  <a:schemeClr val="tx1"/>
                </a:solidFill>
              </a:rPr>
              <a:t>: Simplified channel smoothing to ensure robust performance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484-tone DRU, 242-tone DRU and 106-tone DRU demonstrated an almost perfect uniform distribution of subcarriers. However, the 52-tone DRU exhibited long runs of 16 spaces between adjacent subcarriers, which lead to the PD issue in certain multipath fading channels.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6B28539-CEF8-45CE-9FFC-3B0EA6162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70672"/>
              </p:ext>
            </p:extLst>
          </p:nvPr>
        </p:nvGraphicFramePr>
        <p:xfrm>
          <a:off x="685799" y="4569689"/>
          <a:ext cx="821015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550">
                  <a:extLst>
                    <a:ext uri="{9D8B030D-6E8A-4147-A177-3AD203B41FA5}">
                      <a16:colId xmlns:a16="http://schemas.microsoft.com/office/drawing/2014/main" val="325267121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338694376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97975025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940201407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83335920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3363382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372733855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56866176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96190484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014049371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51501078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91403148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50722514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4264781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Distance</a:t>
                      </a:r>
                      <a:endParaRPr lang="en-US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8368352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1189E34-00BD-42CC-ABAE-A73A31E51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170517"/>
              </p:ext>
            </p:extLst>
          </p:nvPr>
        </p:nvGraphicFramePr>
        <p:xfrm>
          <a:off x="685800" y="5075969"/>
          <a:ext cx="820248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8960839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14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15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06014596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65DE093-028B-4B6D-8607-C60E20DF8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68368"/>
              </p:ext>
            </p:extLst>
          </p:nvPr>
        </p:nvGraphicFramePr>
        <p:xfrm>
          <a:off x="707134" y="5573595"/>
          <a:ext cx="820248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416252571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2276137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5379035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7202001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2785776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8443330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92606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852905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237570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40458247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9862193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79824823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92420215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2142307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96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96982307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613F517-4B7B-48BF-8D49-8B9809D08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55283"/>
              </p:ext>
            </p:extLst>
          </p:nvPr>
        </p:nvGraphicFramePr>
        <p:xfrm>
          <a:off x="667990" y="6077026"/>
          <a:ext cx="8240583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891">
                  <a:extLst>
                    <a:ext uri="{9D8B030D-6E8A-4147-A177-3AD203B41FA5}">
                      <a16:colId xmlns:a16="http://schemas.microsoft.com/office/drawing/2014/main" val="38652484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658752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742107840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19818534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13011700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1405975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453817636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09680581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649191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584607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63331399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041408864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878736036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188812659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261860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Updated DRU Tone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83288"/>
              </p:ext>
            </p:extLst>
          </p:nvPr>
        </p:nvGraphicFramePr>
        <p:xfrm>
          <a:off x="226423" y="1820705"/>
          <a:ext cx="8780671" cy="4476752"/>
        </p:xfrm>
        <a:graphic>
          <a:graphicData uri="http://schemas.openxmlformats.org/drawingml/2006/table">
            <a:tbl>
              <a:tblPr/>
              <a:tblGrid>
                <a:gridCol w="60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3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10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90641"/>
              </p:ext>
            </p:extLst>
          </p:nvPr>
        </p:nvGraphicFramePr>
        <p:xfrm>
          <a:off x="222615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Updated DRU Tone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99532"/>
              </p:ext>
            </p:extLst>
          </p:nvPr>
        </p:nvGraphicFramePr>
        <p:xfrm>
          <a:off x="183817" y="1820707"/>
          <a:ext cx="8694962" cy="219808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/>
        </p:nvGraphicFramePr>
        <p:xfrm>
          <a:off x="183818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1B6FDF4E-525B-4F2C-99E2-5BE2117E9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31616"/>
              </p:ext>
            </p:extLst>
          </p:nvPr>
        </p:nvGraphicFramePr>
        <p:xfrm>
          <a:off x="4220148" y="4862813"/>
          <a:ext cx="622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包装程序外壳对象" showAsIcon="1" r:id="rId3" imgW="622226" imgH="520891" progId="Package">
                  <p:embed/>
                </p:oleObj>
              </mc:Choice>
              <mc:Fallback>
                <p:oleObj name="包装程序外壳对象" showAsIcon="1" r:id="rId3" imgW="622226" imgH="520891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0148" y="4862813"/>
                        <a:ext cx="6223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07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space between adjacent subcarriers of 52-tone DRU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Break long runs of 16 spaces to avoid PD false detection issue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Have larger GCD to ensure a smaller mean PAPR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C83F792-E7B6-47B7-A91A-DBABEDE9B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22063"/>
              </p:ext>
            </p:extLst>
          </p:nvPr>
        </p:nvGraphicFramePr>
        <p:xfrm>
          <a:off x="761996" y="2267892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25267121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3869437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97975025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9402014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83335920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3363382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727338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686617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6190484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01404937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1501078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1403148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50722514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4264781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effectLst/>
                        </a:rPr>
                        <a:t>Proposed</a:t>
                      </a:r>
                      <a:endParaRPr lang="en-US" sz="1000" b="1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368352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effectLst/>
                        </a:rPr>
                        <a:t>Ref[2]</a:t>
                      </a:r>
                      <a:endParaRPr lang="en-US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3099181835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32FAAD7B-2DDB-4675-B2AF-2C9C5B061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669300"/>
              </p:ext>
            </p:extLst>
          </p:nvPr>
        </p:nvGraphicFramePr>
        <p:xfrm>
          <a:off x="761996" y="3010828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8960839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06014596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602654264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24E5D8F-7197-41AE-8768-98D97A22F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15257"/>
              </p:ext>
            </p:extLst>
          </p:nvPr>
        </p:nvGraphicFramePr>
        <p:xfrm>
          <a:off x="761996" y="3755999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416252571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2276137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5379035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7202001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2785776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8443330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92606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852905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237570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40458247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9862193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79824823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92420215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2142307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982307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2795215377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EFF3EE4F-9F2D-40D4-BE74-088162F7D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39103"/>
              </p:ext>
            </p:extLst>
          </p:nvPr>
        </p:nvGraphicFramePr>
        <p:xfrm>
          <a:off x="723899" y="4579143"/>
          <a:ext cx="8240583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891">
                  <a:extLst>
                    <a:ext uri="{9D8B030D-6E8A-4147-A177-3AD203B41FA5}">
                      <a16:colId xmlns:a16="http://schemas.microsoft.com/office/drawing/2014/main" val="38652484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658752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742107840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19818534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13011700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1405975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453817636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09680581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649191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584607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63331399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041408864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878736036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188812659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6020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5476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5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8168581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space between adjacent subcarriers of 106-tone DRU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An almost uniform distribution enables simpler channel smoothing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 large GCD ensures a smaller mean PAPR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57F4E19-F0D3-4056-B78A-DE42FB0D8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3394"/>
              </p:ext>
            </p:extLst>
          </p:nvPr>
        </p:nvGraphicFramePr>
        <p:xfrm>
          <a:off x="127048" y="2204864"/>
          <a:ext cx="8964514" cy="62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1911567536"/>
                    </a:ext>
                  </a:extLst>
                </a:gridCol>
                <a:gridCol w="222034">
                  <a:extLst>
                    <a:ext uri="{9D8B030D-6E8A-4147-A177-3AD203B41FA5}">
                      <a16:colId xmlns:a16="http://schemas.microsoft.com/office/drawing/2014/main" val="85049303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7018198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15366754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47577123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415325053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73513054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0483200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07090448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14253888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979247625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4047411015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7685468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54478688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0415003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47658569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64491271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87849015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295164222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9372619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417935972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98213482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9677966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8568846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1851420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953383839"/>
                    </a:ext>
                  </a:extLst>
                </a:gridCol>
              </a:tblGrid>
              <a:tr h="2070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466718595"/>
                  </a:ext>
                </a:extLst>
              </a:tr>
              <a:tr h="207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</a:rPr>
                        <a:t>Proposed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37657"/>
                  </a:ext>
                </a:extLst>
              </a:tr>
              <a:tr h="207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</a:rPr>
                        <a:t>Ref[2]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2436874011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AA98AD95-A961-4136-A3F2-EE5564212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616545"/>
              </p:ext>
            </p:extLst>
          </p:nvPr>
        </p:nvGraphicFramePr>
        <p:xfrm>
          <a:off x="535400" y="2996952"/>
          <a:ext cx="8556165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95">
                  <a:extLst>
                    <a:ext uri="{9D8B030D-6E8A-4147-A177-3AD203B41FA5}">
                      <a16:colId xmlns:a16="http://schemas.microsoft.com/office/drawing/2014/main" val="383155312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1701204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83512133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19841766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544984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1362317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64208322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49964039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77214182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8367664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6175314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5031694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45193145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481641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3965678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3804227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73772043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54120743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72827366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8153070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3028152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46287717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8234378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573871073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0710554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1086895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252975332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1429690314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7329473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4102983969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E386E6B-A0C0-4AE6-AC31-04ED69FFA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18173"/>
              </p:ext>
            </p:extLst>
          </p:nvPr>
        </p:nvGraphicFramePr>
        <p:xfrm>
          <a:off x="535380" y="3883123"/>
          <a:ext cx="8556158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083">
                  <a:extLst>
                    <a:ext uri="{9D8B030D-6E8A-4147-A177-3AD203B41FA5}">
                      <a16:colId xmlns:a16="http://schemas.microsoft.com/office/drawing/2014/main" val="409705416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351133559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4231355732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283946910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813911248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405432945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97789312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81360889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0490241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64298672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112329019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27682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33506216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9352965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55989494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82959331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34117214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317819884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7772693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71195560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84461002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61547197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684786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1405145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1425802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10216420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58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59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73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1471616775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1450079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3410635605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08125F-27A2-4BB8-A073-1C24AA7CA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58718"/>
              </p:ext>
            </p:extLst>
          </p:nvPr>
        </p:nvGraphicFramePr>
        <p:xfrm>
          <a:off x="535386" y="4727434"/>
          <a:ext cx="8556165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95">
                  <a:extLst>
                    <a:ext uri="{9D8B030D-6E8A-4147-A177-3AD203B41FA5}">
                      <a16:colId xmlns:a16="http://schemas.microsoft.com/office/drawing/2014/main" val="241835305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55741306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93162472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42501502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17455151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245018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51737429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00109548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08187438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18523157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071415053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82593658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13914147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34194890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185416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73107161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09525400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12915987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179263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5884549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08652607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82459341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507836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04773688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80739567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0844682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56720433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79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81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82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98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99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3255414729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682762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19240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In addition, the proposed DRU tone plan offers the following advantages: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optimal power boost gain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Perfect uniform distribution for 242-tone DRU and 484-tone DRU, ensuring better smoothing gain and a lower mean PAPR.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Preserve the hierarchical structure as an RRU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False PD 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simulations confirm the proposed DRU tone plan has no false PD issue for different channel modes and subchannels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9056347-7CF2-46DD-B11A-52804C532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2" y="2492896"/>
            <a:ext cx="4541573" cy="340618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6C80A08-68A9-4F8F-B311-823CD483B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07" y="2492897"/>
            <a:ext cx="4541572" cy="34061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A05723F-F431-4D69-A0E1-69C3AF6B94F4}"/>
                  </a:ext>
                </a:extLst>
              </p:cNvPr>
              <p:cNvSpPr txBox="1"/>
              <p:nvPr/>
            </p:nvSpPr>
            <p:spPr>
              <a:xfrm>
                <a:off x="395536" y="5987534"/>
                <a:ext cx="49923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𝑃𝐷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𝑇h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𝐶𝐷𝐹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𝑇h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PD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A05723F-F431-4D69-A0E1-69C3AF6B9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987534"/>
                <a:ext cx="4992392" cy="369332"/>
              </a:xfrm>
              <a:prstGeom prst="rect">
                <a:avLst/>
              </a:prstGeom>
              <a:blipFill>
                <a:blip r:embed="rId4"/>
                <a:stretch>
                  <a:fillRect l="-2198" t="-24590" r="-2564" b="-49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12726</TotalTime>
  <Words>3072</Words>
  <Application>Microsoft Office PowerPoint</Application>
  <PresentationFormat>全屏显示(4:3)</PresentationFormat>
  <Paragraphs>811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Cambria Math</vt:lpstr>
      <vt:lpstr>Times New Roman</vt:lpstr>
      <vt:lpstr>Wingdings</vt:lpstr>
      <vt:lpstr>Office 主题</vt:lpstr>
      <vt:lpstr>程序包</vt:lpstr>
      <vt:lpstr>Updated Proposal for 80MHz DRU Tone Plan</vt:lpstr>
      <vt:lpstr>Introduction</vt:lpstr>
      <vt:lpstr>Original DRU Tone Plan Overview</vt:lpstr>
      <vt:lpstr>Updated DRU Tone Plan</vt:lpstr>
      <vt:lpstr>Updated DRU Tone Plan</vt:lpstr>
      <vt:lpstr>DRU Tone Pattern</vt:lpstr>
      <vt:lpstr>DRU Tone Pattern</vt:lpstr>
      <vt:lpstr>DRU Tone Pattern</vt:lpstr>
      <vt:lpstr>False PD Evaluation</vt:lpstr>
      <vt:lpstr>False PD Evaluation</vt:lpstr>
      <vt:lpstr>PAPR Evaluation</vt:lpstr>
      <vt:lpstr>PAPR Evaluation</vt:lpstr>
      <vt:lpstr>Summary</vt:lpstr>
      <vt:lpstr>References</vt:lpstr>
      <vt:lpstr>SP1</vt:lpstr>
      <vt:lpstr>SP1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Chenchen LIU</cp:lastModifiedBy>
  <cp:revision>336</cp:revision>
  <cp:lastPrinted>1601-01-01T00:00:00Z</cp:lastPrinted>
  <dcterms:created xsi:type="dcterms:W3CDTF">2020-06-15T07:09:50Z</dcterms:created>
  <dcterms:modified xsi:type="dcterms:W3CDTF">2024-09-04T03:14:26Z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1724915161</vt:lpwstr>
  </property>
</Properties>
</file>