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81" r:id="rId4"/>
    <p:sldId id="301" r:id="rId5"/>
    <p:sldId id="329" r:id="rId6"/>
    <p:sldId id="328" r:id="rId7"/>
    <p:sldId id="303" r:id="rId8"/>
    <p:sldId id="330" r:id="rId9"/>
    <p:sldId id="302" r:id="rId10"/>
    <p:sldId id="332" r:id="rId11"/>
    <p:sldId id="331" r:id="rId12"/>
    <p:sldId id="326" r:id="rId13"/>
    <p:sldId id="277" r:id="rId14"/>
    <p:sldId id="310" r:id="rId15"/>
    <p:sldId id="327" r:id="rId16"/>
    <p:sldId id="33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110" d="100"/>
          <a:sy n="110" d="100"/>
        </p:scale>
        <p:origin x="11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1465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Updated Proposal for 80MHz DRU Tone Plan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07239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False PD Evaluation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simulations confirm the proposed DRU tone plan has no false PD issue for different channel modes and subchannels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4CF58EB-6303-47A5-8DCE-06720CDB2B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" y="2564905"/>
            <a:ext cx="4541572" cy="340617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C0977C1-9381-4679-929C-E14462F61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656" y="2564904"/>
            <a:ext cx="4541573" cy="34061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7C09C428-CB41-48FF-99FE-3810647CFB8A}"/>
                  </a:ext>
                </a:extLst>
              </p:cNvPr>
              <p:cNvSpPr txBox="1"/>
              <p:nvPr/>
            </p:nvSpPr>
            <p:spPr>
              <a:xfrm>
                <a:off x="539552" y="6023035"/>
                <a:ext cx="49923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𝑃𝐷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𝑇h</m:t>
                        </m:r>
                      </m:e>
                    </m:d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𝐶𝐷𝐹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𝑇h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PD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7C09C428-CB41-48FF-99FE-3810647CF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023035"/>
                <a:ext cx="4992392" cy="369332"/>
              </a:xfrm>
              <a:prstGeom prst="rect">
                <a:avLst/>
              </a:prstGeom>
              <a:blipFill>
                <a:blip r:embed="rId4"/>
                <a:stretch>
                  <a:fillRect l="-2200" t="-24590" r="-2689" b="-491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257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PAPR Evaluation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PAPR evaluation of the 106-tone DRU with BPSK and QPSK modulation (8x oversampling, 1M random data)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735B7D3-A654-4AF8-8E51-55B596DA7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9" y="2766021"/>
            <a:ext cx="4541573" cy="340618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DE8355C-5C50-4FE0-8A9B-58485B1BD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662" y="2697461"/>
            <a:ext cx="4724398" cy="354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948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PAPR </a:t>
            </a:r>
            <a:r>
              <a:rPr lang="en-US" altLang="zh-CN" dirty="0">
                <a:solidFill>
                  <a:schemeClr val="tx1"/>
                </a:solidFill>
              </a:rPr>
              <a:t>Evaluation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PAPR evaluation of the 52-tone DRU with BPSK and QPSK modulation (8x oversampling, 1M random data)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94BF54B-F576-4E75-96F8-8E997934B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7" y="2514673"/>
            <a:ext cx="4572001" cy="3429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2F917D8-6B25-4CC1-960C-1EF3944E6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2514674"/>
            <a:ext cx="4571999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03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Problem Addressed: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Successfully resolved the false packet detection issue identified in certain multipath fading channels.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Key Modifications: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Adjustments made to the DRU tone plan eliminate the false PD problem while preserving key benefits.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Maintained Advantages: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Retains the low PAPR, ease of channel smoothing, optimal power boosting gain and hierarchical structure  of the original proposal.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C2B7071-0F23-4101-84B2-4A16C4EB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49167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11-24-0799-00-00bn-dru-tone-plan-from-the-perspective-of-papr</a:t>
            </a:r>
          </a:p>
          <a:p>
            <a:pPr marL="0" indent="0">
              <a:buNone/>
            </a:pPr>
            <a:r>
              <a:rPr lang="en-US" altLang="ko-KR" sz="2000" dirty="0"/>
              <a:t>[2] 11-24-1187-00-00bn-dru-tone-plan-for-11bn-follow-up</a:t>
            </a:r>
          </a:p>
          <a:p>
            <a:pPr marL="0" indent="0">
              <a:buNone/>
            </a:pPr>
            <a:r>
              <a:rPr lang="en-US" altLang="ko-KR" sz="2000" dirty="0"/>
              <a:t>[3] 11-24-0468-01-00bn-dru-tone-plan-for-11bn</a:t>
            </a:r>
          </a:p>
          <a:p>
            <a:pPr marL="0" indent="0">
              <a:buNone/>
            </a:pPr>
            <a:r>
              <a:rPr lang="en-US" altLang="ko-KR" sz="2000" dirty="0"/>
              <a:t>[4] Terry, J., and J. </a:t>
            </a:r>
            <a:r>
              <a:rPr lang="en-US" altLang="ko-KR" sz="2000" dirty="0" err="1"/>
              <a:t>Heiskala</a:t>
            </a:r>
            <a:r>
              <a:rPr lang="en-US" altLang="ko-KR" sz="2000" dirty="0"/>
              <a:t>. OFDM Wireless LANs: A Theoretical and Practical Guide. Indianapolis, IN: </a:t>
            </a:r>
            <a:r>
              <a:rPr lang="en-US" altLang="ko-KR" sz="2000" dirty="0" err="1"/>
              <a:t>Sams</a:t>
            </a:r>
            <a:r>
              <a:rPr lang="en-US" altLang="ko-KR" sz="2000" dirty="0"/>
              <a:t>, 2002.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689" y="642358"/>
            <a:ext cx="7770813" cy="554394"/>
          </a:xfrm>
        </p:spPr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582826" y="11049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Do you agree to include the following text to the 11bn SFD?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ko-KR" kern="0" dirty="0">
                <a:solidFill>
                  <a:srgbClr val="000000"/>
                </a:solidFill>
              </a:rPr>
              <a:t>Data and pilot subcarrier indices for DRUs in an 80 MHz UHR PPDU are defined in following table: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altLang="zh-CN" kern="0" dirty="0">
              <a:solidFill>
                <a:srgbClr val="000000"/>
              </a:solidFill>
            </a:endParaRPr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92BD3467-E673-44FB-A99F-E6C546CA7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13899"/>
              </p:ext>
            </p:extLst>
          </p:nvPr>
        </p:nvGraphicFramePr>
        <p:xfrm>
          <a:off x="226423" y="2407066"/>
          <a:ext cx="8780671" cy="4476752"/>
        </p:xfrm>
        <a:graphic>
          <a:graphicData uri="http://schemas.openxmlformats.org/drawingml/2006/table">
            <a:tbl>
              <a:tblPr/>
              <a:tblGrid>
                <a:gridCol w="60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3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</a:t>
                      </a:r>
                      <a:endParaRPr lang="zh-CN" sz="10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[-495:56:-271, -479:56:-255, -455:56:-287, -239:56:-71, -215:56:-47, -199:56:-31, 17:56:241, 33:56:257, 57:56:225, 273:56:441, 297:56:465, 313:56:481]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DRU2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[-487:56:-263, -471:56:-247, -447:56:-279, -231:56:-63, -207:56:-39, -191:56:-23, 25:56:249, 41:56:265, 65:56:233, 281:56:449, 305:56:473, 321:56:489]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[-491:56:-267, -475:56:-251, -451:56:-283, -235:56:-67, -211:56:-43, -195:56:-27, 21:56:245, 37:56:261, 61:56:229, 277:56:445, 301:56:469, 317:56:485]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[-483:56:-259, -467:56:-243, -443:56:-275, -227:56:-59, -203:56:-35, -187:56:-19, 29:56:253, 45:56:269, 69:56:237, 285:56:453, 309:56:477, 325:56:493]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[-489:56:-265, -473:56:-249, -449:56:-281, -233:56:-65, -209:56:-41, -193:56:-25, 23:56:247, 39:56:263, 63:56:231, 279:56:447, 303:56:471, 319:56:487]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[-481:56:-257, -465:56:-241, -441:56:-273, -225:56:-57, -201:56:-33, -185:56:-17, 31:56:255, 47:56:271, 71:56:239, 287:56:455, 311:56:479, 327:56:495]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[-493:56:-269, -477:56:-253, -453:56:-285, -237:56:-69, -213:56:-45, -197:56:-29, 19:56:243, 35:56:259, 59:56:227, 275:56:443, 299:56:467, 315:56:483]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[-485:56:-261, -469:56:-245, -445:56:-277, -229:56:-61, -205:56:-37, -189:56:-21, 27:56:251, 43:56:267, 67:56:235, 283:56:451, 307:56:475, 323:56:491]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DRU9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[-494:56:-270, -478:56:-254, -454:56:-286, -238:56:-70, -214:56:-46, -198:56:-30, 18:56:242, 34:56:258, 58:56:226, 274:56:442, 298:56:466, 314:56:482]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DRU10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[-486:56:-262, -470:56:-246, -446:56:-278, -230:56:-62, -206:56:-38, -190:56:-22, 26:56:250, 42:56:266, 66:56:234, 282:56:450, 306:56:474, 322:56:490]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DRU11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[-490:56:-266, -474:56:-250, -450:56:-282, -234:56:-66, -210:56:-42, -194:56:-26, 22:56:246, 38:56:262, 62:56:230, 278:56:446, 302:56:470, 318:56:486]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DRU12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[-482:56:-258, -466:56:-242, -442:56:-274, -226:56:-58, -202:56:-34, -186:56:-18, 30:56:254, 46:56:270, 70:56:238, 286:56:454, 310:56:478, 326:56:494]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DRU13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[-488:56:-264, -472:56:-248, -448:56:-280, -232:56:-64, -208:56:-40, -192:56:-24, 24:56:248, 40:56:264, 64:56:232, 280:56:448, 304:56:472, 320:56:488]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DRU14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[-480:56:-256, -464:56:-240, -440:56:-272, -224:56:-56, -200:56:-32, -184:56:-16, 32:56:256, 48:56:272, 72:56:240, 288:56:456, 312:56:480, 328:56:496]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DRU15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[-492:56:-268, -476:56:-252, -452:56:-284, -236:56:-68, -212:56:-44, -196:56:-28, 20:56:244, 36:56:260, 60:56:228, 276:56:444, 300:56:468, 316:56:484]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DRU16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[-484:56:-260, -468:56:-244, -444:56:-276, -228:56:-60, -204:56:-36, -188:56:-20, 28:56:252, 44:56:268, 68:56:236, 284:56:452, 308:56:476, 324:56:492]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4713755A-C34E-4261-961E-5F7C3F608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4022"/>
              </p:ext>
            </p:extLst>
          </p:nvPr>
        </p:nvGraphicFramePr>
        <p:xfrm>
          <a:off x="222615" y="2060848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703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0F7728CD-D9BB-4AD7-A6AC-06FCFD9F6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572366"/>
              </p:ext>
            </p:extLst>
          </p:nvPr>
        </p:nvGraphicFramePr>
        <p:xfrm>
          <a:off x="183817" y="1820707"/>
          <a:ext cx="8694962" cy="2198085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DRU1, 52-tone DRU2, -463, 457]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DRU3, 52-tone DRU4, -459, 461]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DRU5, 52-tone DRU6, -457, 463]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DRU7, 52-tone DRU8, -461, 459]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DRU9, 52-tone DRU10, -462, 458]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DRU11, 52-tone DRU12, -458, 462]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DRU13, 52-tone DRU14, -456, 464]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DRU15, 52-tone DRU16, -460, 460]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B1BA9C03-EFF2-4C15-B8B2-153B2A4BD35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3818" y="1474487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30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571364" y="1581766"/>
            <a:ext cx="80758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[1], we proposed an 80MHz DRU tone plan aimed at achieving a low Peak-to-Average Power Ratio (PAPR) and simplifying channel smoothing.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However, during the review, concerns [2] emerged about potential false packet detection in specific multipath environments.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Extensive simulations confirmed that the original plan was indeed vulnerable to this issue.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We have since made targeted adjustments to the tone plan, effectively eliminating the false packet detection problem, while preserving the original goals of low PAPR and simple channel smoothing.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799" y="529980"/>
            <a:ext cx="7770813" cy="1065213"/>
          </a:xfrm>
        </p:spPr>
        <p:txBody>
          <a:bodyPr/>
          <a:lstStyle/>
          <a:p>
            <a:r>
              <a:rPr lang="en-US" altLang="zh-CN" dirty="0"/>
              <a:t>Original DRU Tone Plan Overview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B142E23-81A6-4AF9-988F-F6DB8721F3B9}"/>
              </a:ext>
            </a:extLst>
          </p:cNvPr>
          <p:cNvSpPr txBox="1"/>
          <p:nvPr/>
        </p:nvSpPr>
        <p:spPr>
          <a:xfrm>
            <a:off x="578125" y="1389064"/>
            <a:ext cx="83372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The original DRU tone plan [1] was designed for an 80MHz bandwidth with two key enhancements: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2000" b="1" dirty="0">
                <a:solidFill>
                  <a:schemeClr val="tx1"/>
                </a:solidFill>
              </a:rPr>
              <a:t>Low PAPR</a:t>
            </a:r>
            <a:r>
              <a:rPr lang="en-US" altLang="zh-CN" sz="2000" dirty="0">
                <a:solidFill>
                  <a:schemeClr val="tx1"/>
                </a:solidFill>
              </a:rPr>
              <a:t>: Optimized for efficient power usage and reduced signal distortion.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sz="2000" b="1" dirty="0">
                <a:solidFill>
                  <a:schemeClr val="tx1"/>
                </a:solidFill>
              </a:rPr>
              <a:t>Ease of Implementation</a:t>
            </a:r>
            <a:r>
              <a:rPr lang="en-US" altLang="zh-CN" sz="2000" dirty="0">
                <a:solidFill>
                  <a:schemeClr val="tx1"/>
                </a:solidFill>
              </a:rPr>
              <a:t>: Simplified channel smoothing to ensure robust performance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The 484-tone DRU, 242-tone DRU and 106-tone DRU demonstrated an almost perfect uniform distribution of subcarriers. However, the 52-tone DRU exhibited long runs of 16 spaces between adjacent subcarriers, which lead to the PD issue in certain multipath fading channels.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6B28539-CEF8-45CE-9FFC-3B0EA6162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370672"/>
              </p:ext>
            </p:extLst>
          </p:nvPr>
        </p:nvGraphicFramePr>
        <p:xfrm>
          <a:off x="685799" y="4569689"/>
          <a:ext cx="8210150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550">
                  <a:extLst>
                    <a:ext uri="{9D8B030D-6E8A-4147-A177-3AD203B41FA5}">
                      <a16:colId xmlns:a16="http://schemas.microsoft.com/office/drawing/2014/main" val="3252671210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2338694376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2979750250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2940201407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1833359202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133633822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2372733855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3568661760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961904842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3014049371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3515010780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914031482"/>
                    </a:ext>
                  </a:extLst>
                </a:gridCol>
                <a:gridCol w="631550">
                  <a:extLst>
                    <a:ext uri="{9D8B030D-6E8A-4147-A177-3AD203B41FA5}">
                      <a16:colId xmlns:a16="http://schemas.microsoft.com/office/drawing/2014/main" val="1507225147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7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11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142647818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Distance</a:t>
                      </a:r>
                      <a:endParaRPr lang="en-US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24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483683528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1189E34-00BD-42CC-ABAE-A73A31E51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170517"/>
              </p:ext>
            </p:extLst>
          </p:nvPr>
        </p:nvGraphicFramePr>
        <p:xfrm>
          <a:off x="685800" y="5075969"/>
          <a:ext cx="8202480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345208008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14332643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59360196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16362523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426118942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6258386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90101807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17159334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43432019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10698474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9063597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59700093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389608398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13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14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15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17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706014596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24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683079375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65DE093-028B-4B6D-8607-C60E20DF8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568368"/>
              </p:ext>
            </p:extLst>
          </p:nvPr>
        </p:nvGraphicFramePr>
        <p:xfrm>
          <a:off x="707134" y="5573595"/>
          <a:ext cx="8202480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416252571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2276137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95379035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7202001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72785776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78443330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99260623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8529055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2375706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40458247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19862193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79824823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924202157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33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12142307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96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24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969823071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2613F517-4B7B-48BF-8D49-8B9809D08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655283"/>
              </p:ext>
            </p:extLst>
          </p:nvPr>
        </p:nvGraphicFramePr>
        <p:xfrm>
          <a:off x="667990" y="6077026"/>
          <a:ext cx="8240583" cy="43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891">
                  <a:extLst>
                    <a:ext uri="{9D8B030D-6E8A-4147-A177-3AD203B41FA5}">
                      <a16:colId xmlns:a16="http://schemas.microsoft.com/office/drawing/2014/main" val="386524843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65875227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742107840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1198185349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130117003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140597527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453817636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09680581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56491919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55846072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1633313992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041408864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878736036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4188812659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24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>
                          <a:effectLst/>
                        </a:rPr>
                        <a:t>16</a:t>
                      </a:r>
                      <a:endParaRPr lang="en-US" altLang="zh-CN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261860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Updated DRU Tone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583288"/>
              </p:ext>
            </p:extLst>
          </p:nvPr>
        </p:nvGraphicFramePr>
        <p:xfrm>
          <a:off x="226423" y="1820705"/>
          <a:ext cx="8780671" cy="4476752"/>
        </p:xfrm>
        <a:graphic>
          <a:graphicData uri="http://schemas.openxmlformats.org/drawingml/2006/table">
            <a:tbl>
              <a:tblPr/>
              <a:tblGrid>
                <a:gridCol w="60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9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3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</a:t>
                      </a:r>
                      <a:endParaRPr lang="zh-CN" sz="10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[-495:56:-271, -479:56:-255, -455:56:-287, -239:56:-71, -215:56:-47, -199:56:-31, 17:56:241, 33:56:257, 57:56:225, 273:56:441, 297:56:465, 313:56:481]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DRU2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[-487:56:-263, -471:56:-247, -447:56:-279, -231:56:-63, -207:56:-39, -191:56:-23, 25:56:249, 41:56:265, 65:56:233, 281:56:449, 305:56:473, 321:56:489]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[-491:56:-267, -475:56:-251, -451:56:-283, -235:56:-67, -211:56:-43, -195:56:-27, 21:56:245, 37:56:261, 61:56:229, 277:56:445, 301:56:469, 317:56:485]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[-483:56:-259, -467:56:-243, -443:56:-275, -227:56:-59, -203:56:-35, -187:56:-19, 29:56:253, 45:56:269, 69:56:237, 285:56:453, 309:56:477, 325:56:493]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[-489:56:-265, -473:56:-249, -449:56:-281, -233:56:-65, -209:56:-41, -193:56:-25, 23:56:247, 39:56:263, 63:56:231, 279:56:447, 303:56:471, 319:56:487]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[-481:56:-257, -465:56:-241, -441:56:-273, -225:56:-57, -201:56:-33, -185:56:-17, 31:56:255, 47:56:271, 71:56:239, 287:56:455, 311:56:479, 327:56:495]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[-493:56:-269, -477:56:-253, -453:56:-285, -237:56:-69, -213:56:-45, -197:56:-29, 19:56:243, 35:56:259, 59:56:227, 275:56:443, 299:56:467, 315:56:483]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[-485:56:-261, -469:56:-245, -445:56:-277, -229:56:-61, -205:56:-37, -189:56:-21, 27:56:251, 43:56:267, 67:56:235, 283:56:451, 307:56:475, 323:56:491]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DRU9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[-494:56:-270, -478:56:-254, -454:56:-286, -238:56:-70, -214:56:-46, -198:56:-30, 18:56:242, 34:56:258, 58:56:226, 274:56:442, 298:56:466, 314:56:482]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DRU10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[-486:56:-262, -470:56:-246, -446:56:-278, -230:56:-62, -206:56:-38, -190:56:-22, 26:56:250, 42:56:266, 66:56:234, 282:56:450, 306:56:474, 322:56:490]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DRU11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[-490:56:-266, -474:56:-250, -450:56:-282, -234:56:-66, -210:56:-42, -194:56:-26, 22:56:246, 38:56:262, 62:56:230, 278:56:446, 302:56:470, 318:56:486]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DRU12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[-482:56:-258, -466:56:-242, -442:56:-274, -226:56:-58, -202:56:-34, -186:56:-18, 30:56:254, 46:56:270, 70:56:238, 286:56:454, 310:56:478, 326:56:494]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DRU13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[-488:56:-264, -472:56:-248, -448:56:-280, -232:56:-64, -208:56:-40, -192:56:-24, 24:56:248, 40:56:264, 64:56:232, 280:56:448, 304:56:472, 320:56:488]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DRU14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[-480:56:-256, -464:56:-240, -440:56:-272, -224:56:-56, -200:56:-32, -184:56:-16, 32:56:256, 48:56:272, 72:56:240, 288:56:456, 312:56:480, 328:56:496]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DRU15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[-492:56:-268, -476:56:-252, -452:56:-284, -236:56:-68, -212:56:-44, -196:56:-28, 20:56:244, 36:56:260, 60:56:228, 276:56:444, 300:56:468, 316:56:484]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DRU16</a:t>
                      </a:r>
                      <a:endParaRPr lang="zh-CN" altLang="en-US" sz="10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[-484:56:-260, -468:56:-244, -444:56:-276, -228:56:-60, -204:56:-36, -188:56:-20, 28:56:252, 44:56:268, 68:56:236, 284:56:452, 308:56:476, 324:56:492]</a:t>
                      </a:r>
                      <a:endParaRPr lang="zh-CN" sz="8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190641"/>
              </p:ext>
            </p:extLst>
          </p:nvPr>
        </p:nvGraphicFramePr>
        <p:xfrm>
          <a:off x="222615" y="1474487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Updated DRU Tone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299532"/>
              </p:ext>
            </p:extLst>
          </p:nvPr>
        </p:nvGraphicFramePr>
        <p:xfrm>
          <a:off x="183817" y="1820707"/>
          <a:ext cx="8694962" cy="2198085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DRU1, 52-tone DRU2, -463, 457]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DRU3, 52-tone DRU4, -459, 461]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DRU5, 52-tone DRU6, -457, 463]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DRU7, 52-tone DRU8, -461, 459]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DRU9, 52-tone DRU10, -462, 458]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DRU11, 52-tone DRU12, -458, 462]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DRU13, 52-tone DRU14, -456, 464]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DRU15, 52-tone DRU16, -460, 460]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3818" y="1474487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07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DRU Tone Pattern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space between adjacent subcarriers of 52-tone DRU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Break long runs of 16 spaces to avoid PD false detection issue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Have larger GCD to ensure a smaller mean PAPR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C83F792-E7B6-47B7-A91A-DBABEDE9B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522063"/>
              </p:ext>
            </p:extLst>
          </p:nvPr>
        </p:nvGraphicFramePr>
        <p:xfrm>
          <a:off x="761996" y="2267892"/>
          <a:ext cx="8202480" cy="657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325267121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33869437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97975025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940201407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83335920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3363382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37273385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6866176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96190484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01404937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1501078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91403148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507225147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142647818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>
                          <a:effectLst/>
                        </a:rPr>
                        <a:t>Proposed</a:t>
                      </a:r>
                      <a:endParaRPr lang="en-US" sz="1000" b="1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3683528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u="none" strike="noStrike" dirty="0">
                          <a:effectLst/>
                        </a:rPr>
                        <a:t>Ref[2]</a:t>
                      </a:r>
                      <a:endParaRPr lang="en-US" sz="10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3099181835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32FAAD7B-2DDB-4675-B2AF-2C9C5B061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669300"/>
              </p:ext>
            </p:extLst>
          </p:nvPr>
        </p:nvGraphicFramePr>
        <p:xfrm>
          <a:off x="761996" y="3010828"/>
          <a:ext cx="8202480" cy="657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345208008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14332643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59360196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16362523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426118942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62583866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90101807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171593341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43432019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10698474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9063597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59700093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389608398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706014596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3079375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602654264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524E5D8F-7197-41AE-8768-98D97A22F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115257"/>
              </p:ext>
            </p:extLst>
          </p:nvPr>
        </p:nvGraphicFramePr>
        <p:xfrm>
          <a:off x="761996" y="3755999"/>
          <a:ext cx="8202480" cy="657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960">
                  <a:extLst>
                    <a:ext uri="{9D8B030D-6E8A-4147-A177-3AD203B41FA5}">
                      <a16:colId xmlns:a16="http://schemas.microsoft.com/office/drawing/2014/main" val="416252571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2276137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95379035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72020018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727857764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278443330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99260623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85290555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323757060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1404582479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198621932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579824823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924202157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12142307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9823071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2795215377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EFF3EE4F-9F2D-40D4-BE74-088162F7D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39103"/>
              </p:ext>
            </p:extLst>
          </p:nvPr>
        </p:nvGraphicFramePr>
        <p:xfrm>
          <a:off x="723899" y="4579143"/>
          <a:ext cx="8240583" cy="657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891">
                  <a:extLst>
                    <a:ext uri="{9D8B030D-6E8A-4147-A177-3AD203B41FA5}">
                      <a16:colId xmlns:a16="http://schemas.microsoft.com/office/drawing/2014/main" val="386524843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65875227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742107840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1198185349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130117003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140597527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2453817636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09680581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56491919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555846072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1633313992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4041408864"/>
                    </a:ext>
                  </a:extLst>
                </a:gridCol>
                <a:gridCol w="633891">
                  <a:extLst>
                    <a:ext uri="{9D8B030D-6E8A-4147-A177-3AD203B41FA5}">
                      <a16:colId xmlns:a16="http://schemas.microsoft.com/office/drawing/2014/main" val="878736036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4188812659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860201"/>
                  </a:ext>
                </a:extLst>
              </a:tr>
              <a:tr h="2190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302" marR="8302" marT="8302" marB="0" anchor="ctr"/>
                </a:tc>
                <a:extLst>
                  <a:ext uri="{0D108BD9-81ED-4DB2-BD59-A6C34878D82A}">
                    <a16:rowId xmlns:a16="http://schemas.microsoft.com/office/drawing/2014/main" val="1754768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652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DRU Tone Pattern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8168581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space between adjacent subcarriers of 106-tone DRU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An almost uniform distribution enables simpler channel smoothing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A large GCD ensures a smaller mean PAPR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B57F4E19-F0D3-4056-B78A-DE42FB0D8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43394"/>
              </p:ext>
            </p:extLst>
          </p:nvPr>
        </p:nvGraphicFramePr>
        <p:xfrm>
          <a:off x="127048" y="2204864"/>
          <a:ext cx="8964514" cy="621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1911567536"/>
                    </a:ext>
                  </a:extLst>
                </a:gridCol>
                <a:gridCol w="222034">
                  <a:extLst>
                    <a:ext uri="{9D8B030D-6E8A-4147-A177-3AD203B41FA5}">
                      <a16:colId xmlns:a16="http://schemas.microsoft.com/office/drawing/2014/main" val="850493036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70181987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153667546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475771239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4153250537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735130546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704832004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070904487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714253888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979247625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4047411015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76854683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544786889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04150033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476585694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644912717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878490154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295164222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93726193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417935972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98213482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3796779666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856884633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218514209"/>
                    </a:ext>
                  </a:extLst>
                </a:gridCol>
                <a:gridCol w="344789">
                  <a:extLst>
                    <a:ext uri="{9D8B030D-6E8A-4147-A177-3AD203B41FA5}">
                      <a16:colId xmlns:a16="http://schemas.microsoft.com/office/drawing/2014/main" val="1953383839"/>
                    </a:ext>
                  </a:extLst>
                </a:gridCol>
              </a:tblGrid>
              <a:tr h="2070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1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2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17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25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extLst>
                  <a:ext uri="{0D108BD9-81ED-4DB2-BD59-A6C34878D82A}">
                    <a16:rowId xmlns:a16="http://schemas.microsoft.com/office/drawing/2014/main" val="466718595"/>
                  </a:ext>
                </a:extLst>
              </a:tr>
              <a:tr h="2070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</a:rPr>
                        <a:t>Proposed</a:t>
                      </a:r>
                      <a:endParaRPr lang="en-US" sz="9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37657"/>
                  </a:ext>
                </a:extLst>
              </a:tr>
              <a:tr h="2070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>
                          <a:effectLst/>
                        </a:rPr>
                        <a:t>Ref[2]</a:t>
                      </a:r>
                      <a:endParaRPr lang="en-US" sz="900" b="1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extLst>
                  <a:ext uri="{0D108BD9-81ED-4DB2-BD59-A6C34878D82A}">
                    <a16:rowId xmlns:a16="http://schemas.microsoft.com/office/drawing/2014/main" val="2436874011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AA98AD95-A961-4136-A3F2-EE5564212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616545"/>
              </p:ext>
            </p:extLst>
          </p:nvPr>
        </p:nvGraphicFramePr>
        <p:xfrm>
          <a:off x="535400" y="2996952"/>
          <a:ext cx="8556165" cy="720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95">
                  <a:extLst>
                    <a:ext uri="{9D8B030D-6E8A-4147-A177-3AD203B41FA5}">
                      <a16:colId xmlns:a16="http://schemas.microsoft.com/office/drawing/2014/main" val="383155312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1701204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83512133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419841766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5449842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1362317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64208322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49964039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77214182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68367664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66175314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65031694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451931452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3481641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3965678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83804227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73772043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54120743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72827366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38153070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93028152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46287717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38234378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573871073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80710554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1086895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252975332"/>
                    </a:ext>
                  </a:extLst>
                </a:gridCol>
              </a:tblGrid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26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27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29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30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43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45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46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47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49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50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51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extLst>
                  <a:ext uri="{0D108BD9-81ED-4DB2-BD59-A6C34878D82A}">
                    <a16:rowId xmlns:a16="http://schemas.microsoft.com/office/drawing/2014/main" val="1429690314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7329473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extLst>
                  <a:ext uri="{0D108BD9-81ED-4DB2-BD59-A6C34878D82A}">
                    <a16:rowId xmlns:a16="http://schemas.microsoft.com/office/drawing/2014/main" val="4102983969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3E386E6B-A0C0-4AE6-AC31-04ED69FFA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118173"/>
              </p:ext>
            </p:extLst>
          </p:nvPr>
        </p:nvGraphicFramePr>
        <p:xfrm>
          <a:off x="535380" y="3883123"/>
          <a:ext cx="8556158" cy="720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083">
                  <a:extLst>
                    <a:ext uri="{9D8B030D-6E8A-4147-A177-3AD203B41FA5}">
                      <a16:colId xmlns:a16="http://schemas.microsoft.com/office/drawing/2014/main" val="4097054164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3511335594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4231355732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283946910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813911248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4054329455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977893127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813608895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04902416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642986726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112329019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276823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335062164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93529656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559894943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82959331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341172143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3178198845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077726936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711955607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084461002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2615471974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06847863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14051455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114258027"/>
                    </a:ext>
                  </a:extLst>
                </a:gridCol>
                <a:gridCol w="329083">
                  <a:extLst>
                    <a:ext uri="{9D8B030D-6E8A-4147-A177-3AD203B41FA5}">
                      <a16:colId xmlns:a16="http://schemas.microsoft.com/office/drawing/2014/main" val="610216420"/>
                    </a:ext>
                  </a:extLst>
                </a:gridCol>
              </a:tblGrid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53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54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55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57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58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59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67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69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73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76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77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78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extLst>
                  <a:ext uri="{0D108BD9-81ED-4DB2-BD59-A6C34878D82A}">
                    <a16:rowId xmlns:a16="http://schemas.microsoft.com/office/drawing/2014/main" val="1471616775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1450079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44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4151" marR="4151" marT="4151" marB="0" anchor="ctr"/>
                </a:tc>
                <a:extLst>
                  <a:ext uri="{0D108BD9-81ED-4DB2-BD59-A6C34878D82A}">
                    <a16:rowId xmlns:a16="http://schemas.microsoft.com/office/drawing/2014/main" val="3410635605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8908125F-27A2-4BB8-A073-1C24AA7CA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658718"/>
              </p:ext>
            </p:extLst>
          </p:nvPr>
        </p:nvGraphicFramePr>
        <p:xfrm>
          <a:off x="535386" y="4727434"/>
          <a:ext cx="8556165" cy="720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95">
                  <a:extLst>
                    <a:ext uri="{9D8B030D-6E8A-4147-A177-3AD203B41FA5}">
                      <a16:colId xmlns:a16="http://schemas.microsoft.com/office/drawing/2014/main" val="241835305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55741306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93162472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42501502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17455151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9245018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51737429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00109548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081874382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418523157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071415053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82593658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13914147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341948908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8185416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73107161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4095254006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12915987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81792631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85884549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086526074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2824593417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388507836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4047736889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807395675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808446820"/>
                    </a:ext>
                  </a:extLst>
                </a:gridCol>
                <a:gridCol w="316895">
                  <a:extLst>
                    <a:ext uri="{9D8B030D-6E8A-4147-A177-3AD203B41FA5}">
                      <a16:colId xmlns:a16="http://schemas.microsoft.com/office/drawing/2014/main" val="1956720433"/>
                    </a:ext>
                  </a:extLst>
                </a:gridCol>
              </a:tblGrid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79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80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81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82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83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84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85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87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88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89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93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94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95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96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97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98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>
                          <a:effectLst/>
                        </a:rPr>
                        <a:t>99</a:t>
                      </a:r>
                      <a:endParaRPr lang="en-US" altLang="zh-CN" sz="9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100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101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102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103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104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</a:rPr>
                        <a:t>105</a:t>
                      </a:r>
                      <a:endParaRPr lang="en-US" altLang="zh-CN" sz="9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extLst>
                  <a:ext uri="{0D108BD9-81ED-4DB2-BD59-A6C34878D82A}">
                    <a16:rowId xmlns:a16="http://schemas.microsoft.com/office/drawing/2014/main" val="3255414729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682762"/>
                  </a:ext>
                </a:extLst>
              </a:tr>
              <a:tr h="2400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12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997" marR="3997" marT="3997" marB="0" anchor="ctr"/>
                </a:tc>
                <a:extLst>
                  <a:ext uri="{0D108BD9-81ED-4DB2-BD59-A6C34878D82A}">
                    <a16:rowId xmlns:a16="http://schemas.microsoft.com/office/drawing/2014/main" val="19240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272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DRU Tone Pattern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In addition, the proposed DRU tone plan offers the following advantages: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/>
              <a:t>optimal power boost gain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/>
              <a:t>Perfect uniform distribution for 242-tone DRU and 484-tone DRU, ensuring better smoothing gain and a lower mean PAPR.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800" dirty="0"/>
              <a:t>Preserve the hierarchical structure as an RRU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70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False PD Evaluation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700808"/>
            <a:ext cx="7770813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The simulations confirm the proposed DRU tone plan has no false PD issue for different channel modes and subchannels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9056347-7CF2-46DD-B11A-52804C532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2" y="2492896"/>
            <a:ext cx="4541573" cy="340618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6C80A08-68A9-4F8F-B311-823CD483B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207" y="2492897"/>
            <a:ext cx="4541572" cy="34061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BA05723F-F431-4D69-A0E1-69C3AF6B94F4}"/>
                  </a:ext>
                </a:extLst>
              </p:cNvPr>
              <p:cNvSpPr txBox="1"/>
              <p:nvPr/>
            </p:nvSpPr>
            <p:spPr>
              <a:xfrm>
                <a:off x="395536" y="5987534"/>
                <a:ext cx="49923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𝑃𝐷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𝑇h</m:t>
                        </m:r>
                      </m:e>
                    </m:d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𝐶𝐷𝐹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𝑇h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PD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BA05723F-F431-4D69-A0E1-69C3AF6B94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987534"/>
                <a:ext cx="4992392" cy="369332"/>
              </a:xfrm>
              <a:prstGeom prst="rect">
                <a:avLst/>
              </a:prstGeom>
              <a:blipFill>
                <a:blip r:embed="rId4"/>
                <a:stretch>
                  <a:fillRect l="-2198" t="-24590" r="-2564" b="-491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23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12726</TotalTime>
  <Words>3072</Words>
  <Application>Microsoft Office PowerPoint</Application>
  <PresentationFormat>全屏显示(4:3)</PresentationFormat>
  <Paragraphs>811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 Unicode MS</vt:lpstr>
      <vt:lpstr>굴림</vt:lpstr>
      <vt:lpstr>MS Gothic</vt:lpstr>
      <vt:lpstr>楷体</vt:lpstr>
      <vt:lpstr>楷体_GB2312</vt:lpstr>
      <vt:lpstr>宋体</vt:lpstr>
      <vt:lpstr>Arial</vt:lpstr>
      <vt:lpstr>Cambria Math</vt:lpstr>
      <vt:lpstr>Times New Roman</vt:lpstr>
      <vt:lpstr>Wingdings</vt:lpstr>
      <vt:lpstr>Office 主题</vt:lpstr>
      <vt:lpstr>Updated Proposal for 80MHz DRU Tone Plan</vt:lpstr>
      <vt:lpstr>Introduction</vt:lpstr>
      <vt:lpstr>Original DRU Tone Plan Overview</vt:lpstr>
      <vt:lpstr>Updated DRU Tone Plan</vt:lpstr>
      <vt:lpstr>Updated DRU Tone Plan</vt:lpstr>
      <vt:lpstr>DRU Tone Pattern</vt:lpstr>
      <vt:lpstr>DRU Tone Pattern</vt:lpstr>
      <vt:lpstr>DRU Tone Pattern</vt:lpstr>
      <vt:lpstr>False PD Evaluation</vt:lpstr>
      <vt:lpstr>False PD Evaluation</vt:lpstr>
      <vt:lpstr>PAPR Evaluation</vt:lpstr>
      <vt:lpstr>PAPR Evaluation</vt:lpstr>
      <vt:lpstr>Summary</vt:lpstr>
      <vt:lpstr>References</vt:lpstr>
      <vt:lpstr>SP1</vt:lpstr>
      <vt:lpstr>SP1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335</cp:revision>
  <cp:lastPrinted>1601-01-01T00:00:00Z</cp:lastPrinted>
  <dcterms:created xsi:type="dcterms:W3CDTF">2020-06-15T07:09:50Z</dcterms:created>
  <dcterms:modified xsi:type="dcterms:W3CDTF">2024-08-30T01:53:04Z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(3)CNynUwekVlQ9el3j0UcVAn/xSlZJfvAa45frpixR2uz6sAPdBaZs/nPBOAdHy+vd52L66QpK
7tZzi89nv1LDs9lRGhtWH8elRWW5VkvlvDub0W/e4cZPZZKFiBT3AezcTYfxlev82AeVuC+m
ZG3sjZSTiiVICYYK9JYfb8CeaK5bkNQ7vljFO3WvBxhb5X3f5fMEkXBguIh5bC1iDc8+5y+c
G2IKQ+CRWqkuZWeW9k</vt:lpwstr>
  </property>
  <property fmtid="{D5CDD505-2E9C-101B-9397-08002B2CF9AE}" pid="3" name="_2015_ms_pID_7253431">
    <vt:lpwstr>r1xO86CFrBGAM+eXbNC0SEBht3EVJCktlPztCrAP74bHHcTJBBdvL9
uoHBuCs24GoD7VVQBp24z/BZ1A12H1nYh1LAUvvFtK2jk7gnXTMiwkUJC6iqpa4ZDUe+Yxun
bdWelrvz+kAKJBo9/Ak+kbfaks6gqItqRkwGiA4yRepIrtFXDV7f/sNU+UdRxDXTqXQnqz4K
DGjOjf0+y8T8xx2luUtv+/Ir6NN1G0TeNVmo</vt:lpwstr>
  </property>
  <property fmtid="{D5CDD505-2E9C-101B-9397-08002B2CF9AE}" pid="4" name="_2015_ms_pID_7253432">
    <vt:lpwstr>8Q==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1724915161</vt:lpwstr>
  </property>
</Properties>
</file>