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83" r:id="rId2"/>
    <p:sldId id="1266" r:id="rId3"/>
    <p:sldId id="1246" r:id="rId4"/>
    <p:sldId id="1292" r:id="rId5"/>
    <p:sldId id="1294" r:id="rId6"/>
    <p:sldId id="1288" r:id="rId7"/>
    <p:sldId id="1267" r:id="rId8"/>
    <p:sldId id="1293" r:id="rId9"/>
    <p:sldId id="1290" r:id="rId10"/>
    <p:sldId id="1298" r:id="rId11"/>
    <p:sldId id="1296" r:id="rId12"/>
    <p:sldId id="1291" r:id="rId13"/>
    <p:sldId id="1280" r:id="rId14"/>
    <p:sldId id="1300" r:id="rId15"/>
    <p:sldId id="1301" r:id="rId16"/>
    <p:sldId id="1295" r:id="rId17"/>
    <p:sldId id="1299" r:id="rId18"/>
    <p:sldId id="1135" r:id="rId19"/>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sun Jang/IoT Connectivity Standard Task(insun.jang@lge.com)" initials="IJCST" lastIdx="1" clrIdx="0">
    <p:extLst>
      <p:ext uri="{19B8F6BF-5375-455C-9EA6-DF929625EA0E}">
        <p15:presenceInfo xmlns:p15="http://schemas.microsoft.com/office/powerpoint/2012/main" userId="S-1-5-21-2543426832-1914326140-3112152631-18843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6817" autoAdjust="0"/>
  </p:normalViewPr>
  <p:slideViewPr>
    <p:cSldViewPr>
      <p:cViewPr varScale="1">
        <p:scale>
          <a:sx n="110" d="100"/>
          <a:sy n="110" d="100"/>
        </p:scale>
        <p:origin x="1848"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6" d="100"/>
          <a:sy n="116" d="100"/>
        </p:scale>
        <p:origin x="2088"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395045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1865573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34185883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algn="l"/>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13223311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14</a:t>
            </a:fld>
            <a:endParaRPr lang="en-US" altLang="ko-KR"/>
          </a:p>
        </p:txBody>
      </p:sp>
    </p:spTree>
    <p:extLst>
      <p:ext uri="{BB962C8B-B14F-4D97-AF65-F5344CB8AC3E}">
        <p14:creationId xmlns:p14="http://schemas.microsoft.com/office/powerpoint/2010/main" val="27288590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CF6D1-D168-97DD-4AD2-F24FF283059C}"/>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7E42C080-4238-61BB-EC3D-E0E1BA89AEE0}"/>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6ABFBD44-8865-00A0-DB5C-76D32590C520}"/>
              </a:ext>
            </a:extLst>
          </p:cNvPr>
          <p:cNvSpPr>
            <a:spLocks noGrp="1"/>
          </p:cNvSpPr>
          <p:nvPr>
            <p:ph type="body" idx="1"/>
          </p:nvPr>
        </p:nvSpPr>
        <p:spPr/>
        <p:txBody>
          <a:bodyPr/>
          <a:lstStyle/>
          <a:p>
            <a:endParaRPr lang="ko-KR" altLang="en-US" dirty="0"/>
          </a:p>
        </p:txBody>
      </p:sp>
      <p:sp>
        <p:nvSpPr>
          <p:cNvPr id="4" name="머리글 개체 틀 3">
            <a:extLst>
              <a:ext uri="{FF2B5EF4-FFF2-40B4-BE49-F238E27FC236}">
                <a16:creationId xmlns:a16="http://schemas.microsoft.com/office/drawing/2014/main" id="{FF2BEBEF-3687-F674-DF7E-590CDC09685C}"/>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B4FDB826-1C05-F56F-724B-CB926FD95677}"/>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2D6ACA2E-3964-B4BD-DB81-DE90124606CF}"/>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63458F90-E82B-CCA1-7CE4-213EFEBE0F36}"/>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15</a:t>
            </a:fld>
            <a:endParaRPr lang="en-US" altLang="ko-KR"/>
          </a:p>
        </p:txBody>
      </p:sp>
    </p:spTree>
    <p:extLst>
      <p:ext uri="{BB962C8B-B14F-4D97-AF65-F5344CB8AC3E}">
        <p14:creationId xmlns:p14="http://schemas.microsoft.com/office/powerpoint/2010/main" val="959997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16</a:t>
            </a:fld>
            <a:endParaRPr lang="en-US" altLang="ko-KR"/>
          </a:p>
        </p:txBody>
      </p:sp>
    </p:spTree>
    <p:extLst>
      <p:ext uri="{BB962C8B-B14F-4D97-AF65-F5344CB8AC3E}">
        <p14:creationId xmlns:p14="http://schemas.microsoft.com/office/powerpoint/2010/main" val="3410419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17</a:t>
            </a:fld>
            <a:endParaRPr lang="en-US" altLang="ko-KR"/>
          </a:p>
        </p:txBody>
      </p:sp>
    </p:spTree>
    <p:extLst>
      <p:ext uri="{BB962C8B-B14F-4D97-AF65-F5344CB8AC3E}">
        <p14:creationId xmlns:p14="http://schemas.microsoft.com/office/powerpoint/2010/main" val="3359986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18</a:t>
            </a:fld>
            <a:endParaRPr lang="en-US" altLang="ko-KR"/>
          </a:p>
        </p:txBody>
      </p:sp>
    </p:spTree>
    <p:extLst>
      <p:ext uri="{BB962C8B-B14F-4D97-AF65-F5344CB8AC3E}">
        <p14:creationId xmlns:p14="http://schemas.microsoft.com/office/powerpoint/2010/main" val="3398654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38548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050173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04552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861783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marR="0" lvl="0" indent="0" algn="l" defTabSz="933450" rtl="0" eaLnBrk="0" fontAlgn="base" latinLnBrk="0" hangingPunct="0">
              <a:lnSpc>
                <a:spcPct val="125000"/>
              </a:lnSpc>
              <a:spcBef>
                <a:spcPts val="480"/>
              </a:spcBef>
              <a:spcAft>
                <a:spcPts val="0"/>
              </a:spcAft>
              <a:buClrTx/>
              <a:buSzPts val="1500"/>
              <a:buFontTx/>
              <a:buNone/>
              <a:tabLst/>
              <a:defRPr/>
            </a:pPr>
            <a:endParaRPr lang="en-US" altLang="ko-KR" sz="1200" b="0" kern="1200" dirty="0">
              <a:solidFill>
                <a:schemeClr val="tx1"/>
              </a:solidFill>
              <a:latin typeface="Times New Roman" pitchFamily="18" charset="0"/>
              <a:ea typeface="+mn-ea"/>
              <a:cs typeface="+mn-cs"/>
            </a:endParaRPr>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659395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61006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225523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F99FF-FA9B-1A7D-68EC-C8CC2DC66114}"/>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50BDBF4D-C112-C0B7-62DB-46F4E88A611F}"/>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BAD246B0-C5A9-7558-F9C1-9FD768075C52}"/>
              </a:ext>
            </a:extLst>
          </p:cNvPr>
          <p:cNvSpPr>
            <a:spLocks noGrp="1"/>
          </p:cNvSpPr>
          <p:nvPr>
            <p:ph type="body" idx="1"/>
          </p:nvPr>
        </p:nvSpPr>
        <p:spPr/>
        <p:txBody>
          <a:bodyPr/>
          <a:lstStyle/>
          <a:p>
            <a:pPr marL="0" lvl="0" indent="0" algn="l" rtl="0">
              <a:lnSpc>
                <a:spcPct val="125000"/>
              </a:lnSpc>
              <a:spcBef>
                <a:spcPts val="480"/>
              </a:spcBef>
              <a:spcAft>
                <a:spcPts val="0"/>
              </a:spcAft>
              <a:buSzPts val="1500"/>
              <a:buNone/>
            </a:pPr>
            <a:endParaRPr lang="en-US" altLang="ko-KR" sz="1200" b="0" dirty="0"/>
          </a:p>
        </p:txBody>
      </p:sp>
      <p:sp>
        <p:nvSpPr>
          <p:cNvPr id="4" name="머리글 개체 틀 3">
            <a:extLst>
              <a:ext uri="{FF2B5EF4-FFF2-40B4-BE49-F238E27FC236}">
                <a16:creationId xmlns:a16="http://schemas.microsoft.com/office/drawing/2014/main" id="{DF7F7005-F8E3-F78C-F163-100363F525B4}"/>
              </a:ext>
            </a:extLst>
          </p:cNvPr>
          <p:cNvSpPr>
            <a:spLocks noGrp="1"/>
          </p:cNvSpPr>
          <p:nvPr>
            <p:ph type="hdr" sz="quarter" idx="10"/>
          </p:nvPr>
        </p:nvSpPr>
        <p:spPr/>
        <p:txBody>
          <a:bodyPr/>
          <a:lstStyle/>
          <a:p>
            <a:pPr>
              <a:defRPr/>
            </a:pPr>
            <a:r>
              <a:rPr lang="en-US"/>
              <a:t>doc.: IEEE 802.11-yy/xxxxr0</a:t>
            </a:r>
          </a:p>
        </p:txBody>
      </p:sp>
      <p:sp>
        <p:nvSpPr>
          <p:cNvPr id="5" name="날짜 개체 틀 4">
            <a:extLst>
              <a:ext uri="{FF2B5EF4-FFF2-40B4-BE49-F238E27FC236}">
                <a16:creationId xmlns:a16="http://schemas.microsoft.com/office/drawing/2014/main" id="{0E8F7CCC-33A7-192E-5316-1827F5B7ADD3}"/>
              </a:ext>
            </a:extLst>
          </p:cNvPr>
          <p:cNvSpPr>
            <a:spLocks noGrp="1"/>
          </p:cNvSpPr>
          <p:nvPr>
            <p:ph type="dt" idx="11"/>
          </p:nvPr>
        </p:nvSpPr>
        <p:spPr/>
        <p:txBody>
          <a:bodyPr/>
          <a:lstStyle/>
          <a:p>
            <a:pPr>
              <a:defRPr/>
            </a:pPr>
            <a:r>
              <a:rPr lang="en-US"/>
              <a:t>Month Year</a:t>
            </a:r>
          </a:p>
        </p:txBody>
      </p:sp>
      <p:sp>
        <p:nvSpPr>
          <p:cNvPr id="6" name="바닥글 개체 틀 5">
            <a:extLst>
              <a:ext uri="{FF2B5EF4-FFF2-40B4-BE49-F238E27FC236}">
                <a16:creationId xmlns:a16="http://schemas.microsoft.com/office/drawing/2014/main" id="{32B353F3-2E99-B15E-0C14-06943D5FF4FD}"/>
              </a:ext>
            </a:extLst>
          </p:cNvPr>
          <p:cNvSpPr>
            <a:spLocks noGrp="1"/>
          </p:cNvSpPr>
          <p:nvPr>
            <p:ph type="ftr" sz="quarter" idx="12"/>
          </p:nvPr>
        </p:nvSpPr>
        <p:spPr/>
        <p:txBody>
          <a:bodyPr/>
          <a:lstStyle/>
          <a:p>
            <a:pPr lvl="4">
              <a:defRPr/>
            </a:pPr>
            <a:r>
              <a:rPr lang="en-US"/>
              <a:t>John Doe, Some Company</a:t>
            </a:r>
          </a:p>
        </p:txBody>
      </p:sp>
      <p:sp>
        <p:nvSpPr>
          <p:cNvPr id="7" name="슬라이드 번호 개체 틀 6">
            <a:extLst>
              <a:ext uri="{FF2B5EF4-FFF2-40B4-BE49-F238E27FC236}">
                <a16:creationId xmlns:a16="http://schemas.microsoft.com/office/drawing/2014/main" id="{923B4CFE-8BD1-7A4F-3D27-764FD42B6D49}"/>
              </a:ext>
            </a:extLst>
          </p:cNvPr>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1209664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802.11-24/1464r0</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63730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September 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Discussion on Initial Control Frame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2024-09-09</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1595893571"/>
              </p:ext>
            </p:extLst>
          </p:nvPr>
        </p:nvGraphicFramePr>
        <p:xfrm>
          <a:off x="712304" y="2819399"/>
          <a:ext cx="7620000" cy="3527160"/>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24009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279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Seoul 137-130,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61746700"/>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01477798"/>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Baek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87343655"/>
                  </a:ext>
                </a:extLst>
              </a:tr>
              <a:tr h="36279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Yelin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Yoon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yl.yoon@lge.com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0027612"/>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Geonhwan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geonhwan.kim@lge.com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2228033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9226691"/>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HanGyu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67235989"/>
                  </a:ext>
                </a:extLst>
              </a:tr>
              <a:tr h="362790">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10680 Treena St, San Diego CA 92131 ,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86403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1: Using Special AID(s) (Cont’d)</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For Option 1, Per-User Control Info</a:t>
            </a:r>
          </a:p>
          <a:p>
            <a:pPr lvl="1"/>
            <a:r>
              <a:rPr lang="en-US" altLang="ko-KR" sz="1600" dirty="0"/>
              <a:t>We should have the same size of User Info field for each STA with its AID and consider</a:t>
            </a:r>
          </a:p>
          <a:p>
            <a:pPr lvl="2"/>
            <a:r>
              <a:rPr lang="en-US" altLang="ko-KR" sz="1400" dirty="0"/>
              <a:t>To identify whether it is a specific user info field carrying control info different from existing information</a:t>
            </a:r>
          </a:p>
          <a:p>
            <a:pPr lvl="2"/>
            <a:r>
              <a:rPr lang="en-US" altLang="ko-KR" sz="1400" dirty="0"/>
              <a:t>To place Per-User Control Info field</a:t>
            </a:r>
          </a:p>
          <a:p>
            <a:pPr lvl="1"/>
            <a:r>
              <a:rPr lang="en-US" altLang="ko-KR" sz="1600" dirty="0"/>
              <a:t>For example, using reserved bit (B25) or placing specific locations (e.g., right after existing user info field or common control info)</a:t>
            </a:r>
          </a:p>
          <a:p>
            <a:pPr lvl="1"/>
            <a:r>
              <a:rPr lang="en-US" altLang="ko-KR" sz="1600" dirty="0"/>
              <a:t>May need more than user info fields depending on the length of control info</a:t>
            </a:r>
          </a:p>
          <a:p>
            <a:pPr lvl="1"/>
            <a:endParaRPr lang="en-US" altLang="ko-KR" sz="1600" dirty="0"/>
          </a:p>
          <a:p>
            <a:pPr lvl="1"/>
            <a:endParaRPr lang="en-US" altLang="ko-KR" sz="16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pic>
        <p:nvPicPr>
          <p:cNvPr id="12" name="그림 11">
            <a:extLst>
              <a:ext uri="{FF2B5EF4-FFF2-40B4-BE49-F238E27FC236}">
                <a16:creationId xmlns:a16="http://schemas.microsoft.com/office/drawing/2014/main" id="{6FC05145-422D-4010-59C2-7987A7189D00}"/>
              </a:ext>
            </a:extLst>
          </p:cNvPr>
          <p:cNvPicPr>
            <a:picLocks noChangeAspect="1"/>
          </p:cNvPicPr>
          <p:nvPr/>
        </p:nvPicPr>
        <p:blipFill>
          <a:blip r:embed="rId3"/>
          <a:stretch>
            <a:fillRect/>
          </a:stretch>
        </p:blipFill>
        <p:spPr>
          <a:xfrm>
            <a:off x="3492546" y="4642472"/>
            <a:ext cx="5534890" cy="1465599"/>
          </a:xfrm>
          <a:prstGeom prst="rect">
            <a:avLst/>
          </a:prstGeom>
        </p:spPr>
      </p:pic>
      <p:pic>
        <p:nvPicPr>
          <p:cNvPr id="14" name="그림 13">
            <a:extLst>
              <a:ext uri="{FF2B5EF4-FFF2-40B4-BE49-F238E27FC236}">
                <a16:creationId xmlns:a16="http://schemas.microsoft.com/office/drawing/2014/main" id="{B55874B5-C593-5A74-FF42-7E971482F3C0}"/>
              </a:ext>
            </a:extLst>
          </p:cNvPr>
          <p:cNvPicPr>
            <a:picLocks noChangeAspect="1"/>
          </p:cNvPicPr>
          <p:nvPr/>
        </p:nvPicPr>
        <p:blipFill>
          <a:blip r:embed="rId4"/>
          <a:stretch>
            <a:fillRect/>
          </a:stretch>
        </p:blipFill>
        <p:spPr>
          <a:xfrm>
            <a:off x="145988" y="4691223"/>
            <a:ext cx="3149097" cy="1404777"/>
          </a:xfrm>
          <a:prstGeom prst="rect">
            <a:avLst/>
          </a:prstGeom>
        </p:spPr>
      </p:pic>
    </p:spTree>
    <p:extLst>
      <p:ext uri="{BB962C8B-B14F-4D97-AF65-F5344CB8AC3E}">
        <p14:creationId xmlns:p14="http://schemas.microsoft.com/office/powerpoint/2010/main" val="1594529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2: Within Padding field</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1800" dirty="0"/>
              <a:t>All UHR control info fields are included right after all 1s with 2octets (baseline), followed by a padding for UHR STAs</a:t>
            </a:r>
          </a:p>
          <a:p>
            <a:r>
              <a:rPr lang="en-US" altLang="ko-KR" sz="1800" dirty="0"/>
              <a:t>Less overhead than Option 1, but dynamic padding pattern may impact on legacy STAs (may not be compatible)</a:t>
            </a:r>
          </a:p>
          <a:p>
            <a:r>
              <a:rPr lang="en-US" altLang="ko-KR" sz="1800" dirty="0"/>
              <a:t>Especially, Per-User Control Info doesn’t have to follow the current format (Examples are shown in Appendix #2)</a:t>
            </a:r>
          </a:p>
          <a:p>
            <a:endParaRPr lang="en-US" altLang="ko-KR" sz="1800" dirty="0"/>
          </a:p>
          <a:p>
            <a:pPr lvl="2"/>
            <a:endParaRPr lang="en-US" altLang="ko-KR" sz="14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pic>
        <p:nvPicPr>
          <p:cNvPr id="8" name="그림 7">
            <a:extLst>
              <a:ext uri="{FF2B5EF4-FFF2-40B4-BE49-F238E27FC236}">
                <a16:creationId xmlns:a16="http://schemas.microsoft.com/office/drawing/2014/main" id="{B971EB2D-48C3-8869-E6A1-D7301230C0C2}"/>
              </a:ext>
            </a:extLst>
          </p:cNvPr>
          <p:cNvPicPr>
            <a:picLocks noChangeAspect="1"/>
          </p:cNvPicPr>
          <p:nvPr/>
        </p:nvPicPr>
        <p:blipFill>
          <a:blip r:embed="rId3"/>
          <a:stretch>
            <a:fillRect/>
          </a:stretch>
        </p:blipFill>
        <p:spPr>
          <a:xfrm>
            <a:off x="480060" y="3701733"/>
            <a:ext cx="8048625" cy="2743200"/>
          </a:xfrm>
          <a:prstGeom prst="rect">
            <a:avLst/>
          </a:prstGeom>
        </p:spPr>
      </p:pic>
    </p:spTree>
    <p:extLst>
      <p:ext uri="{BB962C8B-B14F-4D97-AF65-F5344CB8AC3E}">
        <p14:creationId xmlns:p14="http://schemas.microsoft.com/office/powerpoint/2010/main" val="1314009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Further Discussion on Control Info in TF</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Even though BSRP is focused as an ICF on, we can observe most of variants of TF can include the control info with the same direction</a:t>
            </a:r>
            <a:endParaRPr lang="en-US" altLang="ko-KR" sz="1600" dirty="0"/>
          </a:p>
          <a:p>
            <a:endParaRPr lang="en-US" altLang="ko-KR" sz="2000" dirty="0"/>
          </a:p>
          <a:p>
            <a:r>
              <a:rPr lang="en-US" altLang="ko-KR" sz="2000" dirty="0"/>
              <a:t>TF including BSRP can be transmitted during intermediate frame exchanges in a TXOP</a:t>
            </a:r>
          </a:p>
          <a:p>
            <a:pPr lvl="1"/>
            <a:r>
              <a:rPr lang="en-US" altLang="ko-KR" sz="1600" dirty="0"/>
              <a:t>For example, when events like aperiodic IDC happened, its indication can be carried</a:t>
            </a:r>
            <a:endParaRPr lang="en-US" altLang="ko-KR" sz="1200" dirty="0"/>
          </a:p>
          <a:p>
            <a:pPr lvl="1"/>
            <a:endParaRPr lang="en-US" altLang="ko-KR" sz="1600" dirty="0"/>
          </a:p>
          <a:p>
            <a:r>
              <a:rPr lang="en-US" altLang="ko-KR" sz="2000" dirty="0"/>
              <a:t>Therefore, we should not limit the signaling to ICF as BSRP in terms of control info delivery, i.e., TF in some cases it can carry the control info</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4279374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Conclusion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We’ve discussed contents to be carried in ICF and a frame as ICF</a:t>
            </a:r>
          </a:p>
          <a:p>
            <a:pPr lvl="1"/>
            <a:r>
              <a:rPr lang="en-US" altLang="ko-KR" sz="1600" dirty="0"/>
              <a:t>ICF can carry soliciting info (to be included ICR) and delivered info depending on features with a control field</a:t>
            </a:r>
          </a:p>
          <a:p>
            <a:pPr lvl="1"/>
            <a:r>
              <a:rPr lang="en-US" altLang="ko-KR" sz="1600" dirty="0"/>
              <a:t>BSRP Trigger frame can meet some requirements to be used as an ICF</a:t>
            </a:r>
          </a:p>
          <a:p>
            <a:pPr lvl="1"/>
            <a:endParaRPr lang="en-US" altLang="ko-KR" sz="1600" dirty="0"/>
          </a:p>
          <a:p>
            <a:r>
              <a:rPr lang="en-US" altLang="ko-KR" sz="2000" dirty="0"/>
              <a:t>BSRP Trigger frame can include the contents by having several options</a:t>
            </a:r>
          </a:p>
          <a:p>
            <a:pPr lvl="1"/>
            <a:r>
              <a:rPr lang="en-US" altLang="ko-KR" sz="1600" dirty="0"/>
              <a:t>Using Special AID(s)</a:t>
            </a:r>
          </a:p>
          <a:p>
            <a:pPr lvl="1"/>
            <a:r>
              <a:rPr lang="en-US" altLang="ko-KR" sz="1600" dirty="0"/>
              <a:t>Within Padding field</a:t>
            </a:r>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383886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BSRP Trigger frame as an initial control frame (ICF) indicates soliciting control feedback to be included in a frame in response to the BSRP Trigger frame</a:t>
            </a:r>
          </a:p>
          <a:p>
            <a:pPr lvl="2"/>
            <a:r>
              <a:rPr lang="en-US" altLang="ko-KR" sz="1600" dirty="0"/>
              <a:t>How to indicate is TBD</a:t>
            </a:r>
          </a:p>
          <a:p>
            <a:pPr lvl="2"/>
            <a:r>
              <a:rPr lang="en-US" altLang="ko-KR" sz="1600" dirty="0"/>
              <a:t>NOTE: as an example, the one of control feedback can be unavailability</a:t>
            </a:r>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235220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5525B-AC89-71C7-FD89-C192C5FDFF2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31FB7A2-63A7-04D1-E326-8583442D29E4}"/>
              </a:ext>
            </a:extLst>
          </p:cNvPr>
          <p:cNvSpPr>
            <a:spLocks noGrp="1"/>
          </p:cNvSpPr>
          <p:nvPr>
            <p:ph type="title"/>
          </p:nvPr>
        </p:nvSpPr>
        <p:spPr/>
        <p:txBody>
          <a:bodyPr/>
          <a:lstStyle/>
          <a:p>
            <a:r>
              <a:rPr lang="en-US" altLang="ko-KR" dirty="0"/>
              <a:t>Straw </a:t>
            </a:r>
            <a:r>
              <a:rPr lang="en-US" altLang="ko-KR"/>
              <a:t>Poll 2</a:t>
            </a:r>
            <a:endParaRPr lang="ko-KR" altLang="en-US" dirty="0"/>
          </a:p>
        </p:txBody>
      </p:sp>
      <p:sp>
        <p:nvSpPr>
          <p:cNvPr id="3" name="내용 개체 틀 2">
            <a:extLst>
              <a:ext uri="{FF2B5EF4-FFF2-40B4-BE49-F238E27FC236}">
                <a16:creationId xmlns:a16="http://schemas.microsoft.com/office/drawing/2014/main" id="{3CBA5BA4-34AB-CCE7-95A1-63B2219083FC}"/>
              </a:ext>
            </a:extLst>
          </p:cNvPr>
          <p:cNvSpPr>
            <a:spLocks noGrp="1"/>
          </p:cNvSpPr>
          <p:nvPr>
            <p:ph idx="1"/>
          </p:nvPr>
        </p:nvSpPr>
        <p:spPr/>
        <p:txBody>
          <a:bodyPr/>
          <a:lstStyle/>
          <a:p>
            <a:r>
              <a:rPr lang="en-US" altLang="ko-KR" sz="2000" dirty="0"/>
              <a:t>Do you agree </a:t>
            </a:r>
            <a:r>
              <a:rPr lang="en-US" altLang="zh-CN" sz="2000" dirty="0"/>
              <a:t>to include the following into the 11bn SFD?</a:t>
            </a:r>
            <a:endParaRPr lang="en-US" altLang="ko-KR" sz="2000" dirty="0"/>
          </a:p>
          <a:p>
            <a:pPr lvl="1"/>
            <a:r>
              <a:rPr lang="en-US" altLang="ko-KR" sz="1800" dirty="0"/>
              <a:t>A Trigger frame can carry one or more control feedback (e.g., unavailability)</a:t>
            </a:r>
          </a:p>
          <a:p>
            <a:pPr lvl="2"/>
            <a:r>
              <a:rPr lang="en-US" altLang="ko-KR" sz="1600" dirty="0"/>
              <a:t>Signaling is TBD</a:t>
            </a:r>
          </a:p>
          <a:p>
            <a:pPr lvl="2"/>
            <a:r>
              <a:rPr lang="en-US" altLang="ko-KR" sz="1600" dirty="0"/>
              <a:t>Applied variants of Trigger frame are TBD</a:t>
            </a:r>
          </a:p>
        </p:txBody>
      </p:sp>
      <p:sp>
        <p:nvSpPr>
          <p:cNvPr id="4" name="바닥글 개체 틀 3">
            <a:extLst>
              <a:ext uri="{FF2B5EF4-FFF2-40B4-BE49-F238E27FC236}">
                <a16:creationId xmlns:a16="http://schemas.microsoft.com/office/drawing/2014/main" id="{4E23A137-1D8F-615C-E0F6-EE8A67D85C21}"/>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96ACF0EA-E230-B503-3F84-156109924E0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1396968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Appendix #1: Alternative to Option 1: Using Special AID(s)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Using Special AIDs value per feature</a:t>
            </a:r>
          </a:p>
          <a:p>
            <a:pPr lvl="1"/>
            <a:r>
              <a:rPr lang="en-US" altLang="ko-KR" sz="1600" dirty="0"/>
              <a:t>We need </a:t>
            </a:r>
            <a:r>
              <a:rPr lang="en-US" altLang="ko-KR" sz="1600" b="1" u="sng" dirty="0"/>
              <a:t># of AIDs </a:t>
            </a:r>
            <a:r>
              <a:rPr lang="en-US" altLang="ko-KR" sz="1600" dirty="0"/>
              <a:t>corresponding to at most </a:t>
            </a:r>
            <a:r>
              <a:rPr lang="en-US" altLang="ko-KR" sz="1600" b="1" u="sng" dirty="0"/>
              <a:t># of features and common control</a:t>
            </a:r>
            <a:r>
              <a:rPr lang="en-US" altLang="ko-KR" sz="1600" dirty="0"/>
              <a:t>, but it still has a repetitive default overhead (AID12 field = 12bits) for each </a:t>
            </a:r>
          </a:p>
          <a:p>
            <a:pPr lvl="1"/>
            <a:endParaRPr lang="en-US" altLang="ko-KR" sz="16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pic>
        <p:nvPicPr>
          <p:cNvPr id="8" name="그림 7">
            <a:extLst>
              <a:ext uri="{FF2B5EF4-FFF2-40B4-BE49-F238E27FC236}">
                <a16:creationId xmlns:a16="http://schemas.microsoft.com/office/drawing/2014/main" id="{72B63EA4-9B2A-FFA2-D619-0E77ED50F6E7}"/>
              </a:ext>
            </a:extLst>
          </p:cNvPr>
          <p:cNvPicPr>
            <a:picLocks noChangeAspect="1"/>
          </p:cNvPicPr>
          <p:nvPr/>
        </p:nvPicPr>
        <p:blipFill>
          <a:blip r:embed="rId3"/>
          <a:stretch>
            <a:fillRect/>
          </a:stretch>
        </p:blipFill>
        <p:spPr>
          <a:xfrm>
            <a:off x="1795295" y="3505200"/>
            <a:ext cx="5553409" cy="1895475"/>
          </a:xfrm>
          <a:prstGeom prst="rect">
            <a:avLst/>
          </a:prstGeom>
        </p:spPr>
      </p:pic>
    </p:spTree>
    <p:extLst>
      <p:ext uri="{BB962C8B-B14F-4D97-AF65-F5344CB8AC3E}">
        <p14:creationId xmlns:p14="http://schemas.microsoft.com/office/powerpoint/2010/main" val="1319452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Appendix #2: Per-User Control Info Example within Padding</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Even though we can follow existing User Info format, within padding it doesn’t need to be followed</a:t>
            </a:r>
          </a:p>
          <a:p>
            <a:pPr lvl="1"/>
            <a:r>
              <a:rPr lang="en-US" altLang="ko-KR" sz="1600" dirty="0"/>
              <a:t>Flexibly the length of per-user control info field can be changed</a:t>
            </a:r>
          </a:p>
          <a:p>
            <a:pPr lvl="1"/>
            <a:r>
              <a:rPr lang="en-US" altLang="ko-KR" sz="1600" dirty="0"/>
              <a:t>AID12 could be AID11 since it will be AIDs of associated STAs</a:t>
            </a:r>
          </a:p>
          <a:p>
            <a:pPr lvl="2"/>
            <a:r>
              <a:rPr lang="en-US" altLang="ko-KR" sz="1400" dirty="0"/>
              <a:t>But, it may also consider AID12 fields values for M-AP</a:t>
            </a:r>
          </a:p>
          <a:p>
            <a:pPr lvl="1"/>
            <a:endParaRPr lang="en-US" altLang="ko-KR" sz="16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pic>
        <p:nvPicPr>
          <p:cNvPr id="10" name="그림 9">
            <a:extLst>
              <a:ext uri="{FF2B5EF4-FFF2-40B4-BE49-F238E27FC236}">
                <a16:creationId xmlns:a16="http://schemas.microsoft.com/office/drawing/2014/main" id="{9F29DD07-99AA-5FE5-0294-62B3E1BC8210}"/>
              </a:ext>
            </a:extLst>
          </p:cNvPr>
          <p:cNvPicPr>
            <a:picLocks noChangeAspect="1"/>
          </p:cNvPicPr>
          <p:nvPr/>
        </p:nvPicPr>
        <p:blipFill>
          <a:blip r:embed="rId3"/>
          <a:stretch>
            <a:fillRect/>
          </a:stretch>
        </p:blipFill>
        <p:spPr>
          <a:xfrm>
            <a:off x="1524000" y="3733800"/>
            <a:ext cx="6291723" cy="1367262"/>
          </a:xfrm>
          <a:prstGeom prst="rect">
            <a:avLst/>
          </a:prstGeom>
        </p:spPr>
      </p:pic>
    </p:spTree>
    <p:extLst>
      <p:ext uri="{BB962C8B-B14F-4D97-AF65-F5344CB8AC3E}">
        <p14:creationId xmlns:p14="http://schemas.microsoft.com/office/powerpoint/2010/main" val="155678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GB" altLang="ko-KR" sz="1600" dirty="0"/>
              <a:t>[1] 24/834, Some Details on In-Device Coexistence	</a:t>
            </a:r>
          </a:p>
          <a:p>
            <a:pPr marL="0" indent="0">
              <a:buNone/>
            </a:pPr>
            <a:r>
              <a:rPr lang="en-GB" altLang="ko-KR" sz="1600" dirty="0"/>
              <a:t>[2] 24/1126, ICF-ICR Discussion for DPS</a:t>
            </a:r>
          </a:p>
          <a:p>
            <a:pPr marL="0" indent="0">
              <a:buNone/>
            </a:pPr>
            <a:r>
              <a:rPr lang="en-US" altLang="ko-KR" sz="1600" dirty="0"/>
              <a:t>[3] 24/1490, More Consideration of ICR/CRF for in-device-coexistence	</a:t>
            </a:r>
          </a:p>
          <a:p>
            <a:pPr marL="0" indent="0">
              <a:buNone/>
            </a:pPr>
            <a:r>
              <a:rPr lang="en-GB" altLang="ko-KR" sz="1600" dirty="0"/>
              <a:t>[4] 24/543, </a:t>
            </a:r>
            <a:r>
              <a:rPr lang="en-US" altLang="ko-KR" sz="1600" dirty="0"/>
              <a:t>Coexistence Protocols for UHR - follow up</a:t>
            </a:r>
            <a:endParaRPr lang="en-GB" altLang="ko-KR" sz="1600" dirty="0"/>
          </a:p>
          <a:p>
            <a:pPr marL="0" indent="0">
              <a:buNone/>
            </a:pPr>
            <a:r>
              <a:rPr lang="en-GB" altLang="ko-KR" sz="1600" dirty="0"/>
              <a:t>[5] </a:t>
            </a:r>
            <a:r>
              <a:rPr lang="en-US" altLang="ko-KR" sz="1600" dirty="0"/>
              <a:t>24/857, ICR consideration</a:t>
            </a:r>
          </a:p>
          <a:p>
            <a:pPr marL="0" indent="0">
              <a:buNone/>
            </a:pPr>
            <a:r>
              <a:rPr lang="en-US" altLang="ko-KR" sz="1600" dirty="0"/>
              <a:t>[6] 24/1226, ICF-ICR design	</a:t>
            </a:r>
          </a:p>
          <a:p>
            <a:pPr marL="0" indent="0">
              <a:buNone/>
            </a:pPr>
            <a:r>
              <a:rPr lang="en-US" altLang="ko-KR" sz="1600" dirty="0"/>
              <a:t>[7] 24/1221, ICF ICR follow up</a:t>
            </a:r>
          </a:p>
          <a:p>
            <a:pPr marL="0" indent="0">
              <a:buNone/>
            </a:pPr>
            <a:r>
              <a:rPr lang="en-US" altLang="ko-KR" sz="1600" dirty="0"/>
              <a:t>[8] 24/1247, ICF ICR Design For </a:t>
            </a:r>
            <a:r>
              <a:rPr lang="en-US" altLang="ko-KR" sz="1600" dirty="0" err="1"/>
              <a:t>Coex</a:t>
            </a:r>
            <a:endParaRPr lang="en-US" altLang="ko-KR" sz="1600" dirty="0"/>
          </a:p>
          <a:p>
            <a:pPr marL="0" indent="0">
              <a:buNone/>
            </a:pPr>
            <a:r>
              <a:rPr lang="en-US" altLang="ko-KR" sz="1600" dirty="0"/>
              <a:t>[9] 23/1912, Coordinated TDMA Procedure</a:t>
            </a:r>
          </a:p>
          <a:p>
            <a:pPr marL="0" indent="0">
              <a:buNone/>
            </a:pPr>
            <a:endParaRPr lang="en-US" altLang="ko-KR" sz="1600" dirty="0"/>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Introduction</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Several Contributions have addressed ICF-ICR design that is very important to support some UHR features (e.g., DPS, IDC, Security, NPCA, Multi-AP, DSO, I-FCS, …) [1]-[9]</a:t>
            </a:r>
          </a:p>
          <a:p>
            <a:endParaRPr lang="en-US" altLang="ko-KR" sz="2000" dirty="0"/>
          </a:p>
          <a:p>
            <a:r>
              <a:rPr lang="en-US" altLang="ko-KR" sz="2000" dirty="0"/>
              <a:t>In this contribution, we discuss some details on ICF in terms of</a:t>
            </a:r>
          </a:p>
          <a:p>
            <a:pPr lvl="1"/>
            <a:r>
              <a:rPr lang="en-US" altLang="ko-KR" sz="1600" dirty="0"/>
              <a:t>Contents</a:t>
            </a:r>
          </a:p>
          <a:p>
            <a:pPr lvl="1"/>
            <a:r>
              <a:rPr lang="en-US" altLang="ko-KR" sz="1600" dirty="0"/>
              <a:t>Frame &amp; Unified Signaling</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3252958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Recap: ICF-ICR</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Initial Control Frame (ICF)</a:t>
            </a:r>
          </a:p>
          <a:p>
            <a:pPr lvl="1"/>
            <a:r>
              <a:rPr lang="en-US" altLang="ko-KR" sz="1600" dirty="0"/>
              <a:t>ICF would solicit some information from recipient STAs and/or carry some control information depending on UHR features</a:t>
            </a:r>
          </a:p>
          <a:p>
            <a:pPr lvl="1"/>
            <a:r>
              <a:rPr lang="en-US" altLang="ko-KR" sz="1600" dirty="0"/>
              <a:t>Trigger frame has been a powerful candidate as an ICF</a:t>
            </a:r>
          </a:p>
          <a:p>
            <a:endParaRPr lang="en-US" altLang="ko-KR" sz="2000" b="0" dirty="0"/>
          </a:p>
          <a:p>
            <a:r>
              <a:rPr lang="en-US" altLang="ko-KR" sz="2000" dirty="0"/>
              <a:t>Initial Control Response (ICR)</a:t>
            </a:r>
          </a:p>
          <a:p>
            <a:pPr lvl="1"/>
            <a:r>
              <a:rPr lang="en-US" altLang="ko-KR" sz="1600" dirty="0"/>
              <a:t>ICR would work with different functions depending on UHR features, e.g.,</a:t>
            </a:r>
          </a:p>
          <a:p>
            <a:pPr lvl="2"/>
            <a:r>
              <a:rPr lang="en-US" altLang="ko-KR" sz="1400" dirty="0"/>
              <a:t>Informing availability (IDLE)</a:t>
            </a:r>
          </a:p>
          <a:p>
            <a:pPr lvl="2"/>
            <a:r>
              <a:rPr lang="en-US" altLang="ko-KR" sz="1400" dirty="0"/>
              <a:t>Responding solicited info</a:t>
            </a:r>
          </a:p>
          <a:p>
            <a:pPr lvl="2"/>
            <a:r>
              <a:rPr lang="en-US" altLang="ko-KR" sz="1400" dirty="0"/>
              <a:t>Confirming changing modes (e.g., DPS)</a:t>
            </a:r>
          </a:p>
          <a:p>
            <a:pPr lvl="2"/>
            <a:r>
              <a:rPr lang="en-US" altLang="ko-KR" sz="1400" dirty="0"/>
              <a:t>Participating M-AP coordination</a:t>
            </a:r>
          </a:p>
          <a:p>
            <a:pPr lvl="1"/>
            <a:r>
              <a:rPr lang="en-US" altLang="ko-KR" sz="1600" dirty="0"/>
              <a:t>Multi-STA BA has been a powerful</a:t>
            </a:r>
            <a:r>
              <a:rPr lang="ko-KR" altLang="en-US" sz="1600" dirty="0"/>
              <a:t> </a:t>
            </a:r>
            <a:r>
              <a:rPr lang="en-US" altLang="ko-KR" sz="1600" dirty="0"/>
              <a:t>candidate</a:t>
            </a:r>
            <a:r>
              <a:rPr lang="ko-KR" altLang="en-US" sz="1600" dirty="0"/>
              <a:t> </a:t>
            </a:r>
            <a:r>
              <a:rPr lang="en-US" altLang="ko-KR" sz="1600" dirty="0"/>
              <a:t>as</a:t>
            </a:r>
            <a:r>
              <a:rPr lang="ko-KR" altLang="en-US" sz="1600" dirty="0"/>
              <a:t> </a:t>
            </a:r>
            <a:r>
              <a:rPr lang="en-US" altLang="ko-KR" sz="1600" dirty="0"/>
              <a:t>an</a:t>
            </a:r>
            <a:r>
              <a:rPr lang="ko-KR" altLang="en-US" sz="1600" dirty="0"/>
              <a:t> </a:t>
            </a:r>
            <a:r>
              <a:rPr lang="en-US" altLang="ko-KR" sz="1600" dirty="0"/>
              <a:t>ICR,</a:t>
            </a:r>
            <a:r>
              <a:rPr lang="ko-KR" altLang="en-US" sz="1600" dirty="0"/>
              <a:t> </a:t>
            </a:r>
            <a:r>
              <a:rPr lang="en-US" altLang="ko-KR" sz="1600" dirty="0"/>
              <a:t>but</a:t>
            </a:r>
            <a:r>
              <a:rPr lang="ko-KR" altLang="en-US" sz="1600" dirty="0"/>
              <a:t> </a:t>
            </a:r>
            <a:r>
              <a:rPr lang="en-US" altLang="ko-KR" sz="1600" dirty="0"/>
              <a:t>needs</a:t>
            </a:r>
            <a:r>
              <a:rPr lang="ko-KR" altLang="en-US" sz="1600" dirty="0"/>
              <a:t> </a:t>
            </a:r>
            <a:r>
              <a:rPr lang="en-US" altLang="ko-KR" sz="1600" dirty="0"/>
              <a:t>to</a:t>
            </a:r>
            <a:r>
              <a:rPr lang="ko-KR" altLang="en-US" sz="1600" dirty="0"/>
              <a:t> </a:t>
            </a:r>
            <a:r>
              <a:rPr lang="en-US" altLang="ko-KR" sz="1600" dirty="0"/>
              <a:t>be</a:t>
            </a:r>
            <a:r>
              <a:rPr lang="ko-KR" altLang="en-US" sz="1600" dirty="0"/>
              <a:t> </a:t>
            </a:r>
            <a:r>
              <a:rPr lang="en-US" altLang="ko-KR" sz="1600" dirty="0"/>
              <a:t>discussed</a:t>
            </a:r>
            <a:r>
              <a:rPr lang="ko-KR" altLang="en-US" sz="1600" dirty="0"/>
              <a:t> </a:t>
            </a:r>
            <a:r>
              <a:rPr lang="en-US" altLang="ko-KR" sz="1600" dirty="0"/>
              <a:t>more</a:t>
            </a:r>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95469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Potential Contents in ICF</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4267200"/>
          </a:xfrm>
        </p:spPr>
        <p:txBody>
          <a:bodyPr/>
          <a:lstStyle/>
          <a:p>
            <a:r>
              <a:rPr lang="en-US" altLang="ko-KR" sz="2000" dirty="0"/>
              <a:t>(UHR) Control Info “Soliciting”</a:t>
            </a:r>
          </a:p>
          <a:p>
            <a:pPr lvl="1"/>
            <a:r>
              <a:rPr lang="en-US" altLang="ko-KR" sz="1600" dirty="0"/>
              <a:t>It means control information that </a:t>
            </a:r>
            <a:r>
              <a:rPr lang="en-US" altLang="ko-KR" sz="1600" u="sng" dirty="0"/>
              <a:t>should be carried in ICR</a:t>
            </a:r>
          </a:p>
          <a:p>
            <a:pPr lvl="1"/>
            <a:r>
              <a:rPr lang="en-US" altLang="ko-KR" sz="1600" dirty="0"/>
              <a:t>It would be common to all features and recipient UHR STAs</a:t>
            </a:r>
          </a:p>
          <a:p>
            <a:pPr lvl="1"/>
            <a:r>
              <a:rPr lang="en-US" altLang="ko-KR" sz="1600" dirty="0"/>
              <a:t>While it prevents each STA from including different control info that can an impact on UL length (if we allow multiple control info in ICR), depending on ICR design it can be discussed whether it is needed, e.g., the size of ICR is fixed</a:t>
            </a:r>
          </a:p>
          <a:p>
            <a:endParaRPr lang="en-US" altLang="ko-KR" sz="2000" dirty="0"/>
          </a:p>
          <a:p>
            <a:r>
              <a:rPr lang="en-US" altLang="ko-KR" sz="2000" dirty="0"/>
              <a:t>(UHR) Control Info “Delivered” (Per feature)</a:t>
            </a:r>
          </a:p>
          <a:p>
            <a:pPr lvl="1"/>
            <a:r>
              <a:rPr lang="en-US" altLang="ko-KR" sz="1600" dirty="0"/>
              <a:t>It means control information that </a:t>
            </a:r>
            <a:r>
              <a:rPr lang="en-US" altLang="ko-KR" sz="1600" u="sng" dirty="0"/>
              <a:t>should be carried in ICF</a:t>
            </a:r>
          </a:p>
          <a:p>
            <a:pPr lvl="1"/>
            <a:r>
              <a:rPr lang="en-US" altLang="ko-KR" sz="1600" dirty="0"/>
              <a:t>Depending on features, it can categorized into Common info to addressed STAs and Per-user info, e.g., </a:t>
            </a:r>
          </a:p>
          <a:p>
            <a:pPr lvl="2"/>
            <a:r>
              <a:rPr lang="en-US" altLang="ko-KR" sz="1400" dirty="0"/>
              <a:t>For IDC (e.g., unavailability), Security (e.g., MIC, PN), and Intermediate FCS, it would be common</a:t>
            </a:r>
          </a:p>
          <a:p>
            <a:pPr lvl="2"/>
            <a:r>
              <a:rPr lang="en-US" altLang="ko-KR" sz="1400" dirty="0"/>
              <a:t>For M-AP (e.g., expected duration/traffic info) and DSO (e.g., channel), it may be per-user info</a:t>
            </a:r>
          </a:p>
          <a:p>
            <a:pPr lvl="1"/>
            <a:r>
              <a:rPr lang="en-US" altLang="ko-KR" sz="1600" dirty="0"/>
              <a:t>Note that for some features, existing fields may be used, then their additional fields are not needed</a:t>
            </a:r>
          </a:p>
          <a:p>
            <a:pPr lvl="2"/>
            <a:endParaRPr lang="en-US" altLang="ko-KR" sz="14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Tree>
    <p:extLst>
      <p:ext uri="{BB962C8B-B14F-4D97-AF65-F5344CB8AC3E}">
        <p14:creationId xmlns:p14="http://schemas.microsoft.com/office/powerpoint/2010/main" val="540118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Illustration of Control Info Field Example</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2600"/>
            <a:ext cx="7772400" cy="1524000"/>
          </a:xfrm>
        </p:spPr>
        <p:txBody>
          <a:bodyPr/>
          <a:lstStyle/>
          <a:p>
            <a:r>
              <a:rPr lang="en-US" altLang="ko-KR" sz="2000" dirty="0"/>
              <a:t>Notes</a:t>
            </a:r>
          </a:p>
          <a:p>
            <a:pPr lvl="1"/>
            <a:r>
              <a:rPr lang="en-US" altLang="ko-KR" sz="1600" dirty="0"/>
              <a:t>Control: Which information is carried or solicited, …</a:t>
            </a:r>
          </a:p>
          <a:p>
            <a:pPr lvl="1"/>
            <a:r>
              <a:rPr lang="en-US" altLang="ko-KR" sz="1600" dirty="0"/>
              <a:t>(Per-feature) Common Control Info: Common to all STAs </a:t>
            </a:r>
          </a:p>
          <a:p>
            <a:pPr lvl="1"/>
            <a:r>
              <a:rPr lang="en-US" altLang="ko-KR" sz="1600" dirty="0"/>
              <a:t>(Per-feature) Per-User Control Info: Specific to each STA </a:t>
            </a:r>
          </a:p>
          <a:p>
            <a:pPr lvl="1"/>
            <a:r>
              <a:rPr lang="en-US" altLang="ko-KR" sz="1600" dirty="0"/>
              <a:t>Delivered info control may be combined with Per-feature info</a:t>
            </a:r>
          </a:p>
          <a:p>
            <a:pPr lvl="1"/>
            <a:r>
              <a:rPr lang="en-US" altLang="ko-KR" sz="1600" dirty="0"/>
              <a:t>This is a snapshot only for control fields, not the</a:t>
            </a:r>
            <a:r>
              <a:rPr lang="ko-KR" altLang="en-US" sz="1600" dirty="0"/>
              <a:t> </a:t>
            </a:r>
            <a:r>
              <a:rPr lang="en-US" altLang="ko-KR" sz="1600" dirty="0"/>
              <a:t>exact location in a frame</a:t>
            </a:r>
          </a:p>
          <a:p>
            <a:endParaRPr lang="en-US" altLang="ko-KR" sz="1400" dirty="0"/>
          </a:p>
          <a:p>
            <a:pPr lvl="2"/>
            <a:endParaRPr lang="en-US" altLang="ko-KR" sz="14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8" name="그림 7">
            <a:extLst>
              <a:ext uri="{FF2B5EF4-FFF2-40B4-BE49-F238E27FC236}">
                <a16:creationId xmlns:a16="http://schemas.microsoft.com/office/drawing/2014/main" id="{2454E5B3-A7FE-4875-1F98-B75A28E76003}"/>
              </a:ext>
            </a:extLst>
          </p:cNvPr>
          <p:cNvPicPr>
            <a:picLocks noChangeAspect="1"/>
          </p:cNvPicPr>
          <p:nvPr/>
        </p:nvPicPr>
        <p:blipFill>
          <a:blip r:embed="rId3"/>
          <a:stretch>
            <a:fillRect/>
          </a:stretch>
        </p:blipFill>
        <p:spPr>
          <a:xfrm>
            <a:off x="990600" y="3657600"/>
            <a:ext cx="6479218" cy="2669372"/>
          </a:xfrm>
          <a:prstGeom prst="rect">
            <a:avLst/>
          </a:prstGeom>
        </p:spPr>
      </p:pic>
    </p:spTree>
    <p:extLst>
      <p:ext uri="{BB962C8B-B14F-4D97-AF65-F5344CB8AC3E}">
        <p14:creationId xmlns:p14="http://schemas.microsoft.com/office/powerpoint/2010/main" val="75256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Choice of ICF</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 need to consider some requirements</a:t>
            </a:r>
          </a:p>
          <a:p>
            <a:pPr lvl="1"/>
            <a:r>
              <a:rPr lang="en-US" altLang="ko-KR" sz="1600" dirty="0"/>
              <a:t>1) Support SU/MU Transmission (including pre-UHR STAs)</a:t>
            </a:r>
          </a:p>
          <a:p>
            <a:pPr lvl="2"/>
            <a:r>
              <a:rPr lang="en-US" altLang="ko-KR" sz="1400" dirty="0"/>
              <a:t>E.g., Except TF, frames such as BAR are not suitable</a:t>
            </a:r>
          </a:p>
          <a:p>
            <a:pPr lvl="1"/>
            <a:r>
              <a:rPr lang="en-US" altLang="ko-KR" sz="1600" dirty="0"/>
              <a:t>2) Solicit TB PPDU that allows to carry solicited information in ICR</a:t>
            </a:r>
          </a:p>
          <a:p>
            <a:pPr lvl="2"/>
            <a:r>
              <a:rPr lang="en-US" altLang="ko-KR" sz="1400" dirty="0"/>
              <a:t>E.g., MU-RTS TF is not suitable, but if CTS can work depending on features without any information, it is possible</a:t>
            </a:r>
          </a:p>
          <a:p>
            <a:pPr lvl="1"/>
            <a:r>
              <a:rPr lang="en-US" altLang="ko-KR" sz="1600" dirty="0"/>
              <a:t>3) Enable to modify frames (without the impact on pre-UHR STAs)</a:t>
            </a:r>
          </a:p>
          <a:p>
            <a:pPr lvl="2"/>
            <a:r>
              <a:rPr lang="en-US" altLang="ko-KR" sz="1400" dirty="0"/>
              <a:t>It should allow to include one or more control info</a:t>
            </a:r>
          </a:p>
          <a:p>
            <a:pPr lvl="1"/>
            <a:r>
              <a:rPr lang="en-US" altLang="ko-KR" sz="1600" dirty="0"/>
              <a:t>4) Align with some mechanisms using ICF (e.g., EMLSR)</a:t>
            </a:r>
          </a:p>
          <a:p>
            <a:pPr lvl="2"/>
            <a:r>
              <a:rPr lang="en-US" altLang="ko-KR" sz="1400" dirty="0"/>
              <a:t>E.g., Basic, BQRP,… are not suitable (as well as New TF variant)</a:t>
            </a:r>
          </a:p>
          <a:p>
            <a:pPr lvl="1"/>
            <a:endParaRPr lang="en-US" altLang="ko-KR" sz="1600" dirty="0"/>
          </a:p>
          <a:p>
            <a:r>
              <a:rPr lang="en-US" altLang="ko-KR" sz="2000" dirty="0"/>
              <a:t>By observing the current frames based on requirements above, we think the best frame is BSRP Trigger frame that would work well as ICF</a:t>
            </a:r>
          </a:p>
          <a:p>
            <a:pPr lvl="1"/>
            <a:r>
              <a:rPr lang="en-US" altLang="ko-KR" sz="1600" dirty="0"/>
              <a:t>However, MU-RTS TF can work without the second requirement</a:t>
            </a:r>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4051604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Directions to Enhance BSRP</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Coexistence with Legacy STAs</a:t>
            </a:r>
          </a:p>
          <a:p>
            <a:pPr lvl="1"/>
            <a:r>
              <a:rPr lang="en-US" altLang="ko-KR" sz="1600" dirty="0"/>
              <a:t>To include additional info in a current BSRP, its format should not be changed, i.e., keeping Common Info/User Info List/Padding without a negative impact on legacy STAs</a:t>
            </a:r>
          </a:p>
          <a:p>
            <a:endParaRPr lang="en-US" altLang="ko-KR" sz="2000" dirty="0"/>
          </a:p>
          <a:p>
            <a:r>
              <a:rPr lang="en-US" altLang="ko-KR" sz="2000" dirty="0"/>
              <a:t>Flexibility of Control Info</a:t>
            </a:r>
          </a:p>
          <a:p>
            <a:pPr lvl="1"/>
            <a:r>
              <a:rPr lang="en-US" altLang="ko-KR" sz="1600" dirty="0"/>
              <a:t>Signaling should be unified for all (UHR) features, i.e.,</a:t>
            </a:r>
            <a:r>
              <a:rPr lang="en-US" altLang="ko-KR" sz="1600" dirty="0">
                <a:solidFill>
                  <a:srgbClr val="FF0000"/>
                </a:solidFill>
              </a:rPr>
              <a:t> </a:t>
            </a:r>
            <a:r>
              <a:rPr lang="en-US" altLang="ko-KR" sz="1600" dirty="0"/>
              <a:t>existing and/or 11bn feature-related information should be included in time</a:t>
            </a:r>
          </a:p>
          <a:p>
            <a:pPr lvl="1"/>
            <a:endParaRPr lang="en-US" altLang="ko-KR" sz="1600" dirty="0"/>
          </a:p>
          <a:p>
            <a:r>
              <a:rPr lang="en-US" altLang="ko-KR" sz="2000" dirty="0"/>
              <a:t>Extensibility of Control Info</a:t>
            </a:r>
          </a:p>
          <a:p>
            <a:pPr lvl="1"/>
            <a:r>
              <a:rPr lang="en-US" altLang="ko-KR" sz="1600" dirty="0"/>
              <a:t>It should allow/enable to extend control info that may be added in the future</a:t>
            </a:r>
          </a:p>
          <a:p>
            <a:pPr lvl="2"/>
            <a:endParaRPr lang="en-US" altLang="ko-KR" sz="14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Tree>
    <p:extLst>
      <p:ext uri="{BB962C8B-B14F-4D97-AF65-F5344CB8AC3E}">
        <p14:creationId xmlns:p14="http://schemas.microsoft.com/office/powerpoint/2010/main" val="744682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Common Indication in Enhanced BSRP</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p:txBody>
          <a:bodyPr/>
          <a:lstStyle/>
          <a:p>
            <a:r>
              <a:rPr lang="en-US" altLang="ko-KR" sz="2000" dirty="0"/>
              <a:t>We first can have an indication whether additional (UHR) control info is included in ICF</a:t>
            </a:r>
          </a:p>
          <a:p>
            <a:pPr lvl="1"/>
            <a:r>
              <a:rPr lang="en-US" altLang="ko-KR" sz="1600" dirty="0"/>
              <a:t>Basically, it differentiates the enhanced BSRP from the current BSRP only for UHR STAs explicitly</a:t>
            </a:r>
          </a:p>
          <a:p>
            <a:pPr lvl="1"/>
            <a:r>
              <a:rPr lang="en-US" altLang="ko-KR" sz="1600" dirty="0"/>
              <a:t>UHR STAs can understand whether it includes additional Control info</a:t>
            </a:r>
          </a:p>
          <a:p>
            <a:pPr lvl="1"/>
            <a:r>
              <a:rPr lang="en-US" altLang="ko-KR" sz="1600" dirty="0"/>
              <a:t>UHR STAs can respond using a specific ICR different from baseline (e.g., Multi-STA BA)</a:t>
            </a:r>
          </a:p>
          <a:p>
            <a:pPr lvl="1"/>
            <a:r>
              <a:rPr lang="en-US" altLang="ko-KR" sz="1600" dirty="0"/>
              <a:t>As a way, EHT reserved field can be used</a:t>
            </a:r>
          </a:p>
          <a:p>
            <a:pPr lvl="2"/>
            <a:r>
              <a:rPr lang="en-US" altLang="ko-KR" sz="1400" dirty="0"/>
              <a:t>It would be better not to use many of EHT reserved values (for the future)</a:t>
            </a:r>
          </a:p>
          <a:p>
            <a:pPr lvl="2"/>
            <a:r>
              <a:rPr lang="en-US" altLang="ko-KR" sz="1400" dirty="0"/>
              <a:t>May discuss to need bits indicating the presence of soliciting info and delivered info</a:t>
            </a:r>
          </a:p>
          <a:p>
            <a:pPr lvl="2"/>
            <a:endParaRPr lang="en-US" altLang="ko-KR" sz="1400" dirty="0"/>
          </a:p>
          <a:p>
            <a:r>
              <a:rPr lang="en-US" altLang="ko-KR" sz="2000" dirty="0"/>
              <a:t>How to indicate</a:t>
            </a:r>
          </a:p>
          <a:p>
            <a:pPr lvl="1"/>
            <a:r>
              <a:rPr lang="en-US" altLang="ko-KR" sz="1600" dirty="0"/>
              <a:t>Option 1: Using Special AID value</a:t>
            </a:r>
          </a:p>
          <a:p>
            <a:pPr lvl="1"/>
            <a:r>
              <a:rPr lang="en-US" altLang="ko-KR" sz="1600" dirty="0"/>
              <a:t>Option 2: Within Padding field</a:t>
            </a:r>
          </a:p>
          <a:p>
            <a:pPr lvl="2"/>
            <a:endParaRPr lang="en-US" altLang="ko-KR" sz="1400" dirty="0"/>
          </a:p>
          <a:p>
            <a:pPr lvl="2"/>
            <a:endParaRPr lang="en-US" altLang="ko-KR" sz="14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pic>
        <p:nvPicPr>
          <p:cNvPr id="7" name="그림 6">
            <a:extLst>
              <a:ext uri="{FF2B5EF4-FFF2-40B4-BE49-F238E27FC236}">
                <a16:creationId xmlns:a16="http://schemas.microsoft.com/office/drawing/2014/main" id="{21272A8C-0A79-7FF6-5CFE-64C886034AD8}"/>
              </a:ext>
            </a:extLst>
          </p:cNvPr>
          <p:cNvPicPr>
            <a:picLocks noChangeAspect="1"/>
          </p:cNvPicPr>
          <p:nvPr/>
        </p:nvPicPr>
        <p:blipFill>
          <a:blip r:embed="rId3"/>
          <a:stretch>
            <a:fillRect/>
          </a:stretch>
        </p:blipFill>
        <p:spPr>
          <a:xfrm>
            <a:off x="4546814" y="4696930"/>
            <a:ext cx="4139985" cy="1588777"/>
          </a:xfrm>
          <a:prstGeom prst="rect">
            <a:avLst/>
          </a:prstGeom>
        </p:spPr>
      </p:pic>
    </p:spTree>
    <p:extLst>
      <p:ext uri="{BB962C8B-B14F-4D97-AF65-F5344CB8AC3E}">
        <p14:creationId xmlns:p14="http://schemas.microsoft.com/office/powerpoint/2010/main" val="2331381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3FEE4D-A188-4DE1-0E19-C2220A72C455}"/>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94F0314-A316-F62F-270B-537D24410F90}"/>
              </a:ext>
            </a:extLst>
          </p:cNvPr>
          <p:cNvSpPr>
            <a:spLocks noGrp="1"/>
          </p:cNvSpPr>
          <p:nvPr>
            <p:ph type="title"/>
          </p:nvPr>
        </p:nvSpPr>
        <p:spPr/>
        <p:txBody>
          <a:bodyPr/>
          <a:lstStyle/>
          <a:p>
            <a:r>
              <a:rPr lang="en-US" altLang="ko-KR" dirty="0"/>
              <a:t>Option 1: Using Special AID(s)</a:t>
            </a:r>
            <a:endParaRPr lang="ko-KR" altLang="en-US" dirty="0"/>
          </a:p>
        </p:txBody>
      </p:sp>
      <p:sp>
        <p:nvSpPr>
          <p:cNvPr id="3" name="내용 개체 틀 2">
            <a:extLst>
              <a:ext uri="{FF2B5EF4-FFF2-40B4-BE49-F238E27FC236}">
                <a16:creationId xmlns:a16="http://schemas.microsoft.com/office/drawing/2014/main" id="{A9FF5F1D-09AC-8F4D-8687-47974903288C}"/>
              </a:ext>
            </a:extLst>
          </p:cNvPr>
          <p:cNvSpPr>
            <a:spLocks noGrp="1"/>
          </p:cNvSpPr>
          <p:nvPr>
            <p:ph idx="1"/>
          </p:nvPr>
        </p:nvSpPr>
        <p:spPr>
          <a:xfrm>
            <a:off x="685800" y="1759664"/>
            <a:ext cx="7772400" cy="4343400"/>
          </a:xfrm>
        </p:spPr>
        <p:txBody>
          <a:bodyPr/>
          <a:lstStyle/>
          <a:p>
            <a:r>
              <a:rPr lang="en-US" altLang="ko-KR" sz="2000" dirty="0"/>
              <a:t>For Option 1, Common Control Info</a:t>
            </a:r>
          </a:p>
          <a:p>
            <a:pPr lvl="1"/>
            <a:r>
              <a:rPr lang="en-US" altLang="ko-KR" sz="1600" dirty="0"/>
              <a:t>We still have many reserved values in AID12 field</a:t>
            </a:r>
          </a:p>
          <a:p>
            <a:pPr lvl="2"/>
            <a:r>
              <a:rPr lang="en-US" altLang="ko-KR" sz="1400" dirty="0"/>
              <a:t>If we use AIDs are not assigned to STAs (&gt;2007), the Special User Info(s) will be placed after (the last) User Info addressed to STAs</a:t>
            </a:r>
          </a:p>
          <a:p>
            <a:pPr lvl="1"/>
            <a:r>
              <a:rPr lang="en-US" altLang="ko-KR" sz="1600" dirty="0"/>
              <a:t>Simply, we can use one or more User Info fields with a Special AID</a:t>
            </a:r>
          </a:p>
          <a:p>
            <a:pPr lvl="2"/>
            <a:r>
              <a:rPr lang="en-US" altLang="ko-KR" sz="1400" dirty="0"/>
              <a:t>It still can work with legacy STAs, but it still has a repetitive default overhead (AID12 field)</a:t>
            </a:r>
          </a:p>
          <a:p>
            <a:pPr lvl="2"/>
            <a:r>
              <a:rPr lang="en-US" altLang="ko-KR" sz="1400" dirty="0"/>
              <a:t>Alternatively, special AIDs for each feature could be assigned (see Appendix #1)</a:t>
            </a:r>
          </a:p>
          <a:p>
            <a:pPr lvl="2"/>
            <a:endParaRPr lang="en-US" altLang="ko-KR" sz="1400" dirty="0"/>
          </a:p>
          <a:p>
            <a:endParaRPr lang="en-US" altLang="ko-KR" sz="2000" dirty="0"/>
          </a:p>
        </p:txBody>
      </p:sp>
      <p:sp>
        <p:nvSpPr>
          <p:cNvPr id="4" name="바닥글 개체 틀 3">
            <a:extLst>
              <a:ext uri="{FF2B5EF4-FFF2-40B4-BE49-F238E27FC236}">
                <a16:creationId xmlns:a16="http://schemas.microsoft.com/office/drawing/2014/main" id="{778A2468-AD94-010A-3743-71F7B1077953}"/>
              </a:ext>
            </a:extLst>
          </p:cNvPr>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a:extLst>
              <a:ext uri="{FF2B5EF4-FFF2-40B4-BE49-F238E27FC236}">
                <a16:creationId xmlns:a16="http://schemas.microsoft.com/office/drawing/2014/main" id="{C38FF9A3-0168-6E6C-92F9-F10398D57AF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8" name="그림 7">
            <a:extLst>
              <a:ext uri="{FF2B5EF4-FFF2-40B4-BE49-F238E27FC236}">
                <a16:creationId xmlns:a16="http://schemas.microsoft.com/office/drawing/2014/main" id="{A602218B-DB96-09EA-20B5-0A3DA43EBE0D}"/>
              </a:ext>
            </a:extLst>
          </p:cNvPr>
          <p:cNvPicPr>
            <a:picLocks noChangeAspect="1"/>
          </p:cNvPicPr>
          <p:nvPr/>
        </p:nvPicPr>
        <p:blipFill>
          <a:blip r:embed="rId3"/>
          <a:stretch>
            <a:fillRect/>
          </a:stretch>
        </p:blipFill>
        <p:spPr>
          <a:xfrm>
            <a:off x="1790700" y="3931577"/>
            <a:ext cx="5638800" cy="2357662"/>
          </a:xfrm>
          <a:prstGeom prst="rect">
            <a:avLst/>
          </a:prstGeom>
        </p:spPr>
      </p:pic>
    </p:spTree>
    <p:extLst>
      <p:ext uri="{BB962C8B-B14F-4D97-AF65-F5344CB8AC3E}">
        <p14:creationId xmlns:p14="http://schemas.microsoft.com/office/powerpoint/2010/main" val="176981374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298285</TotalTime>
  <Words>2073</Words>
  <Application>Microsoft Office PowerPoint</Application>
  <PresentationFormat>화면 슬라이드 쇼(4:3)</PresentationFormat>
  <Paragraphs>273</Paragraphs>
  <Slides>18</Slides>
  <Notes>18</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18</vt:i4>
      </vt:variant>
    </vt:vector>
  </HeadingPairs>
  <TitlesOfParts>
    <vt:vector size="22" baseType="lpstr">
      <vt:lpstr>굴림</vt:lpstr>
      <vt:lpstr>Arial</vt:lpstr>
      <vt:lpstr>Times New Roman</vt:lpstr>
      <vt:lpstr>802-11-Submission</vt:lpstr>
      <vt:lpstr>Discussion on Initial Control Frame</vt:lpstr>
      <vt:lpstr>Introduction</vt:lpstr>
      <vt:lpstr>Recap: ICF-ICR</vt:lpstr>
      <vt:lpstr>Potential Contents in ICF</vt:lpstr>
      <vt:lpstr>Illustration of Control Info Field Example</vt:lpstr>
      <vt:lpstr>Choice of ICF</vt:lpstr>
      <vt:lpstr>Directions to Enhance BSRP</vt:lpstr>
      <vt:lpstr>Common Indication in Enhanced BSRP</vt:lpstr>
      <vt:lpstr>Option 1: Using Special AID(s)</vt:lpstr>
      <vt:lpstr>Option 1: Using Special AID(s) (Cont’d)</vt:lpstr>
      <vt:lpstr>Option 2: Within Padding field</vt:lpstr>
      <vt:lpstr>Further Discussion on Control Info in TF</vt:lpstr>
      <vt:lpstr>Conclusion</vt:lpstr>
      <vt:lpstr>Straw Poll 1</vt:lpstr>
      <vt:lpstr>Straw Poll 2</vt:lpstr>
      <vt:lpstr>Appendix #1: Alternative to Option 1: Using Special AID(s)</vt:lpstr>
      <vt:lpstr>Appendix #2: Per-User Control Info Example within Padding</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Insun Jang/IoT Connectivity Standard Task(insun.jang@lge.com)</cp:lastModifiedBy>
  <cp:revision>19593</cp:revision>
  <cp:lastPrinted>2018-10-31T23:27:01Z</cp:lastPrinted>
  <dcterms:created xsi:type="dcterms:W3CDTF">2007-05-21T21:00:37Z</dcterms:created>
  <dcterms:modified xsi:type="dcterms:W3CDTF">2024-11-04T06:10:48Z</dcterms:modified>
</cp:coreProperties>
</file>