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31" r:id="rId5"/>
    <p:sldId id="141169594" r:id="rId6"/>
    <p:sldId id="141169668" r:id="rId7"/>
    <p:sldId id="141169623" r:id="rId8"/>
    <p:sldId id="141169626" r:id="rId9"/>
    <p:sldId id="141169669" r:id="rId10"/>
    <p:sldId id="141169630" r:id="rId11"/>
    <p:sldId id="141169587" r:id="rId12"/>
    <p:sldId id="141169606" r:id="rId13"/>
    <p:sldId id="141169598" r:id="rId14"/>
    <p:sldId id="141169607" r:id="rId15"/>
    <p:sldId id="141169622" r:id="rId16"/>
    <p:sldId id="141169667" r:id="rId17"/>
    <p:sldId id="141169659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1F009C2-E4CB-4BE7-AC02-29F1AFDE6CBE}">
          <p14:sldIdLst>
            <p14:sldId id="331"/>
            <p14:sldId id="141169594"/>
            <p14:sldId id="141169668"/>
            <p14:sldId id="141169623"/>
            <p14:sldId id="141169626"/>
            <p14:sldId id="141169669"/>
            <p14:sldId id="141169630"/>
            <p14:sldId id="141169587"/>
            <p14:sldId id="141169606"/>
            <p14:sldId id="141169598"/>
            <p14:sldId id="141169607"/>
            <p14:sldId id="141169622"/>
            <p14:sldId id="141169667"/>
            <p14:sldId id="1411696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84392" autoAdjust="0"/>
  </p:normalViewPr>
  <p:slideViewPr>
    <p:cSldViewPr snapToGrid="0">
      <p:cViewPr varScale="1">
        <p:scale>
          <a:sx n="72" d="100"/>
          <a:sy n="72" d="100"/>
        </p:scale>
        <p:origin x="1147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562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FC024-8C02-4885-A747-450351B95634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07FEE-9AC7-4922-BEAC-2D45F7FF4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96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July 2013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8788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Page </a:t>
            </a:r>
            <a:fld id="{466E0592-371B-4CCA-A858-E28D61E119F1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85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92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664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38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324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 dirty="0"/>
              <a:t>August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447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906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98368" y="6475413"/>
            <a:ext cx="11935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GB"/>
              <a:t>Ken Tanaka (Sony)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802.11-24/1463r0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4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.png"/><Relationship Id="rId7" Type="http://schemas.openxmlformats.org/officeDocument/2006/relationships/image" Target="../media/image15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26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1.png"/><Relationship Id="rId5" Type="http://schemas.openxmlformats.org/officeDocument/2006/relationships/image" Target="../media/image241.png"/><Relationship Id="rId4" Type="http://schemas.openxmlformats.org/officeDocument/2006/relationships/image" Target="../media/image2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4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0.png"/><Relationship Id="rId10" Type="http://schemas.openxmlformats.org/officeDocument/2006/relationships/image" Target="../media/image141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71.png"/><Relationship Id="rId7" Type="http://schemas.openxmlformats.org/officeDocument/2006/relationships/image" Target="../media/image16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11.png"/><Relationship Id="rId5" Type="http://schemas.openxmlformats.org/officeDocument/2006/relationships/image" Target="../media/image190.png"/><Relationship Id="rId10" Type="http://schemas.openxmlformats.org/officeDocument/2006/relationships/image" Target="../media/image10.png"/><Relationship Id="rId4" Type="http://schemas.openxmlformats.org/officeDocument/2006/relationships/image" Target="../media/image181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7" y="6475413"/>
            <a:ext cx="119353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Ken Tanaka (Sony)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Slide </a:t>
            </a:r>
            <a:fld id="{94E0BD71-6E2E-4B2B-8E7F-C2B4CAD0412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Robust Beamforming Nulling for CBF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2024-08-29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22" y="18954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Authors: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August 2024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5F92FEA-5C6E-9F62-5B11-B49448177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300603"/>
              </p:ext>
            </p:extLst>
          </p:nvPr>
        </p:nvGraphicFramePr>
        <p:xfrm>
          <a:off x="1212107" y="2356906"/>
          <a:ext cx="9764611" cy="4023360"/>
        </p:xfrm>
        <a:graphic>
          <a:graphicData uri="http://schemas.openxmlformats.org/drawingml/2006/table">
            <a:tbl>
              <a:tblPr firstRow="1" bandRow="1"/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Name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Affiliations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Address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Phone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email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Sony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Ken.Tanaka2@sony.com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98244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l"/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lang="de-DE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Thomas Handte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Thomas.Handte@sony.com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altLang="ja-JP" sz="1600" dirty="0"/>
                        <a:t>Yudai Morikawa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ja-JP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Shigeru Sugaya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934114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69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14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C294DB1-B84F-F787-C57A-77FDF7D8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60CCD5-BFFA-90E2-27F8-2C8E8259A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D0E19A-1FCF-A8DD-F24B-FEF3FF66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C4D548E9-5945-2023-05A1-EE754177868A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 of Null Space Expansion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>
                <a:extLst>
                  <a:ext uri="{FF2B5EF4-FFF2-40B4-BE49-F238E27FC236}">
                    <a16:creationId xmlns:a16="http://schemas.microsoft.com/office/drawing/2014/main" id="{DA267C22-886F-D198-F6DE-C87CAFDC8D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87280" y="3772004"/>
                <a:ext cx="10384960" cy="2445916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Precoding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1) SLNR-based BF </a:t>
                </a:r>
                <a:r>
                  <a:rPr kumimoji="0" lang="en-US" altLang="ja-JP" sz="1800" kern="0" baseline="30000" dirty="0">
                    <a:solidFill>
                      <a:srgbClr val="000000"/>
                    </a:solidFill>
                    <a:latin typeface="Times New Roman"/>
                  </a:rPr>
                  <a:t>[14] 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(Baseline):</a:t>
                </a:r>
              </a:p>
              <a:p>
                <a:pPr marL="0" lvl="0" indent="0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altLang="ja-JP" sz="1800" b="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1800" b="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𝑒𝑖𝑔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1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sz="1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sSup>
                            <m:sSupPr>
                              <m:ctrlPr>
                                <a:rPr lang="en-US" altLang="ja-JP" sz="1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</m:e>
                      </m:d>
                    </m:oMath>
                  </m:oMathPara>
                </a14:m>
                <a:b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</a:b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None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2) SLNR-based BF using two CSIs (Null Space Expansion </a:t>
                </a:r>
                <a:r>
                  <a:rPr kumimoji="0" lang="en-US" altLang="ja-JP" sz="1800" kern="0" baseline="30000" dirty="0">
                    <a:solidFill>
                      <a:srgbClr val="000000"/>
                    </a:solidFill>
                    <a:latin typeface="Times New Roman"/>
                  </a:rPr>
                  <a:t>[15]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)</a:t>
                </a:r>
              </a:p>
              <a:p>
                <a:pPr marL="0" indent="0" algn="ctr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None/>
                  <a:defRPr/>
                </a:pPr>
                <a:r>
                  <a:rPr kumimoji="1" lang="en-US" altLang="ja-JP" sz="18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1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𝑷</m:t>
                    </m:r>
                    <m:r>
                      <a:rPr kumimoji="1" lang="en-US" altLang="ja-JP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1" lang="en-US" altLang="ja-JP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𝑒𝑖𝑔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ja-JP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1" lang="en-US" altLang="ja-JP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̃"/>
                                    <m:ctrlPr>
                                      <a:rPr kumimoji="1" lang="en-US" altLang="ja-JP" sz="18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sz="18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𝒉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𝐻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kumimoji="1" lang="en-US" altLang="ja-JP" sz="18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sz="18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𝒉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sSup>
                          <m:sSupPr>
                            <m:ctrlPr>
                              <a:rPr kumimoji="1" lang="en-US" altLang="ja-JP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kumimoji="1" lang="en-US" altLang="ja-JP" sz="1800" b="1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1800" b="1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𝑯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kumimoji="1" lang="en-US" altLang="ja-JP" sz="18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𝐻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kumimoji="1" lang="en-US" altLang="ja-JP" sz="18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1800" b="1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𝑯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𝜎</m:t>
                                </m:r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1" lang="ja-JP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1" lang="en-US" altLang="ja-JP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Calibri" panose="020F0502020204030204" pitchFamily="34" charset="0"/>
                  </a:rPr>
                  <a:t>where</a:t>
                </a:r>
                <a:r>
                  <a:rPr kumimoji="1" lang="en-US" altLang="ja-JP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ja-JP" sz="1800" b="0" i="1">
                        <a:solidFill>
                          <a:srgbClr val="D42F7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1800" b="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sz="1800" b="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ja-JP" altLang="en-US" sz="1800" dirty="0">
                  <a:solidFill>
                    <a:srgbClr val="D42F7E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400050" lvl="1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42" name="Content Placeholder 2">
                <a:extLst>
                  <a:ext uri="{FF2B5EF4-FFF2-40B4-BE49-F238E27FC236}">
                    <a16:creationId xmlns:a16="http://schemas.microsoft.com/office/drawing/2014/main" id="{DA267C22-886F-D198-F6DE-C87CAFDC8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280" y="3772004"/>
                <a:ext cx="10384960" cy="2445916"/>
              </a:xfrm>
              <a:prstGeom prst="rect">
                <a:avLst/>
              </a:prstGeom>
              <a:blipFill>
                <a:blip r:embed="rId2"/>
                <a:stretch>
                  <a:fillRect l="-940" t="-19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892EA77-DAD0-FE54-FA73-7F148B2A45E8}"/>
              </a:ext>
            </a:extLst>
          </p:cNvPr>
          <p:cNvGrpSpPr/>
          <p:nvPr/>
        </p:nvGrpSpPr>
        <p:grpSpPr>
          <a:xfrm>
            <a:off x="1877247" y="1333845"/>
            <a:ext cx="8509507" cy="2622410"/>
            <a:chOff x="1954420" y="1266847"/>
            <a:chExt cx="7545929" cy="2325460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D7406029-CD8B-D483-D80A-6137CD8E8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18437" y="1980720"/>
              <a:ext cx="1037647" cy="1082761"/>
            </a:xfrm>
            <a:prstGeom prst="rect">
              <a:avLst/>
            </a:prstGeom>
          </p:spPr>
        </p:pic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78E4CC17-7129-233C-5961-95C9C14440AB}"/>
                </a:ext>
              </a:extLst>
            </p:cNvPr>
            <p:cNvGrpSpPr/>
            <p:nvPr/>
          </p:nvGrpSpPr>
          <p:grpSpPr>
            <a:xfrm>
              <a:off x="4437237" y="2588818"/>
              <a:ext cx="1992865" cy="1003489"/>
              <a:chOff x="2393466" y="3425535"/>
              <a:chExt cx="1992865" cy="1003489"/>
            </a:xfrm>
          </p:grpSpPr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E5B2B0E1-CF38-72AC-3EDF-50E6907B5C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4BA9A3EA-DED4-DD66-1748-B87D780111E0}"/>
                  </a:ext>
                </a:extLst>
              </p:cNvPr>
              <p:cNvSpPr txBox="1"/>
              <p:nvPr/>
            </p:nvSpPr>
            <p:spPr>
              <a:xfrm>
                <a:off x="2393466" y="3885752"/>
                <a:ext cx="199286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STA1</a:t>
                </a:r>
                <a:br>
                  <a:rPr lang="en-US" altLang="ja-JP" sz="1400" dirty="0"/>
                </a:br>
                <a:r>
                  <a:rPr lang="en-US" altLang="ja-JP" sz="1400" dirty="0"/>
                  <a:t>(Intended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Receiver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of AP1)</a:t>
                </a:r>
                <a:endParaRPr kumimoji="1" lang="en-US" altLang="ja-JP" sz="1400" dirty="0"/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E96AD6D-A0A5-E6C0-101C-75B1634718C3}"/>
                </a:ext>
              </a:extLst>
            </p:cNvPr>
            <p:cNvGrpSpPr/>
            <p:nvPr/>
          </p:nvGrpSpPr>
          <p:grpSpPr>
            <a:xfrm>
              <a:off x="4530293" y="1623239"/>
              <a:ext cx="1715615" cy="1003489"/>
              <a:chOff x="2391715" y="3425535"/>
              <a:chExt cx="1715615" cy="1003489"/>
            </a:xfrm>
          </p:grpSpPr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05093DA5-0050-5927-FA53-1D4EDB1679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E0948557-A9A8-B5CA-DC3A-17CDC8F4923A}"/>
                  </a:ext>
                </a:extLst>
              </p:cNvPr>
              <p:cNvSpPr txBox="1"/>
              <p:nvPr/>
            </p:nvSpPr>
            <p:spPr>
              <a:xfrm>
                <a:off x="2391715" y="3885752"/>
                <a:ext cx="171561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STA2</a:t>
                </a:r>
                <a:br>
                  <a:rPr kumimoji="1" lang="en-US" altLang="ja-JP" sz="1400" dirty="0"/>
                </a:br>
                <a:r>
                  <a:rPr kumimoji="1" lang="en-US" altLang="ja-JP" sz="1400" dirty="0"/>
                  <a:t>(Steered null from AP1)</a:t>
                </a:r>
                <a:endParaRPr kumimoji="1" lang="ja-JP" altLang="en-US" sz="1400" dirty="0"/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FDF400D8-397B-FA20-7D19-C6D8D445F7AF}"/>
                </a:ext>
              </a:extLst>
            </p:cNvPr>
            <p:cNvSpPr txBox="1"/>
            <p:nvPr/>
          </p:nvSpPr>
          <p:spPr>
            <a:xfrm>
              <a:off x="2124411" y="2832283"/>
              <a:ext cx="1523619" cy="352224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B9A3A76B-4E42-875E-5524-879537C39FD8}"/>
                    </a:ext>
                  </a:extLst>
                </p:cNvPr>
                <p:cNvSpPr txBox="1"/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7CF100FE-03A8-32B2-3490-68342083E9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82B71E47-442D-8329-80E6-74789A58AB22}"/>
                    </a:ext>
                  </a:extLst>
                </p:cNvPr>
                <p:cNvSpPr txBox="1"/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9DC4D771-0460-FE22-A092-D822AC2637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4C330F05-E75E-D9AF-FD83-CADD65363F40}"/>
                </a:ext>
              </a:extLst>
            </p:cNvPr>
            <p:cNvCxnSpPr>
              <a:cxnSpLocks/>
              <a:stCxn id="17" idx="3"/>
            </p:cNvCxnSpPr>
            <p:nvPr/>
          </p:nvCxnSpPr>
          <p:spPr>
            <a:xfrm flipV="1">
              <a:off x="3256084" y="2061580"/>
              <a:ext cx="1812557" cy="46052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B147A76A-AA32-AA2C-7EE1-61EAF57F274F}"/>
                </a:ext>
              </a:extLst>
            </p:cNvPr>
            <p:cNvCxnSpPr>
              <a:cxnSpLocks/>
            </p:cNvCxnSpPr>
            <p:nvPr/>
          </p:nvCxnSpPr>
          <p:spPr>
            <a:xfrm>
              <a:off x="3263172" y="2741841"/>
              <a:ext cx="1731809" cy="1371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A235943C-C17F-1F17-61F7-FE51FFAA0ACE}"/>
                    </a:ext>
                  </a:extLst>
                </p:cNvPr>
                <p:cNvSpPr txBox="1"/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2866524D-CCAE-86D9-F56B-6BC4E49720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87A19B0-95AB-A651-59DC-F2E098DD4D16}"/>
                </a:ext>
              </a:extLst>
            </p:cNvPr>
            <p:cNvSpPr txBox="1"/>
            <p:nvPr/>
          </p:nvSpPr>
          <p:spPr>
            <a:xfrm>
              <a:off x="1954420" y="1299630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9B708C82-B02D-804C-DB11-439C4F2528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36917" y="1980720"/>
              <a:ext cx="1037647" cy="1082761"/>
            </a:xfrm>
            <a:prstGeom prst="rect">
              <a:avLst/>
            </a:prstGeom>
          </p:spPr>
        </p:pic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3BCE33A-0B28-99C2-4F07-A8586A0D7D2A}"/>
                </a:ext>
              </a:extLst>
            </p:cNvPr>
            <p:cNvSpPr txBox="1"/>
            <p:nvPr/>
          </p:nvSpPr>
          <p:spPr>
            <a:xfrm>
              <a:off x="7742891" y="2832283"/>
              <a:ext cx="1523619" cy="734320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AP2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*Not implemented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in simulation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37D64091-A670-E528-A9FB-6A32BFFBB1DB}"/>
                    </a:ext>
                  </a:extLst>
                </p:cNvPr>
                <p:cNvSpPr txBox="1"/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A8582A18-449A-7D42-5761-F18D4F80AF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49502E31-6B22-8E15-9F61-62CB2C7DBFB4}"/>
                </a:ext>
              </a:extLst>
            </p:cNvPr>
            <p:cNvSpPr txBox="1"/>
            <p:nvPr/>
          </p:nvSpPr>
          <p:spPr>
            <a:xfrm>
              <a:off x="7543480" y="1266847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9FB2757A-6CEF-0F05-2E1C-1DDB08AE4D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62320" y="2082800"/>
              <a:ext cx="206248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id="{E7CD8F19-1BAB-AE20-498F-30586A74F8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1520" y="2661920"/>
              <a:ext cx="2103120" cy="24384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3728126-C6A6-68F8-036E-8D4A147518F6}"/>
                  </a:ext>
                </a:extLst>
              </p:cNvPr>
              <p:cNvSpPr txBox="1"/>
              <p:nvPr/>
            </p:nvSpPr>
            <p:spPr>
              <a:xfrm>
                <a:off x="5281298" y="6059045"/>
                <a:ext cx="6094428" cy="3190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US" altLang="ja-JP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1400" b="1" i="1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acc>
                      </m:e>
                      <m:sub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bSup>
                    <m:d>
                      <m:d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ja-JP" sz="1400" dirty="0">
                    <a:latin typeface="+mj-lt"/>
                    <a:cs typeface="Calibri" panose="020F0502020204030204" pitchFamily="34" charset="0"/>
                  </a:rPr>
                  <a:t>: Compressed Beamforming FBCK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altLang="ja-JP" sz="1400" dirty="0">
                    <a:latin typeface="+mj-lt"/>
                    <a:cs typeface="Calibri" panose="020F0502020204030204" pitchFamily="34" charset="0"/>
                  </a:rPr>
                  <a:t> obtained at </a:t>
                </a:r>
                <a14:m>
                  <m:oMath xmlns:m="http://schemas.openxmlformats.org/officeDocument/2006/math">
                    <m:r>
                      <a:rPr lang="en-US" altLang="ja-JP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altLang="ja-JP" sz="1400" dirty="0">
                  <a:latin typeface="+mj-lt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3728126-C6A6-68F8-036E-8D4A14751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298" y="6059045"/>
                <a:ext cx="6094428" cy="319062"/>
              </a:xfrm>
              <a:prstGeom prst="rect">
                <a:avLst/>
              </a:prstGeom>
              <a:blipFill>
                <a:blip r:embed="rId9"/>
                <a:stretch>
                  <a:fillRect b="-192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711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 descr="グラフ&#10;&#10;自動的に生成された説明">
            <a:extLst>
              <a:ext uri="{FF2B5EF4-FFF2-40B4-BE49-F238E27FC236}">
                <a16:creationId xmlns:a16="http://schemas.microsoft.com/office/drawing/2014/main" id="{B30B09F0-2B5D-948E-0453-414CCBB3C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15" y="1577635"/>
            <a:ext cx="5456296" cy="40922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61394D-1840-223B-FAAF-26C3E110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84C849-187E-9DA9-DAD9-7A53188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BBDD84-98E1-035D-DC53-3961C0E1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574C813-6FB4-7552-F986-8DA87842A159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(1/2)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5674A62-B01C-BF9D-91AE-AB644CD846CB}"/>
              </a:ext>
            </a:extLst>
          </p:cNvPr>
          <p:cNvCxnSpPr>
            <a:cxnSpLocks/>
          </p:cNvCxnSpPr>
          <p:nvPr/>
        </p:nvCxnSpPr>
        <p:spPr bwMode="auto">
          <a:xfrm>
            <a:off x="6823337" y="1859674"/>
            <a:ext cx="0" cy="34946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2CC1B1F-E040-1FC0-C4EE-BCD92B92B7C6}"/>
              </a:ext>
            </a:extLst>
          </p:cNvPr>
          <p:cNvCxnSpPr/>
          <p:nvPr/>
        </p:nvCxnSpPr>
        <p:spPr bwMode="auto">
          <a:xfrm>
            <a:off x="6829363" y="3426471"/>
            <a:ext cx="6568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807D91-3F46-08BA-A9C5-6023E89D4B82}"/>
              </a:ext>
            </a:extLst>
          </p:cNvPr>
          <p:cNvSpPr txBox="1"/>
          <p:nvPr/>
        </p:nvSpPr>
        <p:spPr>
          <a:xfrm>
            <a:off x="6738279" y="3426471"/>
            <a:ext cx="1211254" cy="273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NSE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endParaRPr kumimoji="1" lang="ja-JP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EB9F30A5-5AE2-31D4-2317-EE1E9EDA1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016" y="2168630"/>
            <a:ext cx="1037647" cy="1082761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5D6F0D8-9971-8625-F961-1DEF6D12306B}"/>
              </a:ext>
            </a:extLst>
          </p:cNvPr>
          <p:cNvGrpSpPr/>
          <p:nvPr/>
        </p:nvGrpSpPr>
        <p:grpSpPr>
          <a:xfrm>
            <a:off x="3422960" y="2776728"/>
            <a:ext cx="1523619" cy="965140"/>
            <a:chOff x="2528610" y="3425535"/>
            <a:chExt cx="1523619" cy="965140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F59A305-1357-2F12-09B3-271BD8611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E420D75-E070-6218-0A16-E209192B2622}"/>
                </a:ext>
              </a:extLst>
            </p:cNvPr>
            <p:cNvSpPr txBox="1"/>
            <p:nvPr/>
          </p:nvSpPr>
          <p:spPr>
            <a:xfrm>
              <a:off x="2528610" y="3885752"/>
              <a:ext cx="152361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STA1</a:t>
              </a:r>
              <a:br>
                <a:rPr lang="en-US" altLang="ja-JP" sz="1050" dirty="0"/>
              </a:br>
              <a:r>
                <a:rPr lang="en-US" altLang="ja-JP" sz="1050" dirty="0"/>
                <a:t>(Intended</a:t>
              </a:r>
              <a:r>
                <a:rPr lang="ja-JP" altLang="en-US" sz="1050" dirty="0"/>
                <a:t> </a:t>
              </a:r>
              <a:r>
                <a:rPr lang="en-US" altLang="ja-JP" sz="1050" dirty="0"/>
                <a:t>Receiver)</a:t>
              </a:r>
              <a:endParaRPr kumimoji="1" lang="en-US" altLang="ja-JP" sz="1050" dirty="0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73C4D28-327D-97FA-879A-1D27072F6B36}"/>
              </a:ext>
            </a:extLst>
          </p:cNvPr>
          <p:cNvGrpSpPr/>
          <p:nvPr/>
        </p:nvGrpSpPr>
        <p:grpSpPr>
          <a:xfrm>
            <a:off x="3642148" y="1811149"/>
            <a:ext cx="1205679" cy="965140"/>
            <a:chOff x="2652991" y="3425535"/>
            <a:chExt cx="1205679" cy="965140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79D4602F-6B71-E2FA-8C20-CB30315243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E7026EB-85E7-613E-670B-E86EDD8409FB}"/>
                </a:ext>
              </a:extLst>
            </p:cNvPr>
            <p:cNvSpPr txBox="1"/>
            <p:nvPr/>
          </p:nvSpPr>
          <p:spPr>
            <a:xfrm>
              <a:off x="2652991" y="3885752"/>
              <a:ext cx="120567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STA2</a:t>
              </a:r>
              <a:br>
                <a:rPr kumimoji="1" lang="en-US" altLang="ja-JP" sz="1050" dirty="0"/>
              </a:br>
              <a:r>
                <a:rPr kumimoji="1" lang="en-US" altLang="ja-JP" sz="1050" dirty="0"/>
                <a:t>(Steered null)</a:t>
              </a:r>
              <a:endParaRPr kumimoji="1" lang="ja-JP" altLang="en-US" sz="1050" dirty="0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4AC2D8C-0482-BBBC-EE2B-9ACA8B9C5315}"/>
              </a:ext>
            </a:extLst>
          </p:cNvPr>
          <p:cNvSpPr txBox="1"/>
          <p:nvPr/>
        </p:nvSpPr>
        <p:spPr>
          <a:xfrm>
            <a:off x="974990" y="3020193"/>
            <a:ext cx="1523619" cy="343341"/>
          </a:xfrm>
          <a:prstGeom prst="rect">
            <a:avLst/>
          </a:prstGeom>
        </p:spPr>
        <p:txBody>
          <a:bodyPr vert="horz" wrap="square" lIns="90000" tIns="90000" rIns="90000" bIns="90000" rtlCol="0" anchor="t">
            <a:spAutoFit/>
          </a:bodyPr>
          <a:lstStyle/>
          <a:p>
            <a:pPr algn="ctr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050" dirty="0"/>
              <a:t>AP1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954E9BE-AA98-EAA1-726C-22835190DF33}"/>
                  </a:ext>
                </a:extLst>
              </p:cNvPr>
              <p:cNvSpPr txBox="1"/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954E9BE-AA98-EAA1-726C-22835190D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41E12A-41DD-0E4C-CE08-9B77EF1A8E3F}"/>
                  </a:ext>
                </a:extLst>
              </p:cNvPr>
              <p:cNvSpPr txBox="1"/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41E12A-41DD-0E4C-CE08-9B77EF1A8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48A4352-6AC5-6478-38C5-5C8F4F6F30C5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2106663" y="2249490"/>
            <a:ext cx="1812557" cy="46052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AFBCC9D2-ACA2-CE2F-9ED8-FA5ADB07E79B}"/>
              </a:ext>
            </a:extLst>
          </p:cNvPr>
          <p:cNvCxnSpPr>
            <a:cxnSpLocks/>
          </p:cNvCxnSpPr>
          <p:nvPr/>
        </p:nvCxnSpPr>
        <p:spPr>
          <a:xfrm>
            <a:off x="2113751" y="2929751"/>
            <a:ext cx="1731809" cy="1371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0ED0392-D06B-E12A-36A5-11E00E238BFB}"/>
                  </a:ext>
                </a:extLst>
              </p:cNvPr>
              <p:cNvSpPr txBox="1"/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0ED0392-D06B-E12A-36A5-11E00E238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1165F2-8B95-0BC4-A32D-6FD4BF818677}"/>
              </a:ext>
            </a:extLst>
          </p:cNvPr>
          <p:cNvSpPr txBox="1"/>
          <p:nvPr/>
        </p:nvSpPr>
        <p:spPr>
          <a:xfrm>
            <a:off x="1069016" y="1577635"/>
            <a:ext cx="1507404" cy="366424"/>
          </a:xfrm>
          <a:prstGeom prst="rect">
            <a:avLst/>
          </a:prstGeom>
        </p:spPr>
        <p:txBody>
          <a:bodyPr vert="horz" wrap="square" lIns="90000" tIns="90000" rIns="90000" bIns="90000" rtlCol="0">
            <a:sp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200" dirty="0"/>
              <a:t>(4x1 steering vector)</a:t>
            </a:r>
            <a:endParaRPr kumimoji="1" lang="ja-JP" alt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740F90F8-F5DA-FBC8-459B-B593C1058C5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2894" y="3861234"/>
                <a:ext cx="4674248" cy="242295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Null Space Expansion is active after two CSIs have been obtained. </a:t>
                </a: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(</a:t>
                </a:r>
                <a14:m>
                  <m:oMath xmlns:m="http://schemas.openxmlformats.org/officeDocument/2006/math"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=12</m:t>
                    </m:r>
                    <m:d>
                      <m:dPr>
                        <m:begChr m:val="["/>
                        <m:endChr m:val="]"/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kumimoji="0" lang="en-US" altLang="ja-JP" sz="1800" b="0" i="0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ms</m:t>
                        </m:r>
                      </m:e>
                    </m:d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en-US" altLang="ja-JP" sz="1800" b="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Intended signal level degrades by approx. 3dB compared to baseline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Interference reduced by 11.5 dB in average compared to baseline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Just before a new CSI FBCK is obtained, SIR is about 20dB</a:t>
                </a: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740F90F8-F5DA-FBC8-459B-B593C1058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94" y="3861234"/>
                <a:ext cx="4674248" cy="2422954"/>
              </a:xfrm>
              <a:prstGeom prst="rect">
                <a:avLst/>
              </a:prstGeom>
              <a:blipFill>
                <a:blip r:embed="rId8"/>
                <a:stretch>
                  <a:fillRect l="-913" t="-1256" b="-50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89823-259E-BBB6-0670-EB2440546C79}"/>
              </a:ext>
            </a:extLst>
          </p:cNvPr>
          <p:cNvSpPr txBox="1"/>
          <p:nvPr/>
        </p:nvSpPr>
        <p:spPr>
          <a:xfrm>
            <a:off x="6645562" y="5306039"/>
            <a:ext cx="355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12</a:t>
            </a:r>
            <a:endParaRPr kumimoji="1" lang="ja-JP" altLang="en-US" sz="1200" dirty="0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A1F055DE-1ECB-E3F3-7BDD-1144DFB3D9AB}"/>
              </a:ext>
            </a:extLst>
          </p:cNvPr>
          <p:cNvSpPr/>
          <p:nvPr/>
        </p:nvSpPr>
        <p:spPr bwMode="auto">
          <a:xfrm rot="5400000">
            <a:off x="7768150" y="3765636"/>
            <a:ext cx="997018" cy="176797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D80EED8-C7F7-846F-4BB3-FF0E39FDB3A0}"/>
                  </a:ext>
                </a:extLst>
              </p:cNvPr>
              <p:cNvSpPr txBox="1"/>
              <p:nvPr/>
            </p:nvSpPr>
            <p:spPr>
              <a:xfrm>
                <a:off x="8306469" y="3684757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1600" b="0" i="1" dirty="0" smtClean="0">
                        <a:latin typeface="Cambria Math" panose="02040503050406030204" pitchFamily="18" charset="0"/>
                      </a:rPr>
                      <m:t>≅20</m:t>
                    </m:r>
                  </m:oMath>
                </a14:m>
                <a:r>
                  <a:rPr kumimoji="1" lang="en-US" altLang="ja-JP" sz="1600" dirty="0"/>
                  <a:t>dB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D80EED8-C7F7-846F-4BB3-FF0E39FDB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6469" y="3684757"/>
                <a:ext cx="914400" cy="338554"/>
              </a:xfrm>
              <a:prstGeom prst="rect">
                <a:avLst/>
              </a:prstGeom>
              <a:blipFill>
                <a:blip r:embed="rId9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813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 descr="グラフ, ダイアグラム&#10;&#10;自動的に生成された説明">
            <a:extLst>
              <a:ext uri="{FF2B5EF4-FFF2-40B4-BE49-F238E27FC236}">
                <a16:creationId xmlns:a16="http://schemas.microsoft.com/office/drawing/2014/main" id="{BBC470EA-94D5-BABA-3DDB-73054F05E0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14"/>
          <a:stretch/>
        </p:blipFill>
        <p:spPr>
          <a:xfrm>
            <a:off x="802217" y="1764426"/>
            <a:ext cx="4802336" cy="4425552"/>
          </a:xfrm>
          <a:prstGeom prst="rect">
            <a:avLst/>
          </a:prstGeom>
          <a:ln>
            <a:noFill/>
          </a:ln>
        </p:spPr>
      </p:pic>
      <p:pic>
        <p:nvPicPr>
          <p:cNvPr id="15" name="図 1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5875B11E-DA82-FCEA-CACA-804A066A69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"/>
          <a:stretch/>
        </p:blipFill>
        <p:spPr>
          <a:xfrm>
            <a:off x="5810035" y="1731640"/>
            <a:ext cx="5579747" cy="4458340"/>
          </a:xfrm>
          <a:prstGeom prst="rect">
            <a:avLst/>
          </a:prstGeom>
          <a:ln>
            <a:noFill/>
          </a:ln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00FB034-2FAF-6598-01EF-544E6D08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BEFDB9-DEF5-18F8-35D8-75DB5B02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003C33-DAD0-7B36-EC04-FC6BC118F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FD0D5E7-3FAD-E8DA-9D9E-649BFE88E794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(2/2)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49F6248-B449-AD78-AF89-6F9C4E41380C}"/>
              </a:ext>
            </a:extLst>
          </p:cNvPr>
          <p:cNvCxnSpPr>
            <a:cxnSpLocks/>
          </p:cNvCxnSpPr>
          <p:nvPr/>
        </p:nvCxnSpPr>
        <p:spPr bwMode="auto">
          <a:xfrm>
            <a:off x="6468199" y="2529840"/>
            <a:ext cx="0" cy="34076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FD65944-B95D-7998-0C7F-FC0A473A4308}"/>
              </a:ext>
            </a:extLst>
          </p:cNvPr>
          <p:cNvCxnSpPr/>
          <p:nvPr/>
        </p:nvCxnSpPr>
        <p:spPr bwMode="auto">
          <a:xfrm>
            <a:off x="6474295" y="5921203"/>
            <a:ext cx="664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428992D-7A06-8A98-727C-23FC69E2EF29}"/>
              </a:ext>
            </a:extLst>
          </p:cNvPr>
          <p:cNvSpPr txBox="1"/>
          <p:nvPr/>
        </p:nvSpPr>
        <p:spPr>
          <a:xfrm>
            <a:off x="6425526" y="5876544"/>
            <a:ext cx="2035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NSE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b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(Two CSIs are obtained)</a:t>
            </a:r>
            <a:endParaRPr kumimoji="1" lang="ja-JP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C886F9-E67B-93D2-899C-77FC98548E33}"/>
              </a:ext>
            </a:extLst>
          </p:cNvPr>
          <p:cNvSpPr txBox="1">
            <a:spLocks/>
          </p:cNvSpPr>
          <p:nvPr/>
        </p:nvSpPr>
        <p:spPr>
          <a:xfrm>
            <a:off x="2056977" y="1421161"/>
            <a:ext cx="2783247" cy="4381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kumimoji="0" lang="en-US" altLang="ja-JP" sz="1800" b="0" u="sng" kern="0" dirty="0">
                <a:solidFill>
                  <a:srgbClr val="000000"/>
                </a:solidFill>
                <a:latin typeface="Times New Roman"/>
              </a:rPr>
              <a:t>NSE isn’t active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76E414A-B512-6DE4-BFC7-1446C5F70CA0}"/>
              </a:ext>
            </a:extLst>
          </p:cNvPr>
          <p:cNvSpPr txBox="1">
            <a:spLocks/>
          </p:cNvSpPr>
          <p:nvPr/>
        </p:nvSpPr>
        <p:spPr>
          <a:xfrm>
            <a:off x="6885009" y="1421161"/>
            <a:ext cx="2783247" cy="4381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kumimoji="0" lang="en-US" altLang="ja-JP" sz="1800" b="0" u="sng" kern="0" dirty="0">
                <a:solidFill>
                  <a:srgbClr val="000000"/>
                </a:solidFill>
                <a:latin typeface="Times New Roman"/>
              </a:rPr>
              <a:t>NSE is active after 12ms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AD712E0-725B-FCB8-E713-57CB9AE0DA24}"/>
              </a:ext>
            </a:extLst>
          </p:cNvPr>
          <p:cNvCxnSpPr>
            <a:cxnSpLocks/>
          </p:cNvCxnSpPr>
          <p:nvPr/>
        </p:nvCxnSpPr>
        <p:spPr bwMode="auto">
          <a:xfrm>
            <a:off x="1404774" y="3582889"/>
            <a:ext cx="887965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ABB8957-B6F1-B086-6CFE-41B39DED116B}"/>
              </a:ext>
            </a:extLst>
          </p:cNvPr>
          <p:cNvSpPr txBox="1"/>
          <p:nvPr/>
        </p:nvSpPr>
        <p:spPr>
          <a:xfrm>
            <a:off x="1081060" y="3429000"/>
            <a:ext cx="53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19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1840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2F4566B-D3F1-892C-31D8-A9F1B7F8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1A8634-EF06-B34D-17F4-1A490399E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77A9C-D133-37BF-340F-0802A930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3DD0E3-9130-64C0-9277-1C13AE5DF303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Conclusion and Thoughts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F5697B-D3BD-10C2-0FE8-0B7848EB3311}"/>
              </a:ext>
            </a:extLst>
          </p:cNvPr>
          <p:cNvSpPr txBox="1">
            <a:spLocks/>
          </p:cNvSpPr>
          <p:nvPr/>
        </p:nvSpPr>
        <p:spPr>
          <a:xfrm>
            <a:off x="896979" y="1593304"/>
            <a:ext cx="10398042" cy="50405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We evaluate Tx nulling enhancement candidate under time-varying channel</a:t>
            </a:r>
          </a:p>
          <a:p>
            <a:pPr lvl="1">
              <a:defRPr/>
            </a:pPr>
            <a:r>
              <a:rPr kumimoji="0" lang="en-US" altLang="ja-JP" kern="0" dirty="0">
                <a:latin typeface="Times New Roman"/>
              </a:rPr>
              <a:t>Interference level can be reduced by approx. 10dB by leveraging past CSI values</a:t>
            </a:r>
          </a:p>
          <a:p>
            <a:pPr marL="457200" lvl="1" indent="0">
              <a:buNone/>
              <a:defRPr/>
            </a:pPr>
            <a:endParaRPr kumimoji="0" lang="en-US" altLang="ja-JP" kern="0" dirty="0">
              <a:latin typeface="Times New Roman"/>
            </a:endParaRPr>
          </a:p>
          <a:p>
            <a:pPr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Further enhancement of robust beamforming nulling is feasible by</a:t>
            </a:r>
          </a:p>
          <a:p>
            <a:pPr lvl="1"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More transmit antennas at AP</a:t>
            </a:r>
            <a:endParaRPr kumimoji="0" lang="en-US" altLang="ja-JP" sz="1800" kern="0" dirty="0">
              <a:solidFill>
                <a:schemeClr val="tx1"/>
              </a:solidFill>
              <a:latin typeface="Times New Roman"/>
            </a:endParaRPr>
          </a:p>
          <a:p>
            <a:pPr lvl="2"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[23/1998r0]</a:t>
            </a:r>
            <a:r>
              <a:rPr kumimoji="0" lang="en-US" altLang="ja-JP" kern="0" baseline="30000" dirty="0">
                <a:solidFill>
                  <a:schemeClr val="tx1"/>
                </a:solidFill>
                <a:latin typeface="Times New Roman"/>
              </a:rPr>
              <a:t> [16]</a:t>
            </a: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proposes feedback left singular vector, and achieve to maintain zero MUI under more </a:t>
            </a:r>
            <a:r>
              <a:rPr kumimoji="0" lang="en-US" altLang="ja-JP" kern="0">
                <a:solidFill>
                  <a:schemeClr val="tx1"/>
                </a:solidFill>
                <a:latin typeface="Times New Roman"/>
              </a:rPr>
              <a:t>Rx antenna </a:t>
            </a: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situation</a:t>
            </a:r>
          </a:p>
          <a:p>
            <a:pPr lvl="2"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[22/1649] </a:t>
            </a:r>
            <a:r>
              <a:rPr kumimoji="0" lang="en-US" altLang="ja-JP" kern="0" baseline="30000" dirty="0">
                <a:solidFill>
                  <a:schemeClr val="tx1"/>
                </a:solidFill>
                <a:latin typeface="Times New Roman"/>
              </a:rPr>
              <a:t>[12]</a:t>
            </a: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proposes interference suppression at receivers. Combination can reduce number of Tx antenna requirements.</a:t>
            </a:r>
          </a:p>
          <a:p>
            <a:pPr marL="457200" lvl="1" indent="0">
              <a:buNone/>
              <a:defRPr/>
            </a:pPr>
            <a:endParaRPr kumimoji="0" lang="en-US" altLang="ja-JP" kern="0" dirty="0">
              <a:latin typeface="Times New Roman"/>
            </a:endParaRPr>
          </a:p>
          <a:p>
            <a:pPr lvl="1"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Times New Roman"/>
              </a:rPr>
              <a:t>Precoding/ feedback scheme for CBF would need to be revised such that robust beamforming nulling can be implemented, e.g.,</a:t>
            </a:r>
          </a:p>
          <a:p>
            <a:pPr lvl="2">
              <a:defRPr/>
            </a:pPr>
            <a:r>
              <a:rPr kumimoji="0" lang="en-US" altLang="ja-JP" sz="1800" dirty="0">
                <a:latin typeface="Times New Roman" pitchFamily="18" charset="0"/>
              </a:rPr>
              <a:t>feedback scheme such that a non-AP STA can indicate to the AP, which CSI values have better correlation with current CSI</a:t>
            </a:r>
            <a:endParaRPr kumimoji="0" lang="en-US" altLang="ja-JP" kern="0" dirty="0">
              <a:solidFill>
                <a:schemeClr val="tx1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690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0B0BBF-7A3B-9CCF-0F3D-847B7A9F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3F3381-8268-3AFC-16A0-F0C5616F8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0515D2-46D8-1F24-D07D-3300766B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E05D36-CB8A-ADFC-C3BB-46A89DE19EF8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8FB533-F79C-C6FA-DCDC-78BD7C81A2D3}"/>
              </a:ext>
            </a:extLst>
          </p:cNvPr>
          <p:cNvSpPr txBox="1">
            <a:spLocks/>
          </p:cNvSpPr>
          <p:nvPr/>
        </p:nvSpPr>
        <p:spPr>
          <a:xfrm>
            <a:off x="929216" y="1528533"/>
            <a:ext cx="10855415" cy="43786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[1] 22/1821r1, ‘System Level Simulation of Co-BF and Joint Tx’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[2] 19/1212r2, ‘Performance of Coordinated Null Steering in 802.11be’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[3] 24/0012r0, ‘Coordinated Spatial Nulling (C-SN) Simulations’</a:t>
            </a:r>
          </a:p>
          <a:p>
            <a:pPr marL="0" indent="0">
              <a:buNone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[4] 23/1868r2, ‘Coordinated Spatial Reuse Design’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[5] 22/1895r0, ‘Thoughts on M-AP Coordination Principles’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[6] 22/1899r0, ‘Multi-AP Operation for Low Latency Traffic Delivery – Follow up’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[7] 23/1871r2, ‘M-AP Coordinated Transmission frame work’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[8] 24/0072r0, ‘MAP channel access procedure’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[9] 24/0011r0, ‘Coordinated Spatial Nulling (C-SN) Concept’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10] 19/0445, ‘Nulling and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[11] 23/1193, ‘Nulling Performance of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[12] 22/1649, ‘MIMO Interference Suppression for enhanced reliability’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[13] 24/0156r0, ‘Minutes 802.11bn PHY ad hoc – Jan Interim meetings’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[14] Mirette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Sadek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‘A Leakage-Based Precoding Scheme for Downlink Multi-User MIMO Channels,’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IEEE Trans. on Wireless </a:t>
            </a:r>
            <a:r>
              <a:rPr kumimoji="0" lang="en-US" altLang="ja-JP" sz="1300" i="1" kern="0" dirty="0" err="1">
                <a:solidFill>
                  <a:srgbClr val="000000"/>
                </a:solidFill>
                <a:latin typeface="Times New Roman"/>
              </a:rPr>
              <a:t>Commun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., May 2007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[15]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Tatsuhiko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Iwakuni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‘Inter-user interference suppression in time varying channel with null-space expansion for multiuser massive MIMO,’ 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2015 IEEE PIMRC,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Aug. 2015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[16] </a:t>
            </a:r>
            <a:r>
              <a:rPr lang="en-US" altLang="ja-JP" sz="1300" dirty="0"/>
              <a:t>23/1998r0, ‘Zero-MUI Coordinated Beamforming’ 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285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92717E-1B54-9EC1-A72F-A73F3581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152864-DA28-8966-B4E4-9EE891E488B4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 (1/2)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6CC2B6-5C34-6EE8-0535-2F9B817A8112}"/>
              </a:ext>
            </a:extLst>
          </p:cNvPr>
          <p:cNvSpPr txBox="1">
            <a:spLocks/>
          </p:cNvSpPr>
          <p:nvPr/>
        </p:nvSpPr>
        <p:spPr>
          <a:xfrm>
            <a:off x="929216" y="1684396"/>
            <a:ext cx="11105304" cy="50405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Concurrent Transmission from multiple APs has been discussed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It is envisioned to enhance reliability by suppressing interference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Coordinated beamforming nulling is beneficial for high throughput &amp; reliability applications such as VR</a:t>
            </a: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Beamforming nulling is an essential feature, and the following has been discussed [1-3]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1) Tx Nulling (CBF) </a:t>
            </a:r>
          </a:p>
          <a:p>
            <a:pPr lvl="2">
              <a:defRPr/>
            </a:pPr>
            <a:r>
              <a:rPr kumimoji="0" lang="en-US" altLang="ja-JP" sz="1400" dirty="0">
                <a:latin typeface="Times New Roman" pitchFamily="18" charset="0"/>
              </a:rPr>
              <a:t>design of a precoder such that mutual interference is reduced</a:t>
            </a:r>
            <a:endParaRPr kumimoji="0" lang="en-US" altLang="ja-JP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defRPr/>
            </a:pPr>
            <a:r>
              <a:rPr kumimoji="0" lang="en-US" altLang="ja-JP" sz="1600" kern="0" dirty="0">
                <a:latin typeface="Times New Roman"/>
              </a:rPr>
              <a:t>2) Rx Nulling</a:t>
            </a:r>
          </a:p>
          <a:p>
            <a:pPr lvl="2">
              <a:defRPr/>
            </a:pPr>
            <a:r>
              <a:rPr kumimoji="0" lang="en-US" altLang="ja-JP" sz="1400" dirty="0">
                <a:latin typeface="Times New Roman" pitchFamily="18" charset="0"/>
              </a:rPr>
              <a:t>design of MIMO equalizer to reduce interference</a:t>
            </a:r>
            <a:endParaRPr kumimoji="0" lang="en-US" altLang="ja-JP" sz="1400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Current situation [4-11]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General M-AP coordination procedure is being discussed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Synchronization aspects are investigated to ensure low interference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LTF design is studied to improve MMSE receive performance </a:t>
            </a:r>
          </a:p>
          <a:p>
            <a:pPr marL="457200" lvl="1" indent="0">
              <a:buNone/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16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FE86115-C2DE-11F9-EAD4-60F7404E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1F0BE0-F65C-40DA-84B9-995586DD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B733C-D46C-6082-FB20-11BDA067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4D15F6-A54C-8D66-E48D-2FFCB8F22121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 (2/2)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877F72-FD9C-18C9-A73D-005C0AB2EDA2}"/>
              </a:ext>
            </a:extLst>
          </p:cNvPr>
          <p:cNvSpPr txBox="1">
            <a:spLocks/>
          </p:cNvSpPr>
          <p:nvPr/>
        </p:nvSpPr>
        <p:spPr>
          <a:xfrm>
            <a:off x="929216" y="1684396"/>
            <a:ext cx="10460567" cy="46443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In beamforming nulling, the steered null is fragile against time-varying channel</a:t>
            </a:r>
          </a:p>
          <a:p>
            <a:pPr lvl="1">
              <a:defRPr/>
            </a:pPr>
            <a:r>
              <a:rPr kumimoji="0" lang="en-US" altLang="ja-JP" sz="1800" kern="0" dirty="0">
                <a:solidFill>
                  <a:srgbClr val="000000"/>
                </a:solidFill>
                <a:latin typeface="Times New Roman"/>
              </a:rPr>
              <a:t>Generally, a steered null is sharper than the main lobe, and multi-user interference (MUI) is increasing as time advances</a:t>
            </a:r>
          </a:p>
          <a:p>
            <a:pPr lvl="1">
              <a:defRPr/>
            </a:pPr>
            <a:r>
              <a:rPr kumimoji="0" lang="en-US" altLang="ja-JP" sz="1800" kern="0" dirty="0">
                <a:solidFill>
                  <a:srgbClr val="000000"/>
                </a:solidFill>
                <a:latin typeface="Times New Roman"/>
              </a:rPr>
              <a:t>Frequent sounding would be helpful, but reduces goodput </a:t>
            </a:r>
            <a:endParaRPr kumimoji="0" lang="en-US" altLang="ja-JP" sz="24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In this contribution, 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 1) we evaluate fluctuation of nulling </a:t>
            </a:r>
            <a:r>
              <a:rPr kumimoji="0" lang="en-US" altLang="ja-JP" kern="0" dirty="0">
                <a:latin typeface="Times New Roman"/>
              </a:rPr>
              <a:t>under time-varying channel</a:t>
            </a:r>
          </a:p>
          <a:p>
            <a:pPr marL="857250" lvl="2" indent="0">
              <a:buNone/>
              <a:defRPr/>
            </a:pPr>
            <a:r>
              <a:rPr kumimoji="0" lang="en-US" altLang="ja-JP" kern="0" dirty="0">
                <a:latin typeface="Times New Roman"/>
              </a:rPr>
              <a:t>- to observe how interference is increasing after channel sounding</a:t>
            </a:r>
            <a:br>
              <a:rPr kumimoji="0" lang="en-US" altLang="ja-JP" kern="0" dirty="0">
                <a:latin typeface="Times New Roman"/>
              </a:rPr>
            </a:br>
            <a:endParaRPr kumimoji="0" lang="en-US" altLang="ja-JP" kern="0" dirty="0">
              <a:latin typeface="Times New Roman"/>
            </a:endParaRPr>
          </a:p>
          <a:p>
            <a:pPr marL="0" indent="0">
              <a:buNone/>
              <a:defRPr/>
            </a:pPr>
            <a:r>
              <a:rPr kumimoji="0" lang="en-US" altLang="ja-JP" kern="0" dirty="0">
                <a:latin typeface="Times New Roman"/>
              </a:rPr>
              <a:t>      2) we suggest a precoding scheme for improving robustness of nulling, and evaluate its performance</a:t>
            </a:r>
            <a:br>
              <a:rPr kumimoji="0" lang="en-US" altLang="ja-JP" kern="0" dirty="0">
                <a:latin typeface="Times New Roman"/>
              </a:rPr>
            </a:br>
            <a:endParaRPr kumimoji="0" lang="en-US" altLang="ja-JP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367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60FB82-6DC1-8B44-58C8-B0F74EA2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D1F7F8-2046-E3D5-AC61-D51124DD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6F68C5-55AC-7F6C-05A1-F54FCB55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A1FD1542-B613-15A3-004B-CE3B25B8634C}"/>
              </a:ext>
            </a:extLst>
          </p:cNvPr>
          <p:cNvGrpSpPr/>
          <p:nvPr/>
        </p:nvGrpSpPr>
        <p:grpSpPr>
          <a:xfrm>
            <a:off x="1877247" y="1333845"/>
            <a:ext cx="8509507" cy="2622410"/>
            <a:chOff x="1954420" y="1266847"/>
            <a:chExt cx="7545929" cy="232546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6412D38A-C716-B2E4-3CC4-E890C6CCAA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437" y="1980720"/>
              <a:ext cx="1037647" cy="1082761"/>
            </a:xfrm>
            <a:prstGeom prst="rect">
              <a:avLst/>
            </a:prstGeom>
          </p:spPr>
        </p:pic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D2747516-F472-7109-344C-9B2C64B309C6}"/>
                </a:ext>
              </a:extLst>
            </p:cNvPr>
            <p:cNvGrpSpPr/>
            <p:nvPr/>
          </p:nvGrpSpPr>
          <p:grpSpPr>
            <a:xfrm>
              <a:off x="4437237" y="2588818"/>
              <a:ext cx="1992865" cy="1003489"/>
              <a:chOff x="2393466" y="3425535"/>
              <a:chExt cx="1992865" cy="1003489"/>
            </a:xfrm>
          </p:grpSpPr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E0EBF70C-4540-45D9-6ACF-48F1CB8DB9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ED0F9B2-46CC-D59C-BDE5-C2B4FEE27225}"/>
                  </a:ext>
                </a:extLst>
              </p:cNvPr>
              <p:cNvSpPr txBox="1"/>
              <p:nvPr/>
            </p:nvSpPr>
            <p:spPr>
              <a:xfrm>
                <a:off x="2393466" y="3885752"/>
                <a:ext cx="199286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STA1</a:t>
                </a:r>
                <a:br>
                  <a:rPr lang="en-US" altLang="ja-JP" sz="1400" dirty="0"/>
                </a:br>
                <a:r>
                  <a:rPr lang="en-US" altLang="ja-JP" sz="1400" dirty="0"/>
                  <a:t>(Intended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Receiver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of AP1)</a:t>
                </a:r>
                <a:endParaRPr kumimoji="1" lang="en-US" altLang="ja-JP" sz="1400" dirty="0"/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819BB25-99EF-0D61-9FB4-C24769832AEB}"/>
                </a:ext>
              </a:extLst>
            </p:cNvPr>
            <p:cNvGrpSpPr/>
            <p:nvPr/>
          </p:nvGrpSpPr>
          <p:grpSpPr>
            <a:xfrm>
              <a:off x="4530293" y="1623239"/>
              <a:ext cx="1715615" cy="1003489"/>
              <a:chOff x="2391715" y="3425535"/>
              <a:chExt cx="1715615" cy="1003489"/>
            </a:xfrm>
          </p:grpSpPr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8DBFCAAF-E39B-25DE-9811-D56921D1D0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0C810E-7889-8E1C-9B12-EB34DA4BA428}"/>
                  </a:ext>
                </a:extLst>
              </p:cNvPr>
              <p:cNvSpPr txBox="1"/>
              <p:nvPr/>
            </p:nvSpPr>
            <p:spPr>
              <a:xfrm>
                <a:off x="2391715" y="3885752"/>
                <a:ext cx="171561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STA2</a:t>
                </a:r>
                <a:br>
                  <a:rPr kumimoji="1" lang="en-US" altLang="ja-JP" sz="1400" dirty="0"/>
                </a:br>
                <a:r>
                  <a:rPr kumimoji="1" lang="en-US" altLang="ja-JP" sz="1400" dirty="0"/>
                  <a:t>(Steered null from AP1)</a:t>
                </a:r>
                <a:endParaRPr kumimoji="1" lang="ja-JP" altLang="en-US" sz="1400" dirty="0"/>
              </a:p>
            </p:txBody>
          </p:sp>
        </p:grp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E75805E-7569-F923-9FDE-224425C628ED}"/>
                </a:ext>
              </a:extLst>
            </p:cNvPr>
            <p:cNvSpPr txBox="1"/>
            <p:nvPr/>
          </p:nvSpPr>
          <p:spPr>
            <a:xfrm>
              <a:off x="2124411" y="2832283"/>
              <a:ext cx="1523619" cy="352224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7CF100FE-03A8-32B2-3490-68342083E9D8}"/>
                    </a:ext>
                  </a:extLst>
                </p:cNvPr>
                <p:cNvSpPr txBox="1"/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7CF100FE-03A8-32B2-3490-68342083E9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9DC4D771-0460-FE22-A092-D822AC263782}"/>
                    </a:ext>
                  </a:extLst>
                </p:cNvPr>
                <p:cNvSpPr txBox="1"/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9DC4D771-0460-FE22-A092-D822AC2637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CD7D1853-F132-C2C4-C6F6-7EE498D7883D}"/>
                </a:ext>
              </a:extLst>
            </p:cNvPr>
            <p:cNvCxnSpPr>
              <a:cxnSpLocks/>
              <a:stCxn id="6" idx="3"/>
            </p:cNvCxnSpPr>
            <p:nvPr/>
          </p:nvCxnSpPr>
          <p:spPr>
            <a:xfrm flipV="1">
              <a:off x="3256084" y="2061580"/>
              <a:ext cx="1812557" cy="46052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10C3FC3D-0BC2-5055-642C-A554D3279C8F}"/>
                </a:ext>
              </a:extLst>
            </p:cNvPr>
            <p:cNvCxnSpPr>
              <a:cxnSpLocks/>
            </p:cNvCxnSpPr>
            <p:nvPr/>
          </p:nvCxnSpPr>
          <p:spPr>
            <a:xfrm>
              <a:off x="3263172" y="2741841"/>
              <a:ext cx="1731809" cy="1371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2866524D-CCAE-86D9-F56B-6BC4E49720F4}"/>
                    </a:ext>
                  </a:extLst>
                </p:cNvPr>
                <p:cNvSpPr txBox="1"/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2866524D-CCAE-86D9-F56B-6BC4E49720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250CE97-849B-C36C-11D6-141F65597D1C}"/>
                </a:ext>
              </a:extLst>
            </p:cNvPr>
            <p:cNvSpPr txBox="1"/>
            <p:nvPr/>
          </p:nvSpPr>
          <p:spPr>
            <a:xfrm>
              <a:off x="1954420" y="1299630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8E04B3E-E109-66AE-B049-42102F974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6917" y="1980720"/>
              <a:ext cx="1037647" cy="1082761"/>
            </a:xfrm>
            <a:prstGeom prst="rect">
              <a:avLst/>
            </a:prstGeom>
          </p:spPr>
        </p:pic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9A15A72-00AC-07EE-F576-7D0B19B27AAF}"/>
                </a:ext>
              </a:extLst>
            </p:cNvPr>
            <p:cNvSpPr txBox="1"/>
            <p:nvPr/>
          </p:nvSpPr>
          <p:spPr>
            <a:xfrm>
              <a:off x="7742891" y="2832283"/>
              <a:ext cx="1523619" cy="734320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AP2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*Not implemented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in simulation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A8582A18-449A-7D42-5761-F18D4F80AFDD}"/>
                    </a:ext>
                  </a:extLst>
                </p:cNvPr>
                <p:cNvSpPr txBox="1"/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A8582A18-449A-7D42-5761-F18D4F80AF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F51284C-2546-C655-2C96-C308A28D245C}"/>
                </a:ext>
              </a:extLst>
            </p:cNvPr>
            <p:cNvSpPr txBox="1"/>
            <p:nvPr/>
          </p:nvSpPr>
          <p:spPr>
            <a:xfrm>
              <a:off x="7543480" y="1266847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72DC2C40-B36F-D862-0B33-F48D64DA646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62320" y="2082800"/>
              <a:ext cx="206248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CED6C78E-B5DE-92B7-5E5E-50105D2AB9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1520" y="2661920"/>
              <a:ext cx="2103120" cy="24384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FBBEFBEF-AF68-4562-8D9A-C66947B2E9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8688" y="3772004"/>
                <a:ext cx="10384960" cy="242295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Configuration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Channel Model D-NLOS @ 5GHz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Doppler Frequency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) : 5.5Hz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AP: 4 antennas, 1 spatial stream,         STA: 1 antenna</a:t>
                </a:r>
              </a:p>
              <a:p>
                <a:pPr marL="0" indent="0">
                  <a:buNone/>
                  <a:defRPr/>
                </a:pPr>
                <a:endParaRPr kumimoji="0" lang="en-US" altLang="ja-JP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Evaluation Metrics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</a:rPr>
                  <a:t>Intended Signal Level: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,     Interference Level: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               </a:t>
                </a:r>
                <a:endParaRPr kumimoji="0" lang="en-US" altLang="ja-JP" sz="24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FBBEFBEF-AF68-4562-8D9A-C66947B2E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688" y="3772004"/>
                <a:ext cx="10384960" cy="2422954"/>
              </a:xfrm>
              <a:prstGeom prst="rect">
                <a:avLst/>
              </a:prstGeom>
              <a:blipFill>
                <a:blip r:embed="rId8"/>
                <a:stretch>
                  <a:fillRect l="-880" t="-2015" b="-136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4B7C529B-D2CA-16C1-E5C6-B344839C8002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Scenario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3967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60FB82-6DC1-8B44-58C8-B0F74EA2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D1F7F8-2046-E3D5-AC61-D51124DD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6F68C5-55AC-7F6C-05A1-F54FCB55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43A7D5-E153-5B37-EE6B-445BC99F5C5C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Assumption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3E459C3-25C8-74C5-7E05-A93741FD0F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9216" y="1619003"/>
                <a:ext cx="11105304" cy="473302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CSI Feedback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Non-AP STA (beamformee) obtains perfect CSI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Compressed beamforming feedback (FBCK)I with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kumimoji="0" lang="en-US" altLang="ja-JP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sub>
                        </m:s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b>
                        </m:sSub>
                      </m:e>
                    </m:d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7,9</m:t>
                        </m:r>
                      </m:e>
                    </m:d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. First FBCK is obtained at </a:t>
                </a:r>
                <a14:m>
                  <m:oMath xmlns:m="http://schemas.openxmlformats.org/officeDocument/2006/math"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 </m:t>
                    </m:r>
                    <m: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ms</m:t>
                    </m:r>
                    <m: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Sounding and CSI FBCK are performed every </a:t>
                </a:r>
                <a:r>
                  <a:rPr kumimoji="0" lang="en-US" altLang="ja-JP" sz="1800" b="1" u="sng" kern="0" dirty="0">
                    <a:solidFill>
                      <a:srgbClr val="000000"/>
                    </a:solidFill>
                    <a:latin typeface="Times New Roman"/>
                  </a:rPr>
                  <a:t>12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kumimoji="0" lang="en-US" altLang="ja-JP" sz="1800" kern="0" dirty="0" err="1">
                    <a:solidFill>
                      <a:srgbClr val="000000"/>
                    </a:solidFill>
                    <a:latin typeface="Times New Roman"/>
                  </a:rPr>
                  <a:t>ms</a:t>
                </a: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Sounding and FBCK overhead are assumed to be zero.</a:t>
                </a:r>
                <a:endParaRPr kumimoji="0" lang="en-US" altLang="ja-JP" sz="24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:endParaRPr kumimoji="0" lang="en-US" altLang="ja-JP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Precoding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SLNR-based precoding [14]: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𝑒𝑖𝑔</m:t>
                    </m:r>
                    <m:d>
                      <m:d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altLang="ja-JP" sz="1800" b="0" i="1" kern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𝒉</m:t>
                                    </m:r>
                                  </m:e>
                                  <m:sub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  <m:sup>
                                    <m:r>
                                      <a:rPr kumimoji="0" lang="en-US" altLang="ja-JP" sz="1800" i="1" ker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𝒉</m:t>
                                    </m:r>
                                  </m:e>
                                  <m:sub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kumimoji="0" lang="en-US" altLang="ja-JP" sz="1800" b="1" i="1" kern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kumimoji="0" lang="en-US" altLang="ja-JP" sz="18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ja-JP" sz="18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kumimoji="0" lang="en-US" altLang="ja-JP" sz="18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  <m:r>
                                  <a:rPr kumimoji="0" lang="en-US" altLang="ja-JP" sz="1800" b="1" i="1" kern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bSup>
                          <m:sSubSupPr>
                            <m:ctrlP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p>
                        </m:sSubSup>
                        <m:sSub>
                          <m:sSubPr>
                            <m:ctrlP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endParaRPr kumimoji="0" lang="en-US" altLang="ja-JP" sz="24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: 1-by-4 vector,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:</a:t>
                </a: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White Gaussian Noise level</a:t>
                </a:r>
              </a:p>
              <a:p>
                <a:pPr marL="400050" lvl="1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3E459C3-25C8-74C5-7E05-A93741FD0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1619003"/>
                <a:ext cx="11105304" cy="4733029"/>
              </a:xfrm>
              <a:prstGeom prst="rect">
                <a:avLst/>
              </a:prstGeom>
              <a:blipFill>
                <a:blip r:embed="rId2"/>
                <a:stretch>
                  <a:fillRect l="-823" t="-10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7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F772957-52EA-C297-5FD5-DF3EC53C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AE4B7E-B213-C476-254D-E92906E1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385BD1-28B7-A2BC-6C4D-1BD08509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1076BF82-E0E5-E38D-A033-ACE0626E2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016" y="2168630"/>
            <a:ext cx="1037647" cy="1082761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48F3EDC-FEBC-C5C3-3E3C-C7D9C1A179DB}"/>
              </a:ext>
            </a:extLst>
          </p:cNvPr>
          <p:cNvGrpSpPr/>
          <p:nvPr/>
        </p:nvGrpSpPr>
        <p:grpSpPr>
          <a:xfrm>
            <a:off x="3422960" y="2776728"/>
            <a:ext cx="1523619" cy="965140"/>
            <a:chOff x="2528610" y="3425535"/>
            <a:chExt cx="1523619" cy="965140"/>
          </a:xfrm>
        </p:grpSpPr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48C0029E-EAC4-FA93-F060-E18CC258B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8C8CEFFD-7FD4-02D1-7509-3E5796898F00}"/>
                </a:ext>
              </a:extLst>
            </p:cNvPr>
            <p:cNvSpPr txBox="1"/>
            <p:nvPr/>
          </p:nvSpPr>
          <p:spPr>
            <a:xfrm>
              <a:off x="2528610" y="3885752"/>
              <a:ext cx="152361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STA1</a:t>
              </a:r>
              <a:br>
                <a:rPr lang="en-US" altLang="ja-JP" sz="1050" dirty="0"/>
              </a:br>
              <a:r>
                <a:rPr lang="en-US" altLang="ja-JP" sz="1050" dirty="0"/>
                <a:t>(Intended</a:t>
              </a:r>
              <a:r>
                <a:rPr lang="ja-JP" altLang="en-US" sz="1050" dirty="0"/>
                <a:t> </a:t>
              </a:r>
              <a:r>
                <a:rPr lang="en-US" altLang="ja-JP" sz="1050" dirty="0"/>
                <a:t>Receiver)</a:t>
              </a:r>
              <a:endParaRPr kumimoji="1" lang="en-US" altLang="ja-JP" sz="1050" dirty="0"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DA6CED2-4BF9-9C17-3BCB-A7C9BBC7E8A9}"/>
              </a:ext>
            </a:extLst>
          </p:cNvPr>
          <p:cNvGrpSpPr/>
          <p:nvPr/>
        </p:nvGrpSpPr>
        <p:grpSpPr>
          <a:xfrm>
            <a:off x="3642148" y="1811149"/>
            <a:ext cx="1205679" cy="965140"/>
            <a:chOff x="2652991" y="3425535"/>
            <a:chExt cx="1205679" cy="965140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812A0260-890E-BAF5-3951-BF2D3ED924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D6B07E89-8AA3-ADFD-24FA-FE0A98F6841E}"/>
                </a:ext>
              </a:extLst>
            </p:cNvPr>
            <p:cNvSpPr txBox="1"/>
            <p:nvPr/>
          </p:nvSpPr>
          <p:spPr>
            <a:xfrm>
              <a:off x="2652991" y="3885752"/>
              <a:ext cx="120567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STA2</a:t>
              </a:r>
              <a:br>
                <a:rPr kumimoji="1" lang="en-US" altLang="ja-JP" sz="1050" dirty="0"/>
              </a:br>
              <a:r>
                <a:rPr kumimoji="1" lang="en-US" altLang="ja-JP" sz="1050" dirty="0"/>
                <a:t>(Steered null)</a:t>
              </a:r>
              <a:endParaRPr kumimoji="1" lang="ja-JP" altLang="en-US" sz="1050" dirty="0"/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10369A4-FD00-0BF3-6ED4-755E79CBA2E1}"/>
              </a:ext>
            </a:extLst>
          </p:cNvPr>
          <p:cNvSpPr txBox="1"/>
          <p:nvPr/>
        </p:nvSpPr>
        <p:spPr>
          <a:xfrm>
            <a:off x="974990" y="3020193"/>
            <a:ext cx="1523619" cy="343341"/>
          </a:xfrm>
          <a:prstGeom prst="rect">
            <a:avLst/>
          </a:prstGeom>
        </p:spPr>
        <p:txBody>
          <a:bodyPr vert="horz" wrap="square" lIns="90000" tIns="90000" rIns="90000" bIns="90000" rtlCol="0" anchor="t">
            <a:spAutoFit/>
          </a:bodyPr>
          <a:lstStyle/>
          <a:p>
            <a:pPr algn="ctr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050" dirty="0"/>
              <a:t>AP1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0BCC420-72DA-5F89-5EB4-1B402D7970B6}"/>
                  </a:ext>
                </a:extLst>
              </p:cNvPr>
              <p:cNvSpPr txBox="1"/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0BCC420-72DA-5F89-5EB4-1B402D797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CF5421F5-FA5D-450E-410D-F9167AB4C9E8}"/>
                  </a:ext>
                </a:extLst>
              </p:cNvPr>
              <p:cNvSpPr txBox="1"/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CF5421F5-FA5D-450E-410D-F9167AB4C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71BEAC17-8168-5ECC-C621-F0FA284E771C}"/>
              </a:ext>
            </a:extLst>
          </p:cNvPr>
          <p:cNvCxnSpPr>
            <a:cxnSpLocks/>
            <a:stCxn id="23" idx="3"/>
          </p:cNvCxnSpPr>
          <p:nvPr/>
        </p:nvCxnSpPr>
        <p:spPr>
          <a:xfrm flipV="1">
            <a:off x="2106663" y="2249490"/>
            <a:ext cx="1812557" cy="46052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CB5AD6B3-801C-0572-EF0A-F6E7330028EB}"/>
              </a:ext>
            </a:extLst>
          </p:cNvPr>
          <p:cNvCxnSpPr>
            <a:cxnSpLocks/>
          </p:cNvCxnSpPr>
          <p:nvPr/>
        </p:nvCxnSpPr>
        <p:spPr>
          <a:xfrm>
            <a:off x="2113751" y="2929751"/>
            <a:ext cx="1731809" cy="1371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FD208CB-9632-AA76-8FFB-026FE5C05A1D}"/>
                  </a:ext>
                </a:extLst>
              </p:cNvPr>
              <p:cNvSpPr txBox="1"/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FD208CB-9632-AA76-8FFB-026FE5C05A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EB94C5D-37C3-0481-02B6-0A602F63E005}"/>
              </a:ext>
            </a:extLst>
          </p:cNvPr>
          <p:cNvSpPr txBox="1"/>
          <p:nvPr/>
        </p:nvSpPr>
        <p:spPr>
          <a:xfrm>
            <a:off x="1291036" y="1577635"/>
            <a:ext cx="1021663" cy="366424"/>
          </a:xfrm>
          <a:prstGeom prst="rect">
            <a:avLst/>
          </a:prstGeom>
        </p:spPr>
        <p:txBody>
          <a:bodyPr vert="horz" wrap="square" lIns="90000" tIns="90000" rIns="90000" bIns="90000" rtlCol="0">
            <a:sp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200" dirty="0"/>
              <a:t>(4x1 vector)</a:t>
            </a:r>
            <a:endParaRPr kumimoji="1" lang="ja-JP" alt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219E9F47-0092-9A18-BA76-D89D3A9C00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6779" y="4012263"/>
                <a:ext cx="4855619" cy="242295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Simulation result shows </a:t>
                </a:r>
                <a14:m>
                  <m:oMath xmlns:m="http://schemas.openxmlformats.org/officeDocument/2006/math"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 over time for a particular subcarrier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SIR is degrading over time until a new CSI FBCK is obtained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Just before a new CSI FBCK is obtained, SIR is about 10dB (</a:t>
                </a:r>
                <a:r>
                  <a:rPr kumimoji="0" lang="en-US" altLang="ja-JP" sz="1600" b="0" kern="0" dirty="0">
                    <a:solidFill>
                      <a:srgbClr val="00B050"/>
                    </a:solidFill>
                    <a:latin typeface="Times New Roman"/>
                  </a:rPr>
                  <a:t>green arrow </a:t>
                </a: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in the figure).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For higher data rate &amp; higher reliability,</a:t>
                </a:r>
                <a:b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more i</a:t>
                </a:r>
                <a:r>
                  <a:rPr kumimoji="0" lang="en-US" altLang="ja-JP" sz="1600" b="0" kern="0" dirty="0">
                    <a:latin typeface="Times New Roman"/>
                  </a:rPr>
                  <a:t>nterference reduction would be needed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endParaRPr kumimoji="0" lang="en-US" altLang="ja-JP" sz="1600" b="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219E9F47-0092-9A18-BA76-D89D3A9C0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779" y="4012263"/>
                <a:ext cx="4855619" cy="2422954"/>
              </a:xfrm>
              <a:prstGeom prst="rect">
                <a:avLst/>
              </a:prstGeom>
              <a:blipFill>
                <a:blip r:embed="rId8"/>
                <a:stretch>
                  <a:fillRect l="-502" t="-754" r="-7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図 8" descr="グラフ&#10;&#10;自動的に生成された説明">
            <a:extLst>
              <a:ext uri="{FF2B5EF4-FFF2-40B4-BE49-F238E27FC236}">
                <a16:creationId xmlns:a16="http://schemas.microsoft.com/office/drawing/2014/main" id="{18F2D168-0CD1-F12C-6053-921A5B1EFEB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398" y="1577634"/>
            <a:ext cx="5467473" cy="41006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矢印: 左右 5">
            <a:extLst>
              <a:ext uri="{FF2B5EF4-FFF2-40B4-BE49-F238E27FC236}">
                <a16:creationId xmlns:a16="http://schemas.microsoft.com/office/drawing/2014/main" id="{55B191E5-8F2B-AE1D-844B-5D0CBF6CEBCB}"/>
              </a:ext>
            </a:extLst>
          </p:cNvPr>
          <p:cNvSpPr/>
          <p:nvPr/>
        </p:nvSpPr>
        <p:spPr bwMode="auto">
          <a:xfrm rot="5400000">
            <a:off x="7226889" y="2845890"/>
            <a:ext cx="528811" cy="192739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657B269C-C8A8-9BDC-3C8C-6C28F86D75E9}"/>
                  </a:ext>
                </a:extLst>
              </p:cNvPr>
              <p:cNvSpPr txBox="1"/>
              <p:nvPr/>
            </p:nvSpPr>
            <p:spPr>
              <a:xfrm>
                <a:off x="7571734" y="2760474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1600" b="0" i="1" dirty="0" smtClean="0">
                        <a:latin typeface="Cambria Math" panose="02040503050406030204" pitchFamily="18" charset="0"/>
                      </a:rPr>
                      <m:t>≅10</m:t>
                    </m:r>
                  </m:oMath>
                </a14:m>
                <a:r>
                  <a:rPr kumimoji="1" lang="en-US" altLang="ja-JP" sz="1600" dirty="0"/>
                  <a:t>dB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657B269C-C8A8-9BDC-3C8C-6C28F86D7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734" y="2760474"/>
                <a:ext cx="914400" cy="338554"/>
              </a:xfrm>
              <a:prstGeom prst="rect">
                <a:avLst/>
              </a:prstGeom>
              <a:blipFill>
                <a:blip r:embed="rId10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1811B99C-BAAF-C7EE-C9DB-A070455324B0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(1/2)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143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グラフ&#10;&#10;自動的に生成された説明">
            <a:extLst>
              <a:ext uri="{FF2B5EF4-FFF2-40B4-BE49-F238E27FC236}">
                <a16:creationId xmlns:a16="http://schemas.microsoft.com/office/drawing/2014/main" id="{BAF2CE6C-628D-3C39-43F0-0121DAED7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862" y="1595069"/>
            <a:ext cx="5064528" cy="37983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図 8" descr="グラフ, ダイアグラム&#10;&#10;自動的に生成された説明">
            <a:extLst>
              <a:ext uri="{FF2B5EF4-FFF2-40B4-BE49-F238E27FC236}">
                <a16:creationId xmlns:a16="http://schemas.microsoft.com/office/drawing/2014/main" id="{5BE20C83-2BBB-D66B-B2F1-19C46F8F49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1"/>
          <a:stretch/>
        </p:blipFill>
        <p:spPr>
          <a:xfrm>
            <a:off x="982738" y="1595069"/>
            <a:ext cx="5025099" cy="3794691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5DF013-E12C-2B1D-B253-5C4B033DBA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03465B-A845-0DE7-5261-59A2CCF6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911640F-F872-4A98-4BFD-33E472AB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01E415E-CE9A-9247-56EB-DAF9ED0E5139}"/>
              </a:ext>
            </a:extLst>
          </p:cNvPr>
          <p:cNvCxnSpPr>
            <a:cxnSpLocks/>
          </p:cNvCxnSpPr>
          <p:nvPr/>
        </p:nvCxnSpPr>
        <p:spPr bwMode="auto">
          <a:xfrm>
            <a:off x="1528064" y="3188208"/>
            <a:ext cx="357632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390FAAF-F20E-8BB8-50D5-DBAABD18CDD8}"/>
              </a:ext>
            </a:extLst>
          </p:cNvPr>
          <p:cNvCxnSpPr/>
          <p:nvPr/>
        </p:nvCxnSpPr>
        <p:spPr bwMode="auto">
          <a:xfrm flipH="1" flipV="1">
            <a:off x="4756826" y="3268494"/>
            <a:ext cx="2101174" cy="103113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763C8B-ED05-FC19-A473-362410784AF6}"/>
              </a:ext>
            </a:extLst>
          </p:cNvPr>
          <p:cNvSpPr txBox="1"/>
          <p:nvPr/>
        </p:nvSpPr>
        <p:spPr>
          <a:xfrm>
            <a:off x="1204350" y="3034319"/>
            <a:ext cx="53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19</a:t>
            </a:r>
            <a:endParaRPr kumimoji="1" lang="ja-JP" altLang="en-US" sz="1400" b="1" dirty="0"/>
          </a:p>
        </p:txBody>
      </p:sp>
      <p:sp>
        <p:nvSpPr>
          <p:cNvPr id="6" name="矢印: 左右 5">
            <a:extLst>
              <a:ext uri="{FF2B5EF4-FFF2-40B4-BE49-F238E27FC236}">
                <a16:creationId xmlns:a16="http://schemas.microsoft.com/office/drawing/2014/main" id="{83BD6D0F-E6C8-E657-2D03-1503EF2C6390}"/>
              </a:ext>
            </a:extLst>
          </p:cNvPr>
          <p:cNvSpPr/>
          <p:nvPr/>
        </p:nvSpPr>
        <p:spPr bwMode="auto">
          <a:xfrm rot="5400000">
            <a:off x="7546929" y="2779850"/>
            <a:ext cx="528811" cy="192739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ABFCD2F-3217-E75D-3E79-8D4A6511CE1A}"/>
                  </a:ext>
                </a:extLst>
              </p:cNvPr>
              <p:cNvSpPr txBox="1"/>
              <p:nvPr/>
            </p:nvSpPr>
            <p:spPr>
              <a:xfrm>
                <a:off x="7891774" y="2694434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1600" b="0" i="1" dirty="0" smtClean="0">
                        <a:latin typeface="Cambria Math" panose="02040503050406030204" pitchFamily="18" charset="0"/>
                      </a:rPr>
                      <m:t>≅10</m:t>
                    </m:r>
                  </m:oMath>
                </a14:m>
                <a:r>
                  <a:rPr kumimoji="1" lang="en-US" altLang="ja-JP" sz="1600" dirty="0"/>
                  <a:t>dB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ABFCD2F-3217-E75D-3E79-8D4A6511C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774" y="2694434"/>
                <a:ext cx="914400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AFCC50DA-CE3B-C385-635A-0FCC87325B3D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(2/2)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796C7F5-82FB-9EA4-E676-825581E46169}"/>
              </a:ext>
            </a:extLst>
          </p:cNvPr>
          <p:cNvSpPr txBox="1">
            <a:spLocks/>
          </p:cNvSpPr>
          <p:nvPr/>
        </p:nvSpPr>
        <p:spPr>
          <a:xfrm>
            <a:off x="928688" y="5758955"/>
            <a:ext cx="9422514" cy="56841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kumimoji="0" lang="en-US" altLang="ja-JP" sz="2000" b="0" kern="0" dirty="0">
                <a:solidFill>
                  <a:srgbClr val="000000"/>
                </a:solidFill>
                <a:latin typeface="Times New Roman"/>
              </a:rPr>
              <a:t>Interference levels on all subcarriers increase after steering matrices are updated.</a:t>
            </a:r>
          </a:p>
        </p:txBody>
      </p:sp>
    </p:spTree>
    <p:extLst>
      <p:ext uri="{BB962C8B-B14F-4D97-AF65-F5344CB8AC3E}">
        <p14:creationId xmlns:p14="http://schemas.microsoft.com/office/powerpoint/2010/main" val="346422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154C56-AEBD-2C04-CA1F-DC55B729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4DBAAF-4177-D627-5F49-A2638CDA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85A750-B9B7-4F23-9AD8-D898FD4A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2BF93D4-B10C-0693-6138-D4DC9CCAB1A6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Observation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F4536EE-C9C7-94C7-D912-7715694A4B2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9217" y="1360200"/>
                <a:ext cx="10460566" cy="490343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kumimoji="0" lang="en-US" altLang="ja-JP" sz="2200" kern="0" dirty="0">
                    <a:solidFill>
                      <a:srgbClr val="000000"/>
                    </a:solidFill>
                    <a:latin typeface="Times New Roman"/>
                  </a:rPr>
                  <a:t>To reduce interference impact in CBF, the following approaches can be envisioned</a:t>
                </a: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More frequent sounding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Frequent sounding/Feedback overhead degrades goodput</a:t>
                </a:r>
                <a:b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</a:br>
                <a:endParaRPr kumimoji="0" lang="en-US" altLang="ja-JP" sz="16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u="sng" kern="0" dirty="0">
                    <a:solidFill>
                      <a:srgbClr val="000000"/>
                    </a:solidFill>
                    <a:latin typeface="Times New Roman"/>
                  </a:rPr>
                  <a:t>Steering broad/robust null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Steering matrices are designed to be long-term stable nulling</a:t>
                </a:r>
              </a:p>
              <a:p>
                <a:pPr>
                  <a:defRPr/>
                </a:pPr>
                <a:endParaRPr kumimoji="0" lang="en-US" altLang="ja-JP" sz="22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200" kern="0" dirty="0">
                    <a:solidFill>
                      <a:srgbClr val="000000"/>
                    </a:solidFill>
                    <a:latin typeface="Times New Roman"/>
                  </a:rPr>
                  <a:t>Allocating parts of spatial degree of freedoms (DoFs) to nulling improve robustness of nulling</a:t>
                </a: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[22/1649]</a:t>
                </a:r>
                <a:r>
                  <a:rPr kumimoji="0" lang="en-US" altLang="ja-JP" sz="1600" kern="0" baseline="30000" dirty="0">
                    <a:solidFill>
                      <a:srgbClr val="000000"/>
                    </a:solidFill>
                    <a:latin typeface="Times New Roman"/>
                  </a:rPr>
                  <a:t>[12]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proposes to allocate either extra or more but not both spatial DoFs for nulling to interferer</a:t>
                </a:r>
              </a:p>
              <a:p>
                <a:pPr marL="457200" lvl="1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Beamforming AP (</a:t>
                </a:r>
                <a:r>
                  <a:rPr kumimoji="0" lang="en-US" altLang="ja-JP" sz="1800" kern="0" dirty="0" err="1">
                    <a:solidFill>
                      <a:srgbClr val="000000"/>
                    </a:solidFill>
                    <a:latin typeface="Times New Roman"/>
                  </a:rPr>
                  <a:t>Bfer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) can allocate more extra spatial DoFs for nulling to unintended receiver. 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For nulling enhancement, we consider an approach, where the computation of beamforming nulling considers not only the current CSI but also past CSI towards the unintended receiver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) [15]” </a:t>
                </a:r>
                <a:endParaRPr kumimoji="0" lang="en-US" altLang="ja-JP" sz="1600" kern="0" baseline="3000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F4536EE-C9C7-94C7-D912-7715694A4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7" y="1360200"/>
                <a:ext cx="10460566" cy="4903439"/>
              </a:xfrm>
              <a:prstGeom prst="rect">
                <a:avLst/>
              </a:prstGeom>
              <a:blipFill>
                <a:blip r:embed="rId2"/>
                <a:stretch>
                  <a:fillRect l="-641" t="-871" r="-12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48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808EC8-7647-FB03-D1C1-63B1E0FC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B06FA9-9896-1168-9AF6-643A9632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A2417A-6D8C-4A5D-89D9-26B146CC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436E724F-D109-F7F6-D88F-94E020A233A0}"/>
              </a:ext>
            </a:extLst>
          </p:cNvPr>
          <p:cNvGrpSpPr/>
          <p:nvPr/>
        </p:nvGrpSpPr>
        <p:grpSpPr>
          <a:xfrm>
            <a:off x="5990364" y="1562838"/>
            <a:ext cx="5265209" cy="2449190"/>
            <a:chOff x="327871" y="1562838"/>
            <a:chExt cx="5265209" cy="2449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3D7E25CA-E5EC-3AEF-542C-F899272222AF}"/>
                    </a:ext>
                  </a:extLst>
                </p:cNvPr>
                <p:cNvSpPr txBox="1"/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 anchor="t">
                  <a:noAutofit/>
                </a:bodyPr>
                <a:lstStyle/>
                <a:p>
                  <a:pPr algn="ctr" defTabSz="1088998">
                    <a:spcBef>
                      <a:spcPts val="600"/>
                    </a:spcBef>
                    <a:buClr>
                      <a:srgbClr val="003366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sz="1400" b="1" dirty="0">
                    <a:solidFill>
                      <a:srgbClr val="CF1111"/>
                    </a:solidFill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3D7E25CA-E5EC-3AEF-542C-F899272222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CE66E701-6D99-1D60-D512-F7A3D9A81F01}"/>
                </a:ext>
              </a:extLst>
            </p:cNvPr>
            <p:cNvGrpSpPr/>
            <p:nvPr/>
          </p:nvGrpSpPr>
          <p:grpSpPr>
            <a:xfrm>
              <a:off x="1187795" y="1998995"/>
              <a:ext cx="3871366" cy="2013033"/>
              <a:chOff x="1125415" y="2761957"/>
              <a:chExt cx="2747890" cy="1428848"/>
            </a:xfrm>
          </p:grpSpPr>
          <p:sp>
            <p:nvSpPr>
              <p:cNvPr id="22" name="平行四辺形 21">
                <a:extLst>
                  <a:ext uri="{FF2B5EF4-FFF2-40B4-BE49-F238E27FC236}">
                    <a16:creationId xmlns:a16="http://schemas.microsoft.com/office/drawing/2014/main" id="{09E152CD-4899-16CD-BDC7-C2940DEB6F53}"/>
                  </a:ext>
                </a:extLst>
              </p:cNvPr>
              <p:cNvSpPr/>
              <p:nvPr/>
            </p:nvSpPr>
            <p:spPr>
              <a:xfrm>
                <a:off x="1125415" y="3064325"/>
                <a:ext cx="2747890" cy="1049281"/>
              </a:xfrm>
              <a:prstGeom prst="parallelogram">
                <a:avLst/>
              </a:prstGeom>
              <a:solidFill>
                <a:sysClr val="window" lastClr="FFFFFF">
                  <a:lumMod val="95000"/>
                </a:sysClr>
              </a:solidFill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108899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DA30FDA1-9F6D-890F-5654-ED00234D83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975361" cy="515816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ADEC92A0-D0DB-14C2-711C-866F202737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1322364" cy="196948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テキスト ボックス 24">
                    <a:extLst>
                      <a:ext uri="{FF2B5EF4-FFF2-40B4-BE49-F238E27FC236}">
                        <a16:creationId xmlns:a16="http://schemas.microsoft.com/office/drawing/2014/main" id="{AB4DAE96-34B5-94A2-B042-4118ED7D9719}"/>
                      </a:ext>
                    </a:extLst>
                  </p:cNvPr>
                  <p:cNvSpPr txBox="1"/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5" name="テキスト ボックス 24">
                    <a:extLst>
                      <a:ext uri="{FF2B5EF4-FFF2-40B4-BE49-F238E27FC236}">
                        <a16:creationId xmlns:a16="http://schemas.microsoft.com/office/drawing/2014/main" id="{AB4DAE96-34B5-94A2-B042-4118ED7D971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テキスト ボックス 25">
                    <a:extLst>
                      <a:ext uri="{FF2B5EF4-FFF2-40B4-BE49-F238E27FC236}">
                        <a16:creationId xmlns:a16="http://schemas.microsoft.com/office/drawing/2014/main" id="{8786CC18-205D-52E4-A542-4C836495557F}"/>
                      </a:ext>
                    </a:extLst>
                  </p:cNvPr>
                  <p:cNvSpPr txBox="1"/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lvl="0" algn="ctr" defTabSz="1088998">
                      <a:spcBef>
                        <a:spcPts val="600"/>
                      </a:spcBef>
                      <a:buClr>
                        <a:srgbClr val="003366"/>
                      </a:buClr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0" lang="en-US" altLang="ja-JP" sz="1600" b="0" i="0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6" name="テキスト ボックス 25">
                    <a:extLst>
                      <a:ext uri="{FF2B5EF4-FFF2-40B4-BE49-F238E27FC236}">
                        <a16:creationId xmlns:a16="http://schemas.microsoft.com/office/drawing/2014/main" id="{8786CC18-205D-52E4-A542-4C836495557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E1FFA2D9-6C17-8FCE-FD4D-B6C5CA6F44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58461" y="2761957"/>
                <a:ext cx="0" cy="76903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CF111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A498BFB2-4E99-0622-1D9B-341A5283B8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744" y="3317240"/>
                <a:ext cx="1618996" cy="21234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テキスト ボックス 28">
                    <a:extLst>
                      <a:ext uri="{FF2B5EF4-FFF2-40B4-BE49-F238E27FC236}">
                        <a16:creationId xmlns:a16="http://schemas.microsoft.com/office/drawing/2014/main" id="{BDFB331E-1044-C440-F217-054A697650A9}"/>
                      </a:ext>
                    </a:extLst>
                  </p:cNvPr>
                  <p:cNvSpPr txBox="1"/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9" name="テキスト ボックス 28">
                    <a:extLst>
                      <a:ext uri="{FF2B5EF4-FFF2-40B4-BE49-F238E27FC236}">
                        <a16:creationId xmlns:a16="http://schemas.microsoft.com/office/drawing/2014/main" id="{BDFB331E-1044-C440-F217-054A697650A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90C47809-4BD0-518E-B3A5-9BDC52FE61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8395" y="3754120"/>
                <a:ext cx="258645" cy="26179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olid"/>
                <a:tailEnd type="triangle" w="sm" len="sm"/>
              </a:ln>
              <a:effectLst/>
            </p:spPr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2EADF09C-C0D6-C36A-79CB-53E45C8A205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8915" y="3355340"/>
                <a:ext cx="328908" cy="33291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ysDot"/>
                <a:tailEnd type="triangle" w="sm" len="sm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テキスト ボックス 31">
                    <a:extLst>
                      <a:ext uri="{FF2B5EF4-FFF2-40B4-BE49-F238E27FC236}">
                        <a16:creationId xmlns:a16="http://schemas.microsoft.com/office/drawing/2014/main" id="{E685E184-B215-6A2C-FBA3-2B3F753AF3F8}"/>
                      </a:ext>
                    </a:extLst>
                  </p:cNvPr>
                  <p:cNvSpPr txBox="1"/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2" name="テキスト ボックス 31">
                    <a:extLst>
                      <a:ext uri="{FF2B5EF4-FFF2-40B4-BE49-F238E27FC236}">
                        <a16:creationId xmlns:a16="http://schemas.microsoft.com/office/drawing/2014/main" id="{E685E184-B215-6A2C-FBA3-2B3F753AF3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テキスト ボックス 32">
                    <a:extLst>
                      <a:ext uri="{FF2B5EF4-FFF2-40B4-BE49-F238E27FC236}">
                        <a16:creationId xmlns:a16="http://schemas.microsoft.com/office/drawing/2014/main" id="{B663A35D-FDBD-E42A-8BD0-A20CAACA9D0D}"/>
                      </a:ext>
                    </a:extLst>
                  </p:cNvPr>
                  <p:cNvSpPr txBox="1"/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≅</m:t>
                          </m:r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𝑘</m:t>
                          </m:r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3" name="テキスト ボックス 32">
                    <a:extLst>
                      <a:ext uri="{FF2B5EF4-FFF2-40B4-BE49-F238E27FC236}">
                        <a16:creationId xmlns:a16="http://schemas.microsoft.com/office/drawing/2014/main" id="{B663A35D-FDBD-E42A-8BD0-A20CAACA9D0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吹き出し: 四角形 33">
                  <a:extLst>
                    <a:ext uri="{FF2B5EF4-FFF2-40B4-BE49-F238E27FC236}">
                      <a16:creationId xmlns:a16="http://schemas.microsoft.com/office/drawing/2014/main" id="{409DB618-7F09-6C13-434E-8CC01C1EF5A5}"/>
                    </a:ext>
                  </a:extLst>
                </p:cNvPr>
                <p:cNvSpPr/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108899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ja-JP" sz="12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𝒉</m:t>
                          </m:r>
                        </m:e>
                        <m:sub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kumimoji="0" lang="en-US" altLang="ja-JP" sz="12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Δ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altLang="ja-JP" sz="12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altLang="ja-JP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is almost in the same plane</a:t>
                  </a:r>
                  <a:r>
                    <a:rPr kumimoji="0" lang="en-US" altLang="ja-JP" sz="1200" b="0" i="0" u="none" strike="noStrike" kern="0" cap="none" spc="0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 with past CSI vectors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4" name="吹き出し: 四角形 33">
                  <a:extLst>
                    <a:ext uri="{FF2B5EF4-FFF2-40B4-BE49-F238E27FC236}">
                      <a16:creationId xmlns:a16="http://schemas.microsoft.com/office/drawing/2014/main" id="{409DB618-7F09-6C13-434E-8CC01C1EF5A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blipFill>
                  <a:blip r:embed="rId9"/>
                  <a:stretch>
                    <a:fillRect/>
                  </a:stretch>
                </a:blip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DF15D7FF-1577-F6C9-7B36-1FD3F2340BFA}"/>
                  </a:ext>
                </a:extLst>
              </p:cNvPr>
              <p:cNvSpPr txBox="1"/>
              <p:nvPr/>
            </p:nvSpPr>
            <p:spPr>
              <a:xfrm>
                <a:off x="1069752" y="4018522"/>
                <a:ext cx="10185822" cy="1997640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Improving beamforming by enlarging null space of </a:t>
                </a:r>
                <a:r>
                  <a:rPr lang="en-US" altLang="ja-JP" dirty="0" err="1">
                    <a:latin typeface="+mj-lt"/>
                  </a:rPr>
                  <a:t>Bfer</a:t>
                </a:r>
                <a:r>
                  <a:rPr lang="en-US" altLang="ja-JP" dirty="0">
                    <a:latin typeface="+mj-lt"/>
                  </a:rPr>
                  <a:t> by </a:t>
                </a:r>
                <a:r>
                  <a:rPr lang="en-US" altLang="ja-JP" dirty="0" err="1">
                    <a:latin typeface="+mj-lt"/>
                  </a:rPr>
                  <a:t>levraging</a:t>
                </a:r>
                <a:r>
                  <a:rPr lang="en-US" altLang="ja-JP" dirty="0">
                    <a:latin typeface="+mj-lt"/>
                  </a:rPr>
                  <a:t> past CSIs of unintended receiver</a:t>
                </a:r>
              </a:p>
              <a:p>
                <a:pPr lvl="1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b="0" dirty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is most likely to be in the same space containing two past CSI vectors,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and</a:t>
                </a:r>
                <a:br>
                  <a:rPr kumimoji="1" lang="en-US" altLang="ja-JP" dirty="0">
                    <a:latin typeface="+mj-lt"/>
                  </a:rPr>
                </a:br>
                <a:r>
                  <a:rPr kumimoji="1" lang="en-US" altLang="ja-JP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, and just steering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1" lang="en-US" altLang="ja-JP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would </a:t>
                </a:r>
                <a:r>
                  <a:rPr lang="en-US" altLang="ja-JP" dirty="0">
                    <a:latin typeface="+mj-lt"/>
                  </a:rPr>
                  <a:t>be most likely to</a:t>
                </a:r>
                <a:r>
                  <a:rPr kumimoji="1" lang="en-US" altLang="ja-JP" dirty="0">
                    <a:latin typeface="+mj-lt"/>
                  </a:rPr>
                  <a:t> steer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br>
                  <a:rPr kumimoji="1" lang="en-US" altLang="ja-JP" dirty="0">
                    <a:latin typeface="+mj-lt"/>
                  </a:rPr>
                </a:br>
                <a:endParaRPr kumimoji="1"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Compressed Beamforming FBCK can be still used for precoding</a:t>
                </a:r>
                <a:endParaRPr kumimoji="1" lang="en-US" altLang="ja-JP" dirty="0">
                  <a:latin typeface="+mj-lt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DF15D7FF-1577-F6C9-7B36-1FD3F2340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752" y="4018522"/>
                <a:ext cx="10185822" cy="1997640"/>
              </a:xfrm>
              <a:prstGeom prst="rect">
                <a:avLst/>
              </a:prstGeom>
              <a:blipFill>
                <a:blip r:embed="rId10"/>
                <a:stretch>
                  <a:fillRect l="-359" b="-15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itle 1">
            <a:extLst>
              <a:ext uri="{FF2B5EF4-FFF2-40B4-BE49-F238E27FC236}">
                <a16:creationId xmlns:a16="http://schemas.microsoft.com/office/drawing/2014/main" id="{3D3D7D5B-7F84-2471-F680-06AA18C851CE}"/>
              </a:ext>
            </a:extLst>
          </p:cNvPr>
          <p:cNvSpPr txBox="1">
            <a:spLocks/>
          </p:cNvSpPr>
          <p:nvPr/>
        </p:nvSpPr>
        <p:spPr>
          <a:xfrm>
            <a:off x="734602" y="685801"/>
            <a:ext cx="10746769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Candidate Nulling enhancement: Null Space Expansion</a:t>
            </a:r>
            <a:r>
              <a:rPr kumimoji="0" lang="en-US" altLang="ja-JP" sz="32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[15]</a:t>
            </a:r>
            <a:endParaRPr kumimoji="0" lang="en-US" sz="3200" b="1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33DC0B2-E74C-608A-AA12-11E7625AFA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5943" y="1667584"/>
            <a:ext cx="4751265" cy="233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20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6" ma:contentTypeDescription="Create a new document." ma:contentTypeScope="" ma:versionID="fc0ed276f3afa4c14f26ec5815444fb0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c66462da6fa3661c49df7b70ba809aea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4E6223-5834-4652-8D8F-469B64329621}">
  <ds:schemaRefs>
    <ds:schemaRef ds:uri="http://schemas.microsoft.com/office/2006/metadata/properties"/>
    <ds:schemaRef ds:uri="http://schemas.microsoft.com/office/infopath/2007/PartnerControls"/>
    <ds:schemaRef ds:uri="9f9165a0-2197-4ad8-a0aa-dc75c8979fda"/>
    <ds:schemaRef ds:uri="7fd4e17a-388a-44c6-bd21-933d62697e68"/>
  </ds:schemaRefs>
</ds:datastoreItem>
</file>

<file path=customXml/itemProps2.xml><?xml version="1.0" encoding="utf-8"?>
<ds:datastoreItem xmlns:ds="http://schemas.openxmlformats.org/officeDocument/2006/customXml" ds:itemID="{9740056C-2795-477B-8C34-1CA067664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D009EC-0157-4A24-8EAE-F9FEE5E799B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f41bcb5-c330-4cbb-8eba-49c9dbaaa5bd}" enabled="1" method="Privileged" siteId="{66c65d8a-9158-4521-a2d8-664963db48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111973</TotalTime>
  <Words>1507</Words>
  <Application>Microsoft Office PowerPoint</Application>
  <PresentationFormat>ワイド画面</PresentationFormat>
  <Paragraphs>230</Paragraphs>
  <Slides>14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游ゴシック</vt:lpstr>
      <vt:lpstr>Arial</vt:lpstr>
      <vt:lpstr>Calibri</vt:lpstr>
      <vt:lpstr>Cambria Math</vt:lpstr>
      <vt:lpstr>Times New Roman</vt:lpstr>
      <vt:lpstr>802-11-Submission</vt:lpstr>
      <vt:lpstr>Robust Beamforming Nulling for CBF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Tanaka, Ken (SEC)</dc:creator>
  <cp:lastModifiedBy>Tanaka, Ken (SEC)</cp:lastModifiedBy>
  <cp:revision>69</cp:revision>
  <dcterms:created xsi:type="dcterms:W3CDTF">2024-04-16T09:34:51Z</dcterms:created>
  <dcterms:modified xsi:type="dcterms:W3CDTF">2024-09-05T11:54:04Z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41bcb5-c330-4cbb-8eba-49c9dbaaa5bd_Enabled">
    <vt:lpwstr>true</vt:lpwstr>
  </property>
  <property fmtid="{D5CDD505-2E9C-101B-9397-08002B2CF9AE}" pid="3" name="MSIP_Label_ff41bcb5-c330-4cbb-8eba-49c9dbaaa5bd_SetDate">
    <vt:lpwstr>2024-04-16T09:34:51Z</vt:lpwstr>
  </property>
  <property fmtid="{D5CDD505-2E9C-101B-9397-08002B2CF9AE}" pid="4" name="MSIP_Label_ff41bcb5-c330-4cbb-8eba-49c9dbaaa5bd_Method">
    <vt:lpwstr>Privileged</vt:lpwstr>
  </property>
  <property fmtid="{D5CDD505-2E9C-101B-9397-08002B2CF9AE}" pid="5" name="MSIP_Label_ff41bcb5-c330-4cbb-8eba-49c9dbaaa5bd_Name">
    <vt:lpwstr>ff41bcb5-c330-4cbb-8eba-49c9dbaaa5bd</vt:lpwstr>
  </property>
  <property fmtid="{D5CDD505-2E9C-101B-9397-08002B2CF9AE}" pid="6" name="MSIP_Label_ff41bcb5-c330-4cbb-8eba-49c9dbaaa5bd_SiteId">
    <vt:lpwstr>66c65d8a-9158-4521-a2d8-664963db48e4</vt:lpwstr>
  </property>
  <property fmtid="{D5CDD505-2E9C-101B-9397-08002B2CF9AE}" pid="7" name="MSIP_Label_ff41bcb5-c330-4cbb-8eba-49c9dbaaa5bd_ActionId">
    <vt:lpwstr>a6e1cf69-58b1-4174-a45e-56ad81aab094</vt:lpwstr>
  </property>
  <property fmtid="{D5CDD505-2E9C-101B-9397-08002B2CF9AE}" pid="8" name="MSIP_Label_ff41bcb5-c330-4cbb-8eba-49c9dbaaa5bd_ContentBits">
    <vt:lpwstr>0</vt:lpwstr>
  </property>
  <property fmtid="{D5CDD505-2E9C-101B-9397-08002B2CF9AE}" pid="9" name="ContentTypeId">
    <vt:lpwstr>0x01010088C04131D785E54BAD8E7F2BBC0D3A9B</vt:lpwstr>
  </property>
</Properties>
</file>