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9"/>
  </p:notesMasterIdLst>
  <p:sldIdLst>
    <p:sldId id="331" r:id="rId5"/>
    <p:sldId id="141169594" r:id="rId6"/>
    <p:sldId id="141169668" r:id="rId7"/>
    <p:sldId id="141169623" r:id="rId8"/>
    <p:sldId id="141169626" r:id="rId9"/>
    <p:sldId id="141169669" r:id="rId10"/>
    <p:sldId id="141169630" r:id="rId11"/>
    <p:sldId id="141169587" r:id="rId12"/>
    <p:sldId id="141169606" r:id="rId13"/>
    <p:sldId id="141169598" r:id="rId14"/>
    <p:sldId id="141169607" r:id="rId15"/>
    <p:sldId id="141169622" r:id="rId16"/>
    <p:sldId id="141169667" r:id="rId17"/>
    <p:sldId id="141169659" r:id="rId18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E1F009C2-E4CB-4BE7-AC02-29F1AFDE6CBE}">
          <p14:sldIdLst>
            <p14:sldId id="331"/>
            <p14:sldId id="141169594"/>
            <p14:sldId id="141169668"/>
            <p14:sldId id="141169623"/>
            <p14:sldId id="141169626"/>
            <p14:sldId id="141169669"/>
            <p14:sldId id="141169630"/>
            <p14:sldId id="141169587"/>
            <p14:sldId id="141169606"/>
            <p14:sldId id="141169598"/>
            <p14:sldId id="141169607"/>
            <p14:sldId id="141169622"/>
            <p14:sldId id="141169667"/>
            <p14:sldId id="141169659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5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45" autoAdjust="0"/>
    <p:restoredTop sz="84392" autoAdjust="0"/>
  </p:normalViewPr>
  <p:slideViewPr>
    <p:cSldViewPr snapToGrid="0">
      <p:cViewPr varScale="1">
        <p:scale>
          <a:sx n="68" d="100"/>
          <a:sy n="68" d="100"/>
        </p:scale>
        <p:origin x="1310" y="6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3562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7FC024-8C02-4885-A747-450351B95634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207FEE-9AC7-4922-BEAC-2D45F7FF43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3968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3A05B6FB-C83E-4290-9970-C5E70BA5C1D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July 2013</a:t>
            </a:r>
            <a:endParaRPr kumimoji="0" lang="en-GB" alt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5A63EC56-B4BE-426E-9AA5-2517DE11263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D0F9F363-1290-4AD6-BB78-89D441B3710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8A193706-B9F7-4644-BCC3-000DE246E82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458788" marR="0" lvl="4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539D40C-219E-401C-9904-DCD51F7C742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Page </a:t>
            </a:r>
            <a:fld id="{466E0592-371B-4CCA-A858-E28D61E119F1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3345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F2EC43D5-7B9C-453D-81A9-6D0A9256F05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31A5E591-9660-44DA-A906-BDC20E1457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10854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207FEE-9AC7-4922-BEAC-2D45F7FF43D2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69256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207FEE-9AC7-4922-BEAC-2D45F7FF43D2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46643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207FEE-9AC7-4922-BEAC-2D45F7FF43D2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13829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8162BB5-2F43-4C93-A65F-DE6CD46E77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(Month) 2024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C5295A9-EA8A-498A-BD6F-FB29FDF0A4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03975" y="6475413"/>
            <a:ext cx="178792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 dirty="0"/>
              <a:t>Ken Tanaka (Sony)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391E083-D178-43A6-B7CC-C07C3A9389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90FC3A3-301E-4F8D-8839-43598ECC5F7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33246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529014E-E29C-478D-8CDE-9A88027343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8688" y="332601"/>
            <a:ext cx="1224694" cy="276999"/>
          </a:xfrm>
        </p:spPr>
        <p:txBody>
          <a:bodyPr/>
          <a:lstStyle>
            <a:lvl1pPr>
              <a:spcBef>
                <a:spcPct val="0"/>
              </a:spcBef>
              <a:buFontTx/>
              <a:buNone/>
              <a:defRPr/>
            </a:lvl1pPr>
          </a:lstStyle>
          <a:p>
            <a:pPr>
              <a:defRPr/>
            </a:pPr>
            <a:r>
              <a:rPr lang="en-US" altLang="en-US" dirty="0"/>
              <a:t>August 2024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EC967E2-6E9B-4605-BBEA-7F2E8AD12B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03975" y="6475413"/>
            <a:ext cx="178792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 dirty="0"/>
              <a:t>Ken Tanaka (Sony)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E179BE3-BB4B-42FD-BB33-650F5C57BA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94472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ED9B33B-6031-41A7-9206-1D975EAE2A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8688" y="332601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(Month) 2024</a:t>
            </a:r>
            <a:endParaRPr lang="en-GB" altLang="en-US" dirty="0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76C83DC-7CE0-4364-9DE9-2BAF8FCA41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03975" y="6475413"/>
            <a:ext cx="178792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 dirty="0"/>
              <a:t>Ken Tanaka (Sony)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6DC9481-B806-4833-83F4-BD4F871771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F441D77-599F-438E-93D4-2ABF912CE1B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69065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4648E16-6CD0-443C-9B3E-841C310068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7176AA4-0BA9-4071-AD64-5207EBAFCE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1989138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8688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spcBef>
                <a:spcPct val="0"/>
              </a:spcBef>
              <a:buFontTx/>
              <a:buNone/>
              <a:defRPr sz="1800" b="1"/>
            </a:lvl1pPr>
          </a:lstStyle>
          <a:p>
            <a:pPr>
              <a:defRPr/>
            </a:pPr>
            <a:r>
              <a:rPr lang="en-US" altLang="en-US" dirty="0"/>
              <a:t>(Month) 2024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198368" y="6475413"/>
            <a:ext cx="11935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en-GB"/>
              <a:t>Ken Tanaka (Sony)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8513" y="6475413"/>
            <a:ext cx="5365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47C7220-C02C-4A77-A190-914EADC73986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2673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802.11-24/1463r0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6E8180E1-2FE1-479A-8675-C118557E3971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2E39F446-D11E-4C4C-AF64-BB43D4FD025C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9842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7" r:id="rId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0.png"/><Relationship Id="rId3" Type="http://schemas.openxmlformats.org/officeDocument/2006/relationships/image" Target="../media/image1.png"/><Relationship Id="rId7" Type="http://schemas.openxmlformats.org/officeDocument/2006/relationships/image" Target="../media/image150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40.png"/><Relationship Id="rId5" Type="http://schemas.openxmlformats.org/officeDocument/2006/relationships/image" Target="../media/image130.png"/><Relationship Id="rId4" Type="http://schemas.openxmlformats.org/officeDocument/2006/relationships/image" Target="../media/image2.png"/><Relationship Id="rId9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.png"/><Relationship Id="rId7" Type="http://schemas.openxmlformats.org/officeDocument/2006/relationships/image" Target="../media/image261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51.png"/><Relationship Id="rId5" Type="http://schemas.openxmlformats.org/officeDocument/2006/relationships/image" Target="../media/image241.png"/><Relationship Id="rId4" Type="http://schemas.openxmlformats.org/officeDocument/2006/relationships/image" Target="../media/image2.png"/><Relationship Id="rId9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9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2.png"/><Relationship Id="rId7" Type="http://schemas.openxmlformats.org/officeDocument/2006/relationships/image" Target="../media/image16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50.png"/><Relationship Id="rId5" Type="http://schemas.openxmlformats.org/officeDocument/2006/relationships/image" Target="../media/image140.png"/><Relationship Id="rId4" Type="http://schemas.openxmlformats.org/officeDocument/2006/relationships/image" Target="../media/image13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png"/><Relationship Id="rId7" Type="http://schemas.openxmlformats.org/officeDocument/2006/relationships/image" Target="../media/image2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1.png"/><Relationship Id="rId5" Type="http://schemas.openxmlformats.org/officeDocument/2006/relationships/image" Target="../media/image200.png"/><Relationship Id="rId10" Type="http://schemas.openxmlformats.org/officeDocument/2006/relationships/image" Target="../media/image141.png"/><Relationship Id="rId9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6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0.png"/><Relationship Id="rId3" Type="http://schemas.openxmlformats.org/officeDocument/2006/relationships/image" Target="../media/image171.png"/><Relationship Id="rId7" Type="http://schemas.openxmlformats.org/officeDocument/2006/relationships/image" Target="../media/image16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Relationship Id="rId11" Type="http://schemas.openxmlformats.org/officeDocument/2006/relationships/image" Target="../media/image11.png"/><Relationship Id="rId5" Type="http://schemas.openxmlformats.org/officeDocument/2006/relationships/image" Target="../media/image190.png"/><Relationship Id="rId10" Type="http://schemas.openxmlformats.org/officeDocument/2006/relationships/image" Target="../media/image10.png"/><Relationship Id="rId4" Type="http://schemas.openxmlformats.org/officeDocument/2006/relationships/image" Target="../media/image181.png"/><Relationship Id="rId9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>
            <a:extLst>
              <a:ext uri="{FF2B5EF4-FFF2-40B4-BE49-F238E27FC236}">
                <a16:creationId xmlns:a16="http://schemas.microsoft.com/office/drawing/2014/main" id="{EB8D47FA-9379-4FE3-9170-9C2567C95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198367" y="6475413"/>
            <a:ext cx="1193533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Ken Tanaka (Sony)</a:t>
            </a:r>
          </a:p>
        </p:txBody>
      </p:sp>
      <p:sp>
        <p:nvSpPr>
          <p:cNvPr id="15363" name="Slide Number Placeholder 5">
            <a:extLst>
              <a:ext uri="{FF2B5EF4-FFF2-40B4-BE49-F238E27FC236}">
                <a16:creationId xmlns:a16="http://schemas.microsoft.com/office/drawing/2014/main" id="{8E8CFAA6-1FA0-463F-B9B8-9821C8210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57888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Slide </a:t>
            </a:r>
            <a:fld id="{94E0BD71-6E2E-4B2B-8E7F-C2B4CAD04122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4E8B2BB7-4429-43CC-96FE-B4AF112A97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Robust Beamforming Nulling for CBF</a:t>
            </a:r>
          </a:p>
        </p:txBody>
      </p:sp>
      <p:sp>
        <p:nvSpPr>
          <p:cNvPr id="15365" name="Rectangle 4">
            <a:extLst>
              <a:ext uri="{FF2B5EF4-FFF2-40B4-BE49-F238E27FC236}">
                <a16:creationId xmlns:a16="http://schemas.microsoft.com/office/drawing/2014/main" id="{3466BA2A-8613-4051-B457-B39178A6B2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8213" y="1557338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2024-08-29</a:t>
            </a:r>
          </a:p>
        </p:txBody>
      </p:sp>
      <p:sp>
        <p:nvSpPr>
          <p:cNvPr id="15366" name="Rectangle 6">
            <a:extLst>
              <a:ext uri="{FF2B5EF4-FFF2-40B4-BE49-F238E27FC236}">
                <a16:creationId xmlns:a16="http://schemas.microsoft.com/office/drawing/2014/main" id="{C9C6A8D3-4ECD-4F1E-9815-52E4EF192C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2622" y="18954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Authors:</a:t>
            </a:r>
            <a:endParaRPr kumimoji="0" lang="en-GB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5367" name="Rectangle 4">
            <a:extLst>
              <a:ext uri="{FF2B5EF4-FFF2-40B4-BE49-F238E27FC236}">
                <a16:creationId xmlns:a16="http://schemas.microsoft.com/office/drawing/2014/main" id="{C95B6FFA-AC58-49EE-B36F-6371D76983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122469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August 2024</a:t>
            </a: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15F92FEA-5C6E-9F62-5B11-B494481771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2300603"/>
              </p:ext>
            </p:extLst>
          </p:nvPr>
        </p:nvGraphicFramePr>
        <p:xfrm>
          <a:off x="1212107" y="2356906"/>
          <a:ext cx="9764611" cy="4023360"/>
        </p:xfrm>
        <a:graphic>
          <a:graphicData uri="http://schemas.openxmlformats.org/drawingml/2006/table">
            <a:tbl>
              <a:tblPr firstRow="1" bandRow="1"/>
              <a:tblGrid>
                <a:gridCol w="19187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773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de-DE" b="1" dirty="0"/>
                        <a:t>Name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de-DE" b="1" dirty="0"/>
                        <a:t>Affiliations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de-DE" b="1" dirty="0"/>
                        <a:t>Address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de-DE" b="1" dirty="0"/>
                        <a:t>Phone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de-DE" b="1" dirty="0"/>
                        <a:t>email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de-DE" altLang="ja-JP" sz="1600" dirty="0"/>
                        <a:t>Ken Tanaka</a:t>
                      </a:r>
                      <a:endParaRPr kumimoji="1" lang="ja-JP" altLang="en-US" sz="16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10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Sony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Corporation</a:t>
                      </a:r>
                      <a:endParaRPr lang="de-DE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600" dirty="0"/>
                        <a:t>Ken.Tanaka2@sony.com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3982445"/>
                  </a:ext>
                </a:extLst>
              </a:tr>
              <a:tr h="3657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de-DE" altLang="ja-JP" sz="1600" dirty="0"/>
                        <a:t>Daniel Verenzuela</a:t>
                      </a:r>
                      <a:endParaRPr kumimoji="1" lang="ja-JP" altLang="en-US" sz="16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endParaRPr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endParaRPr lang="de-DE" sz="1600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endParaRPr lang="de-DE" sz="1600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l"/>
                      <a:endParaRPr lang="de-DE" sz="1600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/>
                        <a:t>Dana Ciochina</a:t>
                      </a:r>
                      <a:endParaRPr lang="de-DE" sz="16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endParaRPr lang="de-DE" sz="1800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endParaRPr lang="de-DE" sz="1800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ja-JP" sz="1600" dirty="0"/>
                        <a:t>Thomas Handte</a:t>
                      </a: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endParaRPr lang="de-DE" sz="1800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ja-JP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Thomas.Handte@sony.com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de-DE" altLang="ja-JP" sz="1600" dirty="0"/>
                        <a:t>Yudai Morikawa</a:t>
                      </a: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endParaRPr lang="de-DE" sz="1800" dirty="0"/>
                    </a:p>
                  </a:txBody>
                  <a:tcPr anchor="ctr"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endParaRPr lang="de-DE" sz="1600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altLang="ja-JP" sz="16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ja-JP" sz="1600" dirty="0"/>
                        <a:t>Ryuichi Hirata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endParaRPr lang="de-DE" sz="16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ja-JP" sz="1600" dirty="0"/>
                        <a:t>Kosuke Aio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9121499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dirty="0"/>
                        <a:t>Shigeru Sugaya</a:t>
                      </a:r>
                      <a:endParaRPr lang="de-DE" sz="16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2934114"/>
                  </a:ext>
                </a:extLst>
              </a:tr>
              <a:tr h="3657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ja-JP" sz="1600" dirty="0">
                          <a:solidFill>
                            <a:schemeClr val="tx1"/>
                          </a:solidFill>
                        </a:rPr>
                        <a:t>Yusuke Tanaka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ja-JP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Yusuke.YT.Tanaka@sony.com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411193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ja-JP" sz="1600" dirty="0"/>
                        <a:t>Qing Xia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86981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41471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C294DB1-B84F-F787-C57A-77FDF7D80D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8688" y="332601"/>
            <a:ext cx="1224694" cy="276999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August 2024</a:t>
            </a:r>
            <a:endParaRPr kumimoji="1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F60CCD5-BFFA-90E2-27F8-2C8E8259A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ja-JP"/>
              <a:t>Ken Tanaka (Sony)</a:t>
            </a:r>
            <a:endParaRPr lang="en-GB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9D0E19A-1FCF-A8DD-F24B-FEF3FF664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CF441D77-599F-438E-93D4-2ABF912CE1B6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  <p:sp>
        <p:nvSpPr>
          <p:cNvPr id="30" name="Title 1">
            <a:extLst>
              <a:ext uri="{FF2B5EF4-FFF2-40B4-BE49-F238E27FC236}">
                <a16:creationId xmlns:a16="http://schemas.microsoft.com/office/drawing/2014/main" id="{C4D548E9-5945-2023-05A1-EE754177868A}"/>
              </a:ext>
            </a:extLst>
          </p:cNvPr>
          <p:cNvSpPr txBox="1">
            <a:spLocks/>
          </p:cNvSpPr>
          <p:nvPr/>
        </p:nvSpPr>
        <p:spPr>
          <a:xfrm>
            <a:off x="929216" y="685801"/>
            <a:ext cx="10460567" cy="57184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Evaluation of Null Space Expansion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Content Placeholder 2">
                <a:extLst>
                  <a:ext uri="{FF2B5EF4-FFF2-40B4-BE49-F238E27FC236}">
                    <a16:creationId xmlns:a16="http://schemas.microsoft.com/office/drawing/2014/main" id="{DA267C22-886F-D198-F6DE-C87CAFDC8DB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187280" y="3772004"/>
                <a:ext cx="10384960" cy="2445916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b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2pPr>
                <a:lvl3pPr marL="1085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+mn-lt"/>
                  </a:defRPr>
                </a:lvl3pPr>
                <a:lvl4pPr marL="14287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1600">
                    <a:solidFill>
                      <a:schemeClr val="tx1"/>
                    </a:solidFill>
                    <a:latin typeface="+mn-lt"/>
                  </a:defRPr>
                </a:lvl4pPr>
                <a:lvl5pPr marL="17716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5pPr>
                <a:lvl6pPr marL="2228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6pPr>
                <a:lvl7pPr marL="26860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7pPr>
                <a:lvl8pPr marL="31432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8pPr>
                <a:lvl9pPr marL="36004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0">
                  <a:buNone/>
                  <a:defRPr/>
                </a:pPr>
                <a:r>
                  <a:rPr kumimoji="0" lang="en-US" altLang="ja-JP" kern="0" dirty="0">
                    <a:solidFill>
                      <a:srgbClr val="000000"/>
                    </a:solidFill>
                    <a:latin typeface="Times New Roman"/>
                  </a:rPr>
                  <a:t>Precoding</a:t>
                </a:r>
              </a:p>
              <a:p>
                <a:pPr marL="400050" lvl="1" indent="0">
                  <a:buNone/>
                  <a:defRPr/>
                </a:pPr>
                <a:r>
                  <a:rPr kumimoji="0" lang="en-US" altLang="ja-JP" sz="1800" kern="0" dirty="0">
                    <a:solidFill>
                      <a:srgbClr val="000000"/>
                    </a:solidFill>
                    <a:latin typeface="Times New Roman"/>
                  </a:rPr>
                  <a:t>1) SLNR-based BF </a:t>
                </a:r>
                <a:r>
                  <a:rPr kumimoji="0" lang="en-US" altLang="ja-JP" sz="1800" kern="0" baseline="30000" dirty="0">
                    <a:solidFill>
                      <a:srgbClr val="000000"/>
                    </a:solidFill>
                    <a:latin typeface="Times New Roman"/>
                  </a:rPr>
                  <a:t>[14] </a:t>
                </a:r>
                <a:r>
                  <a:rPr kumimoji="0" lang="en-US" altLang="ja-JP" sz="1800" kern="0" dirty="0">
                    <a:solidFill>
                      <a:srgbClr val="000000"/>
                    </a:solidFill>
                    <a:latin typeface="Times New Roman"/>
                  </a:rPr>
                  <a:t>(Baseline):</a:t>
                </a:r>
              </a:p>
              <a:p>
                <a:pPr marL="0" lvl="0" indent="0" eaLnBrk="1" fontAlgn="auto" hangingPunct="1">
                  <a:spcBef>
                    <a:spcPts val="600"/>
                  </a:spcBef>
                  <a:spcAft>
                    <a:spcPts val="0"/>
                  </a:spcAft>
                  <a:buClr>
                    <a:srgbClr val="003366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1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𝑷</m:t>
                      </m:r>
                      <m:r>
                        <a:rPr lang="en-US" altLang="ja-JP" sz="1800" b="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ja-JP" sz="1800" b="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𝑒𝑖𝑔</m:t>
                      </m:r>
                      <m:d>
                        <m:dPr>
                          <m:begChr m:val="{"/>
                          <m:endChr m:val="}"/>
                          <m:ctrlPr>
                            <a:rPr lang="en-US" altLang="ja-JP" sz="1800" b="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altLang="ja-JP" sz="1800" b="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US" altLang="ja-JP" sz="1800" b="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acc>
                                    <m:accPr>
                                      <m:chr m:val="̃"/>
                                      <m:ctrlPr>
                                        <a:rPr lang="en-US" altLang="ja-JP" sz="18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altLang="ja-JP" sz="18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𝒉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ja-JP" sz="1800" b="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altLang="ja-JP" sz="1800" b="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sup>
                              </m:sSubSup>
                              <m:d>
                                <m:dPr>
                                  <m:ctrlPr>
                                    <a:rPr lang="en-US" altLang="ja-JP" sz="1800" b="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altLang="ja-JP" sz="1800" b="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ja-JP" sz="1800" b="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  <m:sub>
                                      <m:r>
                                        <a:rPr lang="en-US" altLang="ja-JP" sz="1800" b="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  <m:sSub>
                                <m:sSubPr>
                                  <m:ctrlPr>
                                    <a:rPr lang="en-US" altLang="ja-JP" sz="1800" b="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̃"/>
                                      <m:ctrlPr>
                                        <a:rPr lang="en-US" altLang="ja-JP" sz="1800" b="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altLang="ja-JP" sz="18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𝒉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ja-JP" sz="1800" b="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altLang="ja-JP" sz="1800" b="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altLang="ja-JP" sz="1800" b="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ja-JP" sz="1800" b="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  <m:sub>
                                      <m:r>
                                        <a:rPr lang="en-US" altLang="ja-JP" sz="1800" b="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d>
                          <m:sSup>
                            <m:sSupPr>
                              <m:ctrlPr>
                                <a:rPr lang="en-US" altLang="ja-JP" sz="1800" b="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altLang="ja-JP" sz="1800" b="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Sup>
                                    <m:sSubSupPr>
                                      <m:ctrlPr>
                                        <a:rPr lang="en-US" altLang="ja-JP" sz="1800" b="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acc>
                                        <m:accPr>
                                          <m:chr m:val="̃"/>
                                          <m:ctrlPr>
                                            <a:rPr lang="en-US" altLang="ja-JP" sz="18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altLang="ja-JP" sz="18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𝒉</m:t>
                                          </m:r>
                                        </m:e>
                                      </m:acc>
                                    </m:e>
                                    <m:sub>
                                      <m:r>
                                        <a:rPr lang="en-US" altLang="ja-JP" sz="1800" b="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  <m:sup>
                                      <m:r>
                                        <a:rPr lang="en-US" altLang="ja-JP" sz="1800" b="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sup>
                                  </m:sSubSup>
                                  <m:d>
                                    <m:dPr>
                                      <m:ctrlPr>
                                        <a:rPr lang="en-US" altLang="ja-JP" sz="1800" b="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altLang="ja-JP" sz="1800" b="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ja-JP" sz="1800" b="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e>
                                        <m:sub>
                                          <m:r>
                                            <a:rPr lang="en-US" altLang="ja-JP" sz="1800" b="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</m:d>
                                  <m:sSub>
                                    <m:sSubPr>
                                      <m:ctrlPr>
                                        <a:rPr lang="en-US" altLang="ja-JP" sz="1800" b="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acc>
                                        <m:accPr>
                                          <m:chr m:val="̃"/>
                                          <m:ctrlPr>
                                            <a:rPr lang="en-US" altLang="ja-JP" sz="1800" b="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altLang="ja-JP" sz="18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𝒉</m:t>
                                          </m:r>
                                        </m:e>
                                      </m:acc>
                                    </m:e>
                                    <m:sub>
                                      <m:r>
                                        <a:rPr lang="en-US" altLang="ja-JP" sz="1800" b="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en-US" altLang="ja-JP" sz="1800" b="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altLang="ja-JP" sz="1800" b="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ja-JP" sz="1800" b="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e>
                                        <m:sub>
                                          <m:r>
                                            <a:rPr lang="en-US" altLang="ja-JP" sz="1800" b="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</m:d>
                                  <m:r>
                                    <a:rPr lang="en-US" altLang="ja-JP" sz="1800" b="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altLang="ja-JP" sz="1800" b="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𝜎</m:t>
                                  </m:r>
                                  <m:sSub>
                                    <m:sSubPr>
                                      <m:ctrlPr>
                                        <a:rPr lang="en-US" altLang="ja-JP" sz="1800" b="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ja-JP" sz="18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𝑰</m:t>
                                      </m:r>
                                    </m:e>
                                    <m:sub>
                                      <m:r>
                                        <a:rPr lang="en-US" altLang="ja-JP" sz="1800" b="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d>
                                <m:dPr>
                                  <m:ctrlPr>
                                    <a:rPr lang="en-US" altLang="ja-JP" sz="1800" b="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ja-JP" sz="1800" b="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sup>
                          </m:sSup>
                        </m:e>
                      </m:d>
                    </m:oMath>
                  </m:oMathPara>
                </a14:m>
                <a:br>
                  <a:rPr kumimoji="0" lang="en-US" altLang="ja-JP" sz="1800" kern="0" dirty="0">
                    <a:solidFill>
                      <a:srgbClr val="000000"/>
                    </a:solidFill>
                    <a:latin typeface="Times New Roman"/>
                  </a:rPr>
                </a:br>
                <a:endParaRPr kumimoji="0" lang="en-US" altLang="ja-JP" sz="1800" kern="0" dirty="0">
                  <a:solidFill>
                    <a:srgbClr val="000000"/>
                  </a:solidFill>
                  <a:latin typeface="Times New Roman"/>
                </a:endParaRPr>
              </a:p>
              <a:p>
                <a:pPr marL="400050" lvl="1" indent="0" eaLnBrk="1" fontAlgn="auto" hangingPunct="1">
                  <a:spcBef>
                    <a:spcPts val="600"/>
                  </a:spcBef>
                  <a:spcAft>
                    <a:spcPts val="0"/>
                  </a:spcAft>
                  <a:buClr>
                    <a:srgbClr val="003366"/>
                  </a:buClr>
                  <a:buNone/>
                </a:pPr>
                <a:r>
                  <a:rPr kumimoji="0" lang="en-US" altLang="ja-JP" sz="1800" kern="0" dirty="0">
                    <a:solidFill>
                      <a:srgbClr val="000000"/>
                    </a:solidFill>
                    <a:latin typeface="Times New Roman"/>
                  </a:rPr>
                  <a:t>2) SLNR-based BF using two CSIs (Null Space Expansion </a:t>
                </a:r>
                <a:r>
                  <a:rPr kumimoji="0" lang="en-US" altLang="ja-JP" sz="1800" kern="0" baseline="30000" dirty="0">
                    <a:solidFill>
                      <a:srgbClr val="000000"/>
                    </a:solidFill>
                    <a:latin typeface="Times New Roman"/>
                  </a:rPr>
                  <a:t>[15]</a:t>
                </a:r>
                <a:r>
                  <a:rPr kumimoji="0" lang="en-US" altLang="ja-JP" sz="1800" kern="0" dirty="0">
                    <a:solidFill>
                      <a:srgbClr val="000000"/>
                    </a:solidFill>
                    <a:latin typeface="Times New Roman"/>
                  </a:rPr>
                  <a:t>)</a:t>
                </a:r>
              </a:p>
              <a:p>
                <a:pPr marL="0" indent="0" algn="ctr" eaLnBrk="1" fontAlgn="auto" hangingPunct="1">
                  <a:spcBef>
                    <a:spcPts val="600"/>
                  </a:spcBef>
                  <a:spcAft>
                    <a:spcPts val="0"/>
                  </a:spcAft>
                  <a:buClr>
                    <a:srgbClr val="003366"/>
                  </a:buClr>
                  <a:buNone/>
                  <a:defRPr/>
                </a:pPr>
                <a:r>
                  <a:rPr kumimoji="1" lang="en-US" altLang="ja-JP" sz="1800" b="1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r>
                      <a:rPr kumimoji="1" lang="en-US" altLang="ja-JP" sz="18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𝑷</m:t>
                    </m:r>
                    <m:r>
                      <a:rPr kumimoji="1" lang="en-US" altLang="ja-JP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r>
                      <a:rPr kumimoji="1" lang="en-US" altLang="ja-JP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𝑒𝑖𝑔</m:t>
                    </m:r>
                    <m:d>
                      <m:dPr>
                        <m:begChr m:val="{"/>
                        <m:endChr m:val="}"/>
                        <m:ctrlPr>
                          <a:rPr kumimoji="1" lang="en-US" altLang="ja-JP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dPr>
                      <m:e>
                        <m:d>
                          <m:dPr>
                            <m:ctrlPr>
                              <a:rPr kumimoji="1" lang="en-US" altLang="ja-JP" sz="18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kumimoji="1" lang="en-US" altLang="ja-JP" sz="18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</m:ctrlPr>
                              </m:sSubSupPr>
                              <m:e>
                                <m:acc>
                                  <m:accPr>
                                    <m:chr m:val="̃"/>
                                    <m:ctrlPr>
                                      <a:rPr kumimoji="1" lang="en-US" altLang="ja-JP" sz="1800" b="1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accPr>
                                  <m:e>
                                    <m:r>
                                      <a:rPr kumimoji="1" lang="en-US" altLang="ja-JP" sz="1800" b="1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𝒉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kumimoji="1" lang="en-US" altLang="ja-JP" sz="18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1</m:t>
                                </m:r>
                              </m:sub>
                              <m:sup>
                                <m:r>
                                  <a:rPr kumimoji="1" lang="en-US" altLang="ja-JP" sz="18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𝐻</m:t>
                                </m:r>
                              </m:sup>
                            </m:sSubSup>
                            <m:d>
                              <m:dPr>
                                <m:ctrlPr>
                                  <a:rPr kumimoji="1" lang="en-US" altLang="ja-JP" sz="18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kumimoji="1" lang="en-US" altLang="ja-JP" sz="18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ja-JP" sz="18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𝑡</m:t>
                                    </m:r>
                                  </m:e>
                                  <m:sub>
                                    <m:r>
                                      <a:rPr kumimoji="1" lang="en-US" altLang="ja-JP" sz="18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d>
                            <m:sSub>
                              <m:sSubPr>
                                <m:ctrlPr>
                                  <a:rPr kumimoji="1" lang="en-US" altLang="ja-JP" sz="18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̃"/>
                                    <m:ctrlPr>
                                      <a:rPr kumimoji="1" lang="en-US" altLang="ja-JP" sz="18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accPr>
                                  <m:e>
                                    <m:r>
                                      <a:rPr kumimoji="1" lang="en-US" altLang="ja-JP" sz="1800" b="1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𝒉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kumimoji="1" lang="en-US" altLang="ja-JP" sz="18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1</m:t>
                                </m:r>
                              </m:sub>
                            </m:sSub>
                            <m:d>
                              <m:dPr>
                                <m:ctrlPr>
                                  <a:rPr kumimoji="1" lang="en-US" altLang="ja-JP" sz="18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kumimoji="1" lang="en-US" altLang="ja-JP" sz="18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ja-JP" sz="18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𝑡</m:t>
                                    </m:r>
                                  </m:e>
                                  <m:sub>
                                    <m:r>
                                      <a:rPr kumimoji="1" lang="en-US" altLang="ja-JP" sz="18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d>
                          </m:e>
                        </m:d>
                        <m:sSup>
                          <m:sSupPr>
                            <m:ctrlPr>
                              <a:rPr kumimoji="1" lang="en-US" altLang="ja-JP" sz="18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kumimoji="1" lang="en-US" altLang="ja-JP" sz="18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</m:ctrlPr>
                              </m:dPr>
                              <m:e>
                                <m:sSubSup>
                                  <m:sSubSupPr>
                                    <m:ctrlPr>
                                      <a:rPr kumimoji="1" lang="en-US" altLang="ja-JP" sz="18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D42F7E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sSubSupPr>
                                  <m:e>
                                    <m:acc>
                                      <m:accPr>
                                        <m:chr m:val="̃"/>
                                        <m:ctrlPr>
                                          <a:rPr kumimoji="1" lang="en-US" altLang="ja-JP" sz="1800" b="1" i="1" u="none" strike="noStrike" kern="1200" cap="none" spc="0" normalizeH="0" baseline="0" noProof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D42F7E"/>
                                            </a:solidFill>
                                            <a:effectLst/>
                                            <a:uLnTx/>
                                            <a:uFillTx/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kumimoji="1" lang="en-US" altLang="ja-JP" sz="1800" b="1" i="1" u="none" strike="noStrike" kern="1200" cap="none" spc="0" normalizeH="0" baseline="0" noProof="0" smtClean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D42F7E"/>
                                            </a:solidFill>
                                            <a:effectLst/>
                                            <a:uLnTx/>
                                            <a:uFillTx/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𝑯</m:t>
                                        </m:r>
                                      </m:e>
                                    </m:acc>
                                  </m:e>
                                  <m:sub>
                                    <m:r>
                                      <a:rPr kumimoji="1" lang="en-US" altLang="ja-JP" sz="18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D42F7E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2</m:t>
                                    </m:r>
                                  </m:sub>
                                  <m:sup>
                                    <m:r>
                                      <a:rPr kumimoji="1" lang="en-US" altLang="ja-JP" sz="18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D42F7E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𝐻</m:t>
                                    </m:r>
                                  </m:sup>
                                </m:sSubSup>
                                <m:d>
                                  <m:dPr>
                                    <m:ctrlPr>
                                      <a:rPr kumimoji="1" lang="en-US" altLang="ja-JP" sz="18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D42F7E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kumimoji="1" lang="en-US" altLang="ja-JP" sz="1800" b="0" i="1" u="none" strike="noStrike" kern="1200" cap="none" spc="0" normalizeH="0" baseline="0" noProof="0" smtClean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D42F7E"/>
                                            </a:solidFill>
                                            <a:effectLst/>
                                            <a:uLnTx/>
                                            <a:uFillTx/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kumimoji="1" lang="en-US" altLang="ja-JP" sz="1800" b="0" i="1" u="none" strike="noStrike" kern="1200" cap="none" spc="0" normalizeH="0" baseline="0" noProof="0" smtClean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D42F7E"/>
                                            </a:solidFill>
                                            <a:effectLst/>
                                            <a:uLnTx/>
                                            <a:uFillTx/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𝑡</m:t>
                                        </m:r>
                                      </m:e>
                                      <m:sub>
                                        <m:r>
                                          <a:rPr kumimoji="1" lang="en-US" altLang="ja-JP" sz="1800" b="0" i="1" u="none" strike="noStrike" kern="1200" cap="none" spc="0" normalizeH="0" baseline="0" noProof="0" smtClean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D42F7E"/>
                                            </a:solidFill>
                                            <a:effectLst/>
                                            <a:uLnTx/>
                                            <a:uFillTx/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r>
                                      <a:rPr kumimoji="1" lang="en-US" altLang="ja-JP" sz="18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D42F7E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,</m:t>
                                    </m:r>
                                    <m:sSub>
                                      <m:sSubPr>
                                        <m:ctrlPr>
                                          <a:rPr kumimoji="1" lang="en-US" altLang="ja-JP" sz="1800" b="0" i="1" u="none" strike="noStrike" kern="1200" cap="none" spc="0" normalizeH="0" baseline="0" noProof="0" smtClean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D42F7E"/>
                                            </a:solidFill>
                                            <a:effectLst/>
                                            <a:uLnTx/>
                                            <a:uFillTx/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kumimoji="1" lang="en-US" altLang="ja-JP" sz="1800" b="0" i="1" u="none" strike="noStrike" kern="1200" cap="none" spc="0" normalizeH="0" baseline="0" noProof="0" smtClean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D42F7E"/>
                                            </a:solidFill>
                                            <a:effectLst/>
                                            <a:uLnTx/>
                                            <a:uFillTx/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𝑡</m:t>
                                        </m:r>
                                      </m:e>
                                      <m:sub>
                                        <m:r>
                                          <a:rPr kumimoji="1" lang="en-US" altLang="ja-JP" sz="1800" b="0" i="1" u="none" strike="noStrike" kern="1200" cap="none" spc="0" normalizeH="0" baseline="0" noProof="0" smtClean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D42F7E"/>
                                            </a:solidFill>
                                            <a:effectLst/>
                                            <a:uLnTx/>
                                            <a:uFillTx/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</m:d>
                                <m:sSub>
                                  <m:sSubPr>
                                    <m:ctrlPr>
                                      <a:rPr kumimoji="1" lang="en-US" altLang="ja-JP" sz="18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D42F7E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acc>
                                      <m:accPr>
                                        <m:chr m:val="̃"/>
                                        <m:ctrlPr>
                                          <a:rPr kumimoji="1" lang="en-US" altLang="ja-JP" sz="1800" b="0" i="1" u="none" strike="noStrike" kern="1200" cap="none" spc="0" normalizeH="0" baseline="0" noProof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D42F7E"/>
                                            </a:solidFill>
                                            <a:effectLst/>
                                            <a:uLnTx/>
                                            <a:uFillTx/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kumimoji="1" lang="en-US" altLang="ja-JP" sz="1800" b="1" i="1" u="none" strike="noStrike" kern="1200" cap="none" spc="0" normalizeH="0" baseline="0" noProof="0" smtClean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D42F7E"/>
                                            </a:solidFill>
                                            <a:effectLst/>
                                            <a:uLnTx/>
                                            <a:uFillTx/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𝑯</m:t>
                                        </m:r>
                                      </m:e>
                                    </m:acc>
                                  </m:e>
                                  <m:sub>
                                    <m:r>
                                      <a:rPr kumimoji="1" lang="en-US" altLang="ja-JP" sz="18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D42F7E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2</m:t>
                                    </m:r>
                                  </m:sub>
                                </m:sSub>
                                <m:d>
                                  <m:dPr>
                                    <m:ctrlPr>
                                      <a:rPr kumimoji="1" lang="en-US" altLang="ja-JP" sz="18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D42F7E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kumimoji="1" lang="en-US" altLang="ja-JP" sz="1800" b="0" i="1" u="none" strike="noStrike" kern="1200" cap="none" spc="0" normalizeH="0" baseline="0" noProof="0" smtClean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D42F7E"/>
                                            </a:solidFill>
                                            <a:effectLst/>
                                            <a:uLnTx/>
                                            <a:uFillTx/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kumimoji="1" lang="en-US" altLang="ja-JP" sz="1800" b="0" i="1" u="none" strike="noStrike" kern="1200" cap="none" spc="0" normalizeH="0" baseline="0" noProof="0" smtClean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D42F7E"/>
                                            </a:solidFill>
                                            <a:effectLst/>
                                            <a:uLnTx/>
                                            <a:uFillTx/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𝑡</m:t>
                                        </m:r>
                                      </m:e>
                                      <m:sub>
                                        <m:r>
                                          <a:rPr kumimoji="1" lang="en-US" altLang="ja-JP" sz="1800" b="0" i="1" u="none" strike="noStrike" kern="1200" cap="none" spc="0" normalizeH="0" baseline="0" noProof="0" smtClean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D42F7E"/>
                                            </a:solidFill>
                                            <a:effectLst/>
                                            <a:uLnTx/>
                                            <a:uFillTx/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r>
                                      <a:rPr kumimoji="1" lang="en-US" altLang="ja-JP" sz="18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D42F7E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,</m:t>
                                    </m:r>
                                    <m:sSub>
                                      <m:sSubPr>
                                        <m:ctrlPr>
                                          <a:rPr kumimoji="1" lang="en-US" altLang="ja-JP" sz="1800" b="0" i="1" u="none" strike="noStrike" kern="1200" cap="none" spc="0" normalizeH="0" baseline="0" noProof="0" smtClean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D42F7E"/>
                                            </a:solidFill>
                                            <a:effectLst/>
                                            <a:uLnTx/>
                                            <a:uFillTx/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kumimoji="1" lang="en-US" altLang="ja-JP" sz="1800" b="0" i="1" u="none" strike="noStrike" kern="1200" cap="none" spc="0" normalizeH="0" baseline="0" noProof="0" smtClean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D42F7E"/>
                                            </a:solidFill>
                                            <a:effectLst/>
                                            <a:uLnTx/>
                                            <a:uFillTx/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𝑡</m:t>
                                        </m:r>
                                      </m:e>
                                      <m:sub>
                                        <m:r>
                                          <a:rPr kumimoji="1" lang="en-US" altLang="ja-JP" sz="1800" b="0" i="1" u="none" strike="noStrike" kern="1200" cap="none" spc="0" normalizeH="0" baseline="0" noProof="0" smtClean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D42F7E"/>
                                            </a:solidFill>
                                            <a:effectLst/>
                                            <a:uLnTx/>
                                            <a:uFillTx/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</m:d>
                                <m:r>
                                  <a:rPr kumimoji="1" lang="en-US" altLang="ja-JP" sz="18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+</m:t>
                                </m:r>
                                <m:r>
                                  <a:rPr kumimoji="1" lang="en-US" altLang="ja-JP" sz="18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𝜎</m:t>
                                </m:r>
                                <m:sSub>
                                  <m:sSubPr>
                                    <m:ctrlPr>
                                      <a:rPr kumimoji="1" lang="en-US" altLang="ja-JP" sz="18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ja-JP" sz="1800" b="1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𝑰</m:t>
                                    </m:r>
                                  </m:e>
                                  <m:sub>
                                    <m:r>
                                      <a:rPr kumimoji="1" lang="en-US" altLang="ja-JP" sz="18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𝑁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d>
                              <m:dPr>
                                <m:ctrlPr>
                                  <a:rPr kumimoji="1" lang="en-US" altLang="ja-JP" sz="18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</m:ctrlPr>
                              </m:dPr>
                              <m:e>
                                <m:r>
                                  <a:rPr kumimoji="1" lang="en-US" altLang="ja-JP" sz="18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−1</m:t>
                                </m:r>
                              </m:e>
                            </m:d>
                          </m:sup>
                        </m:sSup>
                      </m:e>
                    </m:d>
                    <m:r>
                      <a:rPr kumimoji="1" lang="en-US" altLang="ja-JP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,</m:t>
                    </m:r>
                  </m:oMath>
                </a14:m>
                <a:r>
                  <a:rPr kumimoji="1" lang="ja-JP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</a:t>
                </a:r>
                <a:r>
                  <a:rPr kumimoji="1" lang="en-US" altLang="ja-JP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j-lt"/>
                    <a:ea typeface="+mn-ea"/>
                    <a:cs typeface="Calibri" panose="020F0502020204030204" pitchFamily="34" charset="0"/>
                  </a:rPr>
                  <a:t>where</a:t>
                </a:r>
                <a:r>
                  <a:rPr kumimoji="1" lang="en-US" altLang="ja-JP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1800" i="1">
                            <a:solidFill>
                              <a:srgbClr val="D42F7E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altLang="ja-JP" sz="1800" i="1">
                                <a:solidFill>
                                  <a:srgbClr val="D42F7E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ja-JP" sz="1800" i="1">
                                <a:solidFill>
                                  <a:srgbClr val="D42F7E"/>
                                </a:solidFill>
                                <a:latin typeface="Cambria Math" panose="02040503050406030204" pitchFamily="18" charset="0"/>
                              </a:rPr>
                              <m:t>𝑯</m:t>
                            </m:r>
                          </m:e>
                        </m:acc>
                      </m:e>
                      <m:sub>
                        <m:r>
                          <a:rPr lang="en-US" altLang="ja-JP" sz="1800" i="1">
                            <a:solidFill>
                              <a:srgbClr val="D42F7E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altLang="ja-JP" sz="1800" i="1">
                            <a:solidFill>
                              <a:srgbClr val="D42F7E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ja-JP" sz="1800" i="1">
                                <a:solidFill>
                                  <a:srgbClr val="D42F7E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sz="1800" i="1">
                                <a:solidFill>
                                  <a:srgbClr val="D42F7E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altLang="ja-JP" sz="1800" i="1">
                                <a:solidFill>
                                  <a:srgbClr val="D42F7E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altLang="ja-JP" sz="1800" i="1">
                            <a:solidFill>
                              <a:srgbClr val="D42F7E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ja-JP" sz="1800" i="1">
                                <a:solidFill>
                                  <a:srgbClr val="D42F7E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sz="1800" i="1">
                                <a:solidFill>
                                  <a:srgbClr val="D42F7E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altLang="ja-JP" sz="1800" i="1">
                                <a:solidFill>
                                  <a:srgbClr val="D42F7E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altLang="ja-JP" sz="1800" b="0" i="1">
                        <a:solidFill>
                          <a:srgbClr val="D42F7E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altLang="ja-JP" sz="1800" b="0" i="1">
                            <a:solidFill>
                              <a:srgbClr val="D42F7E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altLang="ja-JP" sz="1800" b="0" i="1">
                                <a:solidFill>
                                  <a:srgbClr val="D42F7E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altLang="ja-JP" sz="1800" i="1">
                                      <a:solidFill>
                                        <a:srgbClr val="D42F7E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̃"/>
                                      <m:ctrlPr>
                                        <a:rPr lang="en-US" altLang="ja-JP" sz="1800" i="1">
                                          <a:solidFill>
                                            <a:srgbClr val="D42F7E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altLang="ja-JP" sz="1800" i="1">
                                          <a:solidFill>
                                            <a:srgbClr val="D42F7E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𝒉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ja-JP" sz="1800" i="1">
                                      <a:solidFill>
                                        <a:srgbClr val="D42F7E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altLang="ja-JP" sz="1800" i="1">
                                      <a:solidFill>
                                        <a:srgbClr val="D42F7E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altLang="ja-JP" sz="1800" i="1">
                                          <a:solidFill>
                                            <a:srgbClr val="D42F7E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ja-JP" sz="1800" i="1">
                                          <a:solidFill>
                                            <a:srgbClr val="D42F7E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  <m:sub>
                                      <m:r>
                                        <a:rPr lang="en-US" altLang="ja-JP" sz="1800" i="1">
                                          <a:solidFill>
                                            <a:srgbClr val="D42F7E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altLang="ja-JP" sz="1800" i="1">
                                      <a:solidFill>
                                        <a:srgbClr val="D42F7E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̃"/>
                                      <m:ctrlPr>
                                        <a:rPr lang="en-US" altLang="ja-JP" sz="1800" i="1">
                                          <a:solidFill>
                                            <a:srgbClr val="D42F7E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altLang="ja-JP" sz="1800" i="1">
                                          <a:solidFill>
                                            <a:srgbClr val="D42F7E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𝒉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ja-JP" sz="1800" i="1">
                                      <a:solidFill>
                                        <a:srgbClr val="D42F7E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altLang="ja-JP" sz="1800" i="1">
                                      <a:solidFill>
                                        <a:srgbClr val="D42F7E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altLang="ja-JP" sz="1800" i="1">
                                          <a:solidFill>
                                            <a:srgbClr val="D42F7E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ja-JP" sz="1800" i="1">
                                          <a:solidFill>
                                            <a:srgbClr val="D42F7E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  <m:sub>
                                      <m:r>
                                        <a:rPr lang="en-US" altLang="ja-JP" sz="1800" b="0" i="1">
                                          <a:solidFill>
                                            <a:srgbClr val="D42F7E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mr>
                        </m:m>
                      </m:e>
                    </m:d>
                  </m:oMath>
                </a14:m>
                <a:endParaRPr lang="ja-JP" altLang="en-US" sz="1800" dirty="0">
                  <a:solidFill>
                    <a:srgbClr val="D42F7E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600"/>
                  </a:spcBef>
                  <a:spcAft>
                    <a:spcPts val="0"/>
                  </a:spcAft>
                  <a:buClr>
                    <a:srgbClr val="003366"/>
                  </a:buClr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  <a:p>
                <a:pPr marL="400050" lvl="1" indent="0">
                  <a:buNone/>
                  <a:defRPr/>
                </a:pPr>
                <a:endParaRPr kumimoji="0" lang="en-US" altLang="ja-JP" sz="1800" kern="0" dirty="0">
                  <a:solidFill>
                    <a:srgbClr val="000000"/>
                  </a:solidFill>
                  <a:latin typeface="Times New Roman"/>
                </a:endParaRPr>
              </a:p>
            </p:txBody>
          </p:sp>
        </mc:Choice>
        <mc:Fallback xmlns="">
          <p:sp>
            <p:nvSpPr>
              <p:cNvPr id="42" name="Content Placeholder 2">
                <a:extLst>
                  <a:ext uri="{FF2B5EF4-FFF2-40B4-BE49-F238E27FC236}">
                    <a16:creationId xmlns:a16="http://schemas.microsoft.com/office/drawing/2014/main" id="{DA267C22-886F-D198-F6DE-C87CAFDC8D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280" y="3772004"/>
                <a:ext cx="10384960" cy="2445916"/>
              </a:xfrm>
              <a:prstGeom prst="rect">
                <a:avLst/>
              </a:prstGeom>
              <a:blipFill>
                <a:blip r:embed="rId2"/>
                <a:stretch>
                  <a:fillRect l="-940" t="-199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E892EA77-DAD0-FE54-FA73-7F148B2A45E8}"/>
              </a:ext>
            </a:extLst>
          </p:cNvPr>
          <p:cNvGrpSpPr/>
          <p:nvPr/>
        </p:nvGrpSpPr>
        <p:grpSpPr>
          <a:xfrm>
            <a:off x="1877247" y="1333845"/>
            <a:ext cx="8509507" cy="2622410"/>
            <a:chOff x="1954420" y="1266847"/>
            <a:chExt cx="7545929" cy="2325460"/>
          </a:xfrm>
        </p:grpSpPr>
        <p:pic>
          <p:nvPicPr>
            <p:cNvPr id="17" name="図 16">
              <a:extLst>
                <a:ext uri="{FF2B5EF4-FFF2-40B4-BE49-F238E27FC236}">
                  <a16:creationId xmlns:a16="http://schemas.microsoft.com/office/drawing/2014/main" id="{D7406029-CD8B-D483-D80A-6137CD8E8B7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218437" y="1980720"/>
              <a:ext cx="1037647" cy="1082761"/>
            </a:xfrm>
            <a:prstGeom prst="rect">
              <a:avLst/>
            </a:prstGeom>
          </p:spPr>
        </p:pic>
        <p:grpSp>
          <p:nvGrpSpPr>
            <p:cNvPr id="18" name="グループ化 17">
              <a:extLst>
                <a:ext uri="{FF2B5EF4-FFF2-40B4-BE49-F238E27FC236}">
                  <a16:creationId xmlns:a16="http://schemas.microsoft.com/office/drawing/2014/main" id="{78E4CC17-7129-233C-5961-95C9C14440AB}"/>
                </a:ext>
              </a:extLst>
            </p:cNvPr>
            <p:cNvGrpSpPr/>
            <p:nvPr/>
          </p:nvGrpSpPr>
          <p:grpSpPr>
            <a:xfrm>
              <a:off x="4437237" y="2588818"/>
              <a:ext cx="1992865" cy="1003489"/>
              <a:chOff x="2393466" y="3425535"/>
              <a:chExt cx="1992865" cy="1003489"/>
            </a:xfrm>
          </p:grpSpPr>
          <p:pic>
            <p:nvPicPr>
              <p:cNvPr id="48" name="図 47">
                <a:extLst>
                  <a:ext uri="{FF2B5EF4-FFF2-40B4-BE49-F238E27FC236}">
                    <a16:creationId xmlns:a16="http://schemas.microsoft.com/office/drawing/2014/main" id="{E5B2B0E1-CF38-72AC-3EDF-50E6907B5CE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070538" y="3425535"/>
                <a:ext cx="439765" cy="508902"/>
              </a:xfrm>
              <a:prstGeom prst="rect">
                <a:avLst/>
              </a:prstGeom>
            </p:spPr>
          </p:pic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4BA9A3EA-DED4-DD66-1748-B87D780111E0}"/>
                  </a:ext>
                </a:extLst>
              </p:cNvPr>
              <p:cNvSpPr txBox="1"/>
              <p:nvPr/>
            </p:nvSpPr>
            <p:spPr>
              <a:xfrm>
                <a:off x="2393466" y="3885752"/>
                <a:ext cx="1992865" cy="543272"/>
              </a:xfrm>
              <a:prstGeom prst="rect">
                <a:avLst/>
              </a:prstGeom>
            </p:spPr>
            <p:txBody>
              <a:bodyPr vert="horz" wrap="square" lIns="90000" tIns="90000" rIns="90000" bIns="90000" rtlCol="0" anchor="t">
                <a:spAutoFit/>
              </a:bodyPr>
              <a:lstStyle/>
              <a:p>
                <a:pPr algn="ctr">
                  <a:spcBef>
                    <a:spcPts val="600"/>
                  </a:spcBef>
                  <a:buClr>
                    <a:schemeClr val="tx2"/>
                  </a:buClr>
                </a:pPr>
                <a:r>
                  <a:rPr kumimoji="1" lang="en-US" altLang="ja-JP" sz="1400" dirty="0"/>
                  <a:t>STA1</a:t>
                </a:r>
                <a:br>
                  <a:rPr lang="en-US" altLang="ja-JP" sz="1400" dirty="0"/>
                </a:br>
                <a:r>
                  <a:rPr lang="en-US" altLang="ja-JP" sz="1400" dirty="0"/>
                  <a:t>(Intended</a:t>
                </a:r>
                <a:r>
                  <a:rPr lang="ja-JP" altLang="en-US" sz="1400" dirty="0"/>
                  <a:t> </a:t>
                </a:r>
                <a:r>
                  <a:rPr lang="en-US" altLang="ja-JP" sz="1400" dirty="0"/>
                  <a:t>Receiver</a:t>
                </a:r>
                <a:r>
                  <a:rPr lang="ja-JP" altLang="en-US" sz="1400" dirty="0"/>
                  <a:t> </a:t>
                </a:r>
                <a:r>
                  <a:rPr lang="en-US" altLang="ja-JP" sz="1400" dirty="0"/>
                  <a:t>of AP1)</a:t>
                </a:r>
                <a:endParaRPr kumimoji="1" lang="en-US" altLang="ja-JP" sz="1400" dirty="0"/>
              </a:p>
            </p:txBody>
          </p:sp>
        </p:grpSp>
        <p:grpSp>
          <p:nvGrpSpPr>
            <p:cNvPr id="19" name="グループ化 18">
              <a:extLst>
                <a:ext uri="{FF2B5EF4-FFF2-40B4-BE49-F238E27FC236}">
                  <a16:creationId xmlns:a16="http://schemas.microsoft.com/office/drawing/2014/main" id="{7E96AD6D-A0A5-E6C0-101C-75B1634718C3}"/>
                </a:ext>
              </a:extLst>
            </p:cNvPr>
            <p:cNvGrpSpPr/>
            <p:nvPr/>
          </p:nvGrpSpPr>
          <p:grpSpPr>
            <a:xfrm>
              <a:off x="4530293" y="1623239"/>
              <a:ext cx="1715615" cy="1003489"/>
              <a:chOff x="2391715" y="3425535"/>
              <a:chExt cx="1715615" cy="1003489"/>
            </a:xfrm>
          </p:grpSpPr>
          <p:pic>
            <p:nvPicPr>
              <p:cNvPr id="46" name="図 45">
                <a:extLst>
                  <a:ext uri="{FF2B5EF4-FFF2-40B4-BE49-F238E27FC236}">
                    <a16:creationId xmlns:a16="http://schemas.microsoft.com/office/drawing/2014/main" id="{05093DA5-0050-5927-FA53-1D4EDB16798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070538" y="3425535"/>
                <a:ext cx="439765" cy="508902"/>
              </a:xfrm>
              <a:prstGeom prst="rect">
                <a:avLst/>
              </a:prstGeom>
            </p:spPr>
          </p:pic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E0948557-A9A8-B5CA-DC3A-17CDC8F4923A}"/>
                  </a:ext>
                </a:extLst>
              </p:cNvPr>
              <p:cNvSpPr txBox="1"/>
              <p:nvPr/>
            </p:nvSpPr>
            <p:spPr>
              <a:xfrm>
                <a:off x="2391715" y="3885752"/>
                <a:ext cx="1715615" cy="543272"/>
              </a:xfrm>
              <a:prstGeom prst="rect">
                <a:avLst/>
              </a:prstGeom>
            </p:spPr>
            <p:txBody>
              <a:bodyPr vert="horz" wrap="square" lIns="90000" tIns="90000" rIns="90000" bIns="90000" rtlCol="0" anchor="t">
                <a:spAutoFit/>
              </a:bodyPr>
              <a:lstStyle/>
              <a:p>
                <a:pPr algn="ctr">
                  <a:spcBef>
                    <a:spcPts val="600"/>
                  </a:spcBef>
                  <a:buClr>
                    <a:schemeClr val="tx2"/>
                  </a:buClr>
                </a:pPr>
                <a:r>
                  <a:rPr kumimoji="1" lang="en-US" altLang="ja-JP" sz="1400" dirty="0"/>
                  <a:t>STA2</a:t>
                </a:r>
                <a:br>
                  <a:rPr kumimoji="1" lang="en-US" altLang="ja-JP" sz="1400" dirty="0"/>
                </a:br>
                <a:r>
                  <a:rPr kumimoji="1" lang="en-US" altLang="ja-JP" sz="1400" dirty="0"/>
                  <a:t>(Steered null from AP1)</a:t>
                </a:r>
                <a:endParaRPr kumimoji="1" lang="ja-JP" altLang="en-US" sz="1400" dirty="0"/>
              </a:p>
            </p:txBody>
          </p:sp>
        </p:grpSp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FDF400D8-397B-FA20-7D19-C6D8D445F7AF}"/>
                </a:ext>
              </a:extLst>
            </p:cNvPr>
            <p:cNvSpPr txBox="1"/>
            <p:nvPr/>
          </p:nvSpPr>
          <p:spPr>
            <a:xfrm>
              <a:off x="2124411" y="2832283"/>
              <a:ext cx="1523619" cy="352224"/>
            </a:xfrm>
            <a:prstGeom prst="rect">
              <a:avLst/>
            </a:prstGeom>
          </p:spPr>
          <p:txBody>
            <a:bodyPr vert="horz" wrap="square" lIns="90000" tIns="90000" rIns="90000" bIns="90000" rtlCol="0" anchor="t">
              <a:spAutoFit/>
            </a:bodyPr>
            <a:lstStyle/>
            <a:p>
              <a:pPr algn="ctr">
                <a:spcBef>
                  <a:spcPts val="600"/>
                </a:spcBef>
                <a:buClr>
                  <a:schemeClr val="tx2"/>
                </a:buClr>
              </a:pPr>
              <a:r>
                <a:rPr kumimoji="1" lang="en-US" altLang="ja-JP" sz="1400" dirty="0"/>
                <a:t>AP1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テキスト ボックス 20">
                  <a:extLst>
                    <a:ext uri="{FF2B5EF4-FFF2-40B4-BE49-F238E27FC236}">
                      <a16:creationId xmlns:a16="http://schemas.microsoft.com/office/drawing/2014/main" id="{B9A3A76B-4E42-875E-5524-879537C39FD8}"/>
                    </a:ext>
                  </a:extLst>
                </p:cNvPr>
                <p:cNvSpPr txBox="1"/>
                <p:nvPr/>
              </p:nvSpPr>
              <p:spPr>
                <a:xfrm>
                  <a:off x="3652916" y="1710956"/>
                  <a:ext cx="914400" cy="543272"/>
                </a:xfrm>
                <a:prstGeom prst="rect">
                  <a:avLst/>
                </a:prstGeom>
              </p:spPr>
              <p:txBody>
                <a:bodyPr vert="horz" wrap="square" lIns="90000" tIns="90000" rIns="90000" bIns="90000" rtlCol="0">
                  <a:spAutoFit/>
                </a:bodyPr>
                <a:lstStyle/>
                <a:p>
                  <a:pPr algn="l">
                    <a:spcBef>
                      <a:spcPts val="600"/>
                    </a:spcBef>
                    <a:buClr>
                      <a:schemeClr val="tx2"/>
                    </a:buClr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1" lang="en-US" altLang="ja-JP" sz="2800" b="1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1" lang="en-US" altLang="ja-JP" sz="2800" b="1" i="1" dirty="0" smtClean="0">
                                <a:latin typeface="Cambria Math" panose="02040503050406030204" pitchFamily="18" charset="0"/>
                              </a:rPr>
                              <m:t>𝒉</m:t>
                            </m:r>
                          </m:e>
                          <m:sub>
                            <m:r>
                              <a:rPr kumimoji="1" lang="en-US" altLang="ja-JP" sz="2800" b="1" i="1" dirty="0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kumimoji="1" lang="ja-JP" altLang="en-US" sz="2800" b="1" dirty="0"/>
                </a:p>
              </p:txBody>
            </p:sp>
          </mc:Choice>
          <mc:Fallback xmlns="">
            <p:sp>
              <p:nvSpPr>
                <p:cNvPr id="14" name="テキスト ボックス 13">
                  <a:extLst>
                    <a:ext uri="{FF2B5EF4-FFF2-40B4-BE49-F238E27FC236}">
                      <a16:creationId xmlns:a16="http://schemas.microsoft.com/office/drawing/2014/main" id="{7CF100FE-03A8-32B2-3490-68342083E9D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52916" y="1710956"/>
                  <a:ext cx="914400" cy="543272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テキスト ボックス 21">
                  <a:extLst>
                    <a:ext uri="{FF2B5EF4-FFF2-40B4-BE49-F238E27FC236}">
                      <a16:creationId xmlns:a16="http://schemas.microsoft.com/office/drawing/2014/main" id="{82B71E47-442D-8329-80E6-74789A58AB22}"/>
                    </a:ext>
                  </a:extLst>
                </p:cNvPr>
                <p:cNvSpPr txBox="1"/>
                <p:nvPr/>
              </p:nvSpPr>
              <p:spPr>
                <a:xfrm>
                  <a:off x="3636613" y="2754350"/>
                  <a:ext cx="914400" cy="543272"/>
                </a:xfrm>
                <a:prstGeom prst="rect">
                  <a:avLst/>
                </a:prstGeom>
              </p:spPr>
              <p:txBody>
                <a:bodyPr vert="horz" wrap="square" lIns="90000" tIns="90000" rIns="90000" bIns="90000" rtlCol="0">
                  <a:spAutoFit/>
                </a:bodyPr>
                <a:lstStyle/>
                <a:p>
                  <a:pPr algn="l">
                    <a:spcBef>
                      <a:spcPts val="600"/>
                    </a:spcBef>
                    <a:buClr>
                      <a:schemeClr val="tx2"/>
                    </a:buClr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1" lang="en-US" altLang="ja-JP" sz="2800" b="1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1" lang="en-US" altLang="ja-JP" sz="2800" b="1" i="1" dirty="0" smtClean="0">
                                <a:latin typeface="Cambria Math" panose="02040503050406030204" pitchFamily="18" charset="0"/>
                              </a:rPr>
                              <m:t>𝒉</m:t>
                            </m:r>
                          </m:e>
                          <m:sub>
                            <m:r>
                              <a:rPr kumimoji="1" lang="en-US" altLang="ja-JP" sz="2800" b="1" i="1" dirty="0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kumimoji="1" lang="ja-JP" altLang="en-US" sz="2800" b="1" dirty="0"/>
                </a:p>
              </p:txBody>
            </p:sp>
          </mc:Choice>
          <mc:Fallback xmlns="">
            <p:sp>
              <p:nvSpPr>
                <p:cNvPr id="15" name="テキスト ボックス 14">
                  <a:extLst>
                    <a:ext uri="{FF2B5EF4-FFF2-40B4-BE49-F238E27FC236}">
                      <a16:creationId xmlns:a16="http://schemas.microsoft.com/office/drawing/2014/main" id="{9DC4D771-0460-FE22-A092-D822AC26378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36613" y="2754350"/>
                  <a:ext cx="914400" cy="543272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3" name="直線矢印コネクタ 22">
              <a:extLst>
                <a:ext uri="{FF2B5EF4-FFF2-40B4-BE49-F238E27FC236}">
                  <a16:creationId xmlns:a16="http://schemas.microsoft.com/office/drawing/2014/main" id="{4C330F05-E75E-D9AF-FD83-CADD65363F40}"/>
                </a:ext>
              </a:extLst>
            </p:cNvPr>
            <p:cNvCxnSpPr>
              <a:cxnSpLocks/>
              <a:stCxn id="17" idx="3"/>
            </p:cNvCxnSpPr>
            <p:nvPr/>
          </p:nvCxnSpPr>
          <p:spPr>
            <a:xfrm flipV="1">
              <a:off x="3256084" y="2061580"/>
              <a:ext cx="1812557" cy="460521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矢印コネクタ 23">
              <a:extLst>
                <a:ext uri="{FF2B5EF4-FFF2-40B4-BE49-F238E27FC236}">
                  <a16:creationId xmlns:a16="http://schemas.microsoft.com/office/drawing/2014/main" id="{B147A76A-AA32-AA2C-7EE1-61EAF57F274F}"/>
                </a:ext>
              </a:extLst>
            </p:cNvPr>
            <p:cNvCxnSpPr>
              <a:cxnSpLocks/>
            </p:cNvCxnSpPr>
            <p:nvPr/>
          </p:nvCxnSpPr>
          <p:spPr>
            <a:xfrm>
              <a:off x="3263172" y="2741841"/>
              <a:ext cx="1731809" cy="13711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テキスト ボックス 24">
                  <a:extLst>
                    <a:ext uri="{FF2B5EF4-FFF2-40B4-BE49-F238E27FC236}">
                      <a16:creationId xmlns:a16="http://schemas.microsoft.com/office/drawing/2014/main" id="{A235943C-C17F-1F17-61F7-FE51FFAA0ACE}"/>
                    </a:ext>
                  </a:extLst>
                </p:cNvPr>
                <p:cNvSpPr txBox="1"/>
                <p:nvPr/>
              </p:nvSpPr>
              <p:spPr>
                <a:xfrm>
                  <a:off x="2426273" y="1508433"/>
                  <a:ext cx="914400" cy="543272"/>
                </a:xfrm>
                <a:prstGeom prst="rect">
                  <a:avLst/>
                </a:prstGeom>
              </p:spPr>
              <p:txBody>
                <a:bodyPr vert="horz" wrap="square" lIns="90000" tIns="90000" rIns="90000" bIns="90000" rtlCol="0">
                  <a:spAutoFit/>
                </a:bodyPr>
                <a:lstStyle/>
                <a:p>
                  <a:pPr algn="l">
                    <a:spcBef>
                      <a:spcPts val="600"/>
                    </a:spcBef>
                    <a:buClr>
                      <a:schemeClr val="tx2"/>
                    </a:buClr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1" lang="en-US" altLang="ja-JP" sz="28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1" lang="en-US" altLang="ja-JP" sz="2800" b="1" i="1" smtClean="0">
                                <a:latin typeface="Cambria Math" panose="02040503050406030204" pitchFamily="18" charset="0"/>
                              </a:rPr>
                              <m:t>𝒘</m:t>
                            </m:r>
                          </m:e>
                          <m:sub>
                            <m:r>
                              <a:rPr kumimoji="1" lang="en-US" altLang="ja-JP" sz="2800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kumimoji="1" lang="ja-JP" altLang="en-US" sz="2800" b="1" dirty="0"/>
                </a:p>
              </p:txBody>
            </p:sp>
          </mc:Choice>
          <mc:Fallback xmlns="">
            <p:sp>
              <p:nvSpPr>
                <p:cNvPr id="18" name="テキスト ボックス 17">
                  <a:extLst>
                    <a:ext uri="{FF2B5EF4-FFF2-40B4-BE49-F238E27FC236}">
                      <a16:creationId xmlns:a16="http://schemas.microsoft.com/office/drawing/2014/main" id="{2866524D-CCAE-86D9-F56B-6BC4E49720F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26273" y="1508433"/>
                  <a:ext cx="914400" cy="543272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6" name="テキスト ボックス 25">
              <a:extLst>
                <a:ext uri="{FF2B5EF4-FFF2-40B4-BE49-F238E27FC236}">
                  <a16:creationId xmlns:a16="http://schemas.microsoft.com/office/drawing/2014/main" id="{687A19B0-95AB-A651-59DC-F2E098DD4D16}"/>
                </a:ext>
              </a:extLst>
            </p:cNvPr>
            <p:cNvSpPr txBox="1"/>
            <p:nvPr/>
          </p:nvSpPr>
          <p:spPr>
            <a:xfrm>
              <a:off x="1954420" y="1299630"/>
              <a:ext cx="1956869" cy="406809"/>
            </a:xfrm>
            <a:prstGeom prst="rect">
              <a:avLst/>
            </a:prstGeom>
          </p:spPr>
          <p:txBody>
            <a:bodyPr vert="horz" wrap="square" lIns="90000" tIns="90000" rIns="90000" bIns="90000" rtlCol="0">
              <a:spAutoFit/>
            </a:bodyPr>
            <a:lstStyle/>
            <a:p>
              <a:pPr algn="l">
                <a:spcBef>
                  <a:spcPts val="600"/>
                </a:spcBef>
                <a:buClr>
                  <a:schemeClr val="tx2"/>
                </a:buClr>
              </a:pPr>
              <a:r>
                <a:rPr kumimoji="1" lang="en-US" altLang="ja-JP" dirty="0"/>
                <a:t>(4x1 steering vector)</a:t>
              </a:r>
              <a:endParaRPr kumimoji="1" lang="ja-JP" altLang="en-US" dirty="0"/>
            </a:p>
          </p:txBody>
        </p:sp>
        <p:pic>
          <p:nvPicPr>
            <p:cNvPr id="27" name="図 26">
              <a:extLst>
                <a:ext uri="{FF2B5EF4-FFF2-40B4-BE49-F238E27FC236}">
                  <a16:creationId xmlns:a16="http://schemas.microsoft.com/office/drawing/2014/main" id="{9B708C82-B02D-804C-DB11-439C4F25283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836917" y="1980720"/>
              <a:ext cx="1037647" cy="1082761"/>
            </a:xfrm>
            <a:prstGeom prst="rect">
              <a:avLst/>
            </a:prstGeom>
          </p:spPr>
        </p:pic>
        <p:sp>
          <p:nvSpPr>
            <p:cNvPr id="28" name="テキスト ボックス 27">
              <a:extLst>
                <a:ext uri="{FF2B5EF4-FFF2-40B4-BE49-F238E27FC236}">
                  <a16:creationId xmlns:a16="http://schemas.microsoft.com/office/drawing/2014/main" id="{23BCE33A-0B28-99C2-4F07-A8586A0D7D2A}"/>
                </a:ext>
              </a:extLst>
            </p:cNvPr>
            <p:cNvSpPr txBox="1"/>
            <p:nvPr/>
          </p:nvSpPr>
          <p:spPr>
            <a:xfrm>
              <a:off x="7742891" y="2832283"/>
              <a:ext cx="1523619" cy="734320"/>
            </a:xfrm>
            <a:prstGeom prst="rect">
              <a:avLst/>
            </a:prstGeom>
          </p:spPr>
          <p:txBody>
            <a:bodyPr vert="horz" wrap="square" lIns="90000" tIns="90000" rIns="90000" bIns="90000" rtlCol="0" anchor="t">
              <a:spAutoFit/>
            </a:bodyPr>
            <a:lstStyle/>
            <a:p>
              <a:pPr algn="ctr">
                <a:spcBef>
                  <a:spcPts val="600"/>
                </a:spcBef>
                <a:buClr>
                  <a:schemeClr val="tx2"/>
                </a:buClr>
              </a:pPr>
              <a:r>
                <a:rPr kumimoji="1" lang="en-US" altLang="ja-JP" sz="1400" dirty="0"/>
                <a:t>AP2</a:t>
              </a:r>
              <a:br>
                <a:rPr kumimoji="1" lang="en-US" altLang="ja-JP" sz="1400" dirty="0"/>
              </a:br>
              <a:r>
                <a:rPr kumimoji="1" lang="en-US" altLang="ja-JP" sz="1400" dirty="0"/>
                <a:t>*Not implemented</a:t>
              </a:r>
              <a:br>
                <a:rPr kumimoji="1" lang="en-US" altLang="ja-JP" sz="1400" dirty="0"/>
              </a:br>
              <a:r>
                <a:rPr kumimoji="1" lang="en-US" altLang="ja-JP" sz="1400" dirty="0"/>
                <a:t>in simulation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テキスト ボックス 28">
                  <a:extLst>
                    <a:ext uri="{FF2B5EF4-FFF2-40B4-BE49-F238E27FC236}">
                      <a16:creationId xmlns:a16="http://schemas.microsoft.com/office/drawing/2014/main" id="{37D64091-A670-E528-A9FB-6A32BFFBB1DB}"/>
                    </a:ext>
                  </a:extLst>
                </p:cNvPr>
                <p:cNvSpPr txBox="1"/>
                <p:nvPr/>
              </p:nvSpPr>
              <p:spPr>
                <a:xfrm>
                  <a:off x="8044753" y="1493670"/>
                  <a:ext cx="914400" cy="543272"/>
                </a:xfrm>
                <a:prstGeom prst="rect">
                  <a:avLst/>
                </a:prstGeom>
              </p:spPr>
              <p:txBody>
                <a:bodyPr vert="horz" wrap="square" lIns="90000" tIns="90000" rIns="90000" bIns="90000" rtlCol="0">
                  <a:spAutoFit/>
                </a:bodyPr>
                <a:lstStyle/>
                <a:p>
                  <a:pPr algn="l">
                    <a:spcBef>
                      <a:spcPts val="600"/>
                    </a:spcBef>
                    <a:buClr>
                      <a:schemeClr val="tx2"/>
                    </a:buClr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1" lang="en-US" altLang="ja-JP" sz="28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1" lang="en-US" altLang="ja-JP" sz="2800" b="1" i="1" smtClean="0">
                                <a:latin typeface="Cambria Math" panose="02040503050406030204" pitchFamily="18" charset="0"/>
                              </a:rPr>
                              <m:t>𝒘</m:t>
                            </m:r>
                          </m:e>
                          <m:sub>
                            <m:r>
                              <a:rPr kumimoji="1" lang="en-US" altLang="ja-JP" sz="28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kumimoji="1" lang="ja-JP" altLang="en-US" sz="2800" b="1" dirty="0"/>
                </a:p>
              </p:txBody>
            </p:sp>
          </mc:Choice>
          <mc:Fallback xmlns="">
            <p:sp>
              <p:nvSpPr>
                <p:cNvPr id="22" name="テキスト ボックス 21">
                  <a:extLst>
                    <a:ext uri="{FF2B5EF4-FFF2-40B4-BE49-F238E27FC236}">
                      <a16:creationId xmlns:a16="http://schemas.microsoft.com/office/drawing/2014/main" id="{A8582A18-449A-7D42-5761-F18D4F80AFD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044753" y="1493670"/>
                  <a:ext cx="914400" cy="543272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3" name="テキスト ボックス 42">
              <a:extLst>
                <a:ext uri="{FF2B5EF4-FFF2-40B4-BE49-F238E27FC236}">
                  <a16:creationId xmlns:a16="http://schemas.microsoft.com/office/drawing/2014/main" id="{49502E31-6B22-8E15-9F61-62CB2C7DBFB4}"/>
                </a:ext>
              </a:extLst>
            </p:cNvPr>
            <p:cNvSpPr txBox="1"/>
            <p:nvPr/>
          </p:nvSpPr>
          <p:spPr>
            <a:xfrm>
              <a:off x="7543480" y="1266847"/>
              <a:ext cx="1956869" cy="406809"/>
            </a:xfrm>
            <a:prstGeom prst="rect">
              <a:avLst/>
            </a:prstGeom>
          </p:spPr>
          <p:txBody>
            <a:bodyPr vert="horz" wrap="square" lIns="90000" tIns="90000" rIns="90000" bIns="90000" rtlCol="0">
              <a:spAutoFit/>
            </a:bodyPr>
            <a:lstStyle/>
            <a:p>
              <a:pPr algn="l">
                <a:spcBef>
                  <a:spcPts val="600"/>
                </a:spcBef>
                <a:buClr>
                  <a:schemeClr val="tx2"/>
                </a:buClr>
              </a:pPr>
              <a:r>
                <a:rPr kumimoji="1" lang="en-US" altLang="ja-JP" dirty="0"/>
                <a:t>(4x1 steering vector)</a:t>
              </a:r>
              <a:endParaRPr kumimoji="1" lang="ja-JP" altLang="en-US" dirty="0"/>
            </a:p>
          </p:txBody>
        </p:sp>
        <p:cxnSp>
          <p:nvCxnSpPr>
            <p:cNvPr id="44" name="直線矢印コネクタ 43">
              <a:extLst>
                <a:ext uri="{FF2B5EF4-FFF2-40B4-BE49-F238E27FC236}">
                  <a16:creationId xmlns:a16="http://schemas.microsoft.com/office/drawing/2014/main" id="{9FB2757A-6CEF-0F05-2E1C-1DDB08AE4DE4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862320" y="2082800"/>
              <a:ext cx="2062480" cy="30480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線矢印コネクタ 44">
              <a:extLst>
                <a:ext uri="{FF2B5EF4-FFF2-40B4-BE49-F238E27FC236}">
                  <a16:creationId xmlns:a16="http://schemas.microsoft.com/office/drawing/2014/main" id="{E7CD8F19-1BAB-AE20-498F-30586A74F8B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811520" y="2661920"/>
              <a:ext cx="2103120" cy="243840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テキスト ボックス 53">
                <a:extLst>
                  <a:ext uri="{FF2B5EF4-FFF2-40B4-BE49-F238E27FC236}">
                    <a16:creationId xmlns:a16="http://schemas.microsoft.com/office/drawing/2014/main" id="{13728126-C6A6-68F8-036E-8D4A147518F6}"/>
                  </a:ext>
                </a:extLst>
              </p:cNvPr>
              <p:cNvSpPr txBox="1"/>
              <p:nvPr/>
            </p:nvSpPr>
            <p:spPr>
              <a:xfrm>
                <a:off x="5281298" y="6059045"/>
                <a:ext cx="6094428" cy="31906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r"/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ja-JP" sz="14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acc>
                          <m:accPr>
                            <m:chr m:val="̃"/>
                            <m:ctrlPr>
                              <a:rPr lang="en-US" altLang="ja-JP" sz="14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ja-JP" sz="1400" b="1" i="1">
                                <a:latin typeface="Cambria Math" panose="02040503050406030204" pitchFamily="18" charset="0"/>
                              </a:rPr>
                              <m:t>𝒉</m:t>
                            </m:r>
                          </m:e>
                        </m:acc>
                      </m:e>
                      <m:sub>
                        <m:r>
                          <a:rPr lang="en-US" altLang="ja-JP" sz="1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  <m:sup>
                        <m:r>
                          <a:rPr lang="en-US" altLang="ja-JP" sz="14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sup>
                    </m:sSubSup>
                    <m:d>
                      <m:dPr>
                        <m:ctrlPr>
                          <a:rPr lang="en-US" altLang="ja-JP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ja-JP" sz="1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sz="14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altLang="ja-JP" sz="14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altLang="ja-JP" sz="1400" dirty="0">
                    <a:latin typeface="+mj-lt"/>
                    <a:cs typeface="Calibri" panose="020F0502020204030204" pitchFamily="34" charset="0"/>
                  </a:rPr>
                  <a:t>: Compressed Beamforming FBCK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1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1400" b="1" i="1" smtClean="0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lang="en-US" altLang="ja-JP" sz="1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</m:oMath>
                </a14:m>
                <a:r>
                  <a:rPr lang="en-US" altLang="ja-JP" sz="1400" dirty="0">
                    <a:latin typeface="+mj-lt"/>
                    <a:cs typeface="Calibri" panose="020F0502020204030204" pitchFamily="34" charset="0"/>
                  </a:rPr>
                  <a:t> obtained at </a:t>
                </a:r>
                <a14:m>
                  <m:oMath xmlns:m="http://schemas.openxmlformats.org/officeDocument/2006/math">
                    <m:r>
                      <a:rPr lang="en-US" altLang="ja-JP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altLang="ja-JP" sz="1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ja-JP" sz="1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1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ja-JP" sz="1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</m:oMath>
                </a14:m>
                <a:endParaRPr lang="en-US" altLang="ja-JP" sz="1400" dirty="0">
                  <a:latin typeface="+mj-lt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54" name="テキスト ボックス 53">
                <a:extLst>
                  <a:ext uri="{FF2B5EF4-FFF2-40B4-BE49-F238E27FC236}">
                    <a16:creationId xmlns:a16="http://schemas.microsoft.com/office/drawing/2014/main" id="{13728126-C6A6-68F8-036E-8D4A147518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1298" y="6059045"/>
                <a:ext cx="6094428" cy="319062"/>
              </a:xfrm>
              <a:prstGeom prst="rect">
                <a:avLst/>
              </a:prstGeom>
              <a:blipFill>
                <a:blip r:embed="rId9"/>
                <a:stretch>
                  <a:fillRect b="-1923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671125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図 37" descr="グラフ&#10;&#10;自動的に生成された説明">
            <a:extLst>
              <a:ext uri="{FF2B5EF4-FFF2-40B4-BE49-F238E27FC236}">
                <a16:creationId xmlns:a16="http://schemas.microsoft.com/office/drawing/2014/main" id="{B30B09F0-2B5D-948E-0453-414CCBB3C5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0715" y="1577635"/>
            <a:ext cx="5456296" cy="409222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461394D-1840-223B-FAAF-26C3E110ADC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8688" y="332601"/>
            <a:ext cx="1224694" cy="276999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August 2024</a:t>
            </a:r>
            <a:endParaRPr kumimoji="1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F84C849-187E-9DA9-DAD9-7A53188F3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ja-JP"/>
              <a:t>Ken Tanaka (Sony)</a:t>
            </a:r>
            <a:endParaRPr lang="en-GB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2BBDD84-98E1-035D-DC53-3961C0E1E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CF441D77-599F-438E-93D4-2ABF912CE1B6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5574C813-6FB4-7552-F986-8DA87842A159}"/>
              </a:ext>
            </a:extLst>
          </p:cNvPr>
          <p:cNvSpPr txBox="1">
            <a:spLocks/>
          </p:cNvSpPr>
          <p:nvPr/>
        </p:nvSpPr>
        <p:spPr>
          <a:xfrm>
            <a:off x="929216" y="685801"/>
            <a:ext cx="10460567" cy="57184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Simulation results (1/2)</a:t>
            </a:r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35674A62-B01C-BF9D-91AE-AB644CD846CB}"/>
              </a:ext>
            </a:extLst>
          </p:cNvPr>
          <p:cNvCxnSpPr>
            <a:cxnSpLocks/>
          </p:cNvCxnSpPr>
          <p:nvPr/>
        </p:nvCxnSpPr>
        <p:spPr bwMode="auto">
          <a:xfrm>
            <a:off x="6823337" y="1859674"/>
            <a:ext cx="0" cy="349464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D2CC1B1F-E040-1FC0-C4EE-BCD92B92B7C6}"/>
              </a:ext>
            </a:extLst>
          </p:cNvPr>
          <p:cNvCxnSpPr/>
          <p:nvPr/>
        </p:nvCxnSpPr>
        <p:spPr bwMode="auto">
          <a:xfrm>
            <a:off x="6829363" y="3426471"/>
            <a:ext cx="65685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1807D91-3F46-08BA-A9C5-6023E89D4B82}"/>
              </a:ext>
            </a:extLst>
          </p:cNvPr>
          <p:cNvSpPr txBox="1"/>
          <p:nvPr/>
        </p:nvSpPr>
        <p:spPr>
          <a:xfrm>
            <a:off x="6738279" y="3426471"/>
            <a:ext cx="1211254" cy="273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Calibri" panose="020F0502020204030204" pitchFamily="34" charset="0"/>
                <a:cs typeface="Calibri" panose="020F0502020204030204" pitchFamily="34" charset="0"/>
              </a:rPr>
              <a:t>NSE</a:t>
            </a:r>
            <a:r>
              <a:rPr lang="ja-JP" alt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1200" dirty="0"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ja-JP" alt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1200" dirty="0">
                <a:latin typeface="Calibri" panose="020F0502020204030204" pitchFamily="34" charset="0"/>
                <a:cs typeface="Calibri" panose="020F0502020204030204" pitchFamily="34" charset="0"/>
              </a:rPr>
              <a:t>active</a:t>
            </a:r>
            <a:endParaRPr kumimoji="1" lang="ja-JP" alt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EB9F30A5-5AE2-31D4-2317-EE1E9EDA17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9016" y="2168630"/>
            <a:ext cx="1037647" cy="1082761"/>
          </a:xfrm>
          <a:prstGeom prst="rect">
            <a:avLst/>
          </a:prstGeom>
        </p:spPr>
      </p:pic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25D6F0D8-9971-8625-F961-1DEF6D12306B}"/>
              </a:ext>
            </a:extLst>
          </p:cNvPr>
          <p:cNvGrpSpPr/>
          <p:nvPr/>
        </p:nvGrpSpPr>
        <p:grpSpPr>
          <a:xfrm>
            <a:off x="3422960" y="2776728"/>
            <a:ext cx="1523619" cy="965140"/>
            <a:chOff x="2528610" y="3425535"/>
            <a:chExt cx="1523619" cy="965140"/>
          </a:xfrm>
        </p:grpSpPr>
        <p:pic>
          <p:nvPicPr>
            <p:cNvPr id="16" name="図 15">
              <a:extLst>
                <a:ext uri="{FF2B5EF4-FFF2-40B4-BE49-F238E27FC236}">
                  <a16:creationId xmlns:a16="http://schemas.microsoft.com/office/drawing/2014/main" id="{DF59A305-1357-2F12-09B3-271BD861134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070538" y="3425535"/>
              <a:ext cx="439765" cy="508902"/>
            </a:xfrm>
            <a:prstGeom prst="rect">
              <a:avLst/>
            </a:prstGeom>
          </p:spPr>
        </p:pic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BE420D75-E070-6218-0A16-E209192B2622}"/>
                </a:ext>
              </a:extLst>
            </p:cNvPr>
            <p:cNvSpPr txBox="1"/>
            <p:nvPr/>
          </p:nvSpPr>
          <p:spPr>
            <a:xfrm>
              <a:off x="2528610" y="3885752"/>
              <a:ext cx="1523619" cy="504923"/>
            </a:xfrm>
            <a:prstGeom prst="rect">
              <a:avLst/>
            </a:prstGeom>
          </p:spPr>
          <p:txBody>
            <a:bodyPr vert="horz" wrap="square" lIns="90000" tIns="90000" rIns="90000" bIns="90000" rtlCol="0" anchor="t">
              <a:spAutoFit/>
            </a:bodyPr>
            <a:lstStyle/>
            <a:p>
              <a:pPr algn="ctr">
                <a:spcBef>
                  <a:spcPts val="600"/>
                </a:spcBef>
                <a:buClr>
                  <a:schemeClr val="tx2"/>
                </a:buClr>
              </a:pPr>
              <a:r>
                <a:rPr kumimoji="1" lang="en-US" altLang="ja-JP" sz="1050" dirty="0"/>
                <a:t>STA1</a:t>
              </a:r>
              <a:br>
                <a:rPr lang="en-US" altLang="ja-JP" sz="1050" dirty="0"/>
              </a:br>
              <a:r>
                <a:rPr lang="en-US" altLang="ja-JP" sz="1050" dirty="0"/>
                <a:t>(Intended</a:t>
              </a:r>
              <a:r>
                <a:rPr lang="ja-JP" altLang="en-US" sz="1050" dirty="0"/>
                <a:t> </a:t>
              </a:r>
              <a:r>
                <a:rPr lang="en-US" altLang="ja-JP" sz="1050" dirty="0"/>
                <a:t>Receiver)</a:t>
              </a:r>
              <a:endParaRPr kumimoji="1" lang="en-US" altLang="ja-JP" sz="1050" dirty="0"/>
            </a:p>
          </p:txBody>
        </p:sp>
      </p:grp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F73C4D28-327D-97FA-879A-1D27072F6B36}"/>
              </a:ext>
            </a:extLst>
          </p:cNvPr>
          <p:cNvGrpSpPr/>
          <p:nvPr/>
        </p:nvGrpSpPr>
        <p:grpSpPr>
          <a:xfrm>
            <a:off x="3642148" y="1811149"/>
            <a:ext cx="1205679" cy="965140"/>
            <a:chOff x="2652991" y="3425535"/>
            <a:chExt cx="1205679" cy="965140"/>
          </a:xfrm>
        </p:grpSpPr>
        <p:pic>
          <p:nvPicPr>
            <p:cNvPr id="20" name="図 19">
              <a:extLst>
                <a:ext uri="{FF2B5EF4-FFF2-40B4-BE49-F238E27FC236}">
                  <a16:creationId xmlns:a16="http://schemas.microsoft.com/office/drawing/2014/main" id="{79D4602F-6B71-E2FA-8C20-CB303152433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070538" y="3425535"/>
              <a:ext cx="439765" cy="508902"/>
            </a:xfrm>
            <a:prstGeom prst="rect">
              <a:avLst/>
            </a:prstGeom>
          </p:spPr>
        </p:pic>
        <p:sp>
          <p:nvSpPr>
            <p:cNvPr id="21" name="テキスト ボックス 20">
              <a:extLst>
                <a:ext uri="{FF2B5EF4-FFF2-40B4-BE49-F238E27FC236}">
                  <a16:creationId xmlns:a16="http://schemas.microsoft.com/office/drawing/2014/main" id="{DE7026EB-85E7-613E-670B-E86EDD8409FB}"/>
                </a:ext>
              </a:extLst>
            </p:cNvPr>
            <p:cNvSpPr txBox="1"/>
            <p:nvPr/>
          </p:nvSpPr>
          <p:spPr>
            <a:xfrm>
              <a:off x="2652991" y="3885752"/>
              <a:ext cx="1205679" cy="504923"/>
            </a:xfrm>
            <a:prstGeom prst="rect">
              <a:avLst/>
            </a:prstGeom>
          </p:spPr>
          <p:txBody>
            <a:bodyPr vert="horz" wrap="square" lIns="90000" tIns="90000" rIns="90000" bIns="90000" rtlCol="0" anchor="t">
              <a:spAutoFit/>
            </a:bodyPr>
            <a:lstStyle/>
            <a:p>
              <a:pPr algn="ctr">
                <a:spcBef>
                  <a:spcPts val="600"/>
                </a:spcBef>
                <a:buClr>
                  <a:schemeClr val="tx2"/>
                </a:buClr>
              </a:pPr>
              <a:r>
                <a:rPr kumimoji="1" lang="en-US" altLang="ja-JP" sz="1050" dirty="0"/>
                <a:t>STA2</a:t>
              </a:r>
              <a:br>
                <a:rPr kumimoji="1" lang="en-US" altLang="ja-JP" sz="1050" dirty="0"/>
              </a:br>
              <a:r>
                <a:rPr kumimoji="1" lang="en-US" altLang="ja-JP" sz="1050" dirty="0"/>
                <a:t>(Steered null)</a:t>
              </a:r>
              <a:endParaRPr kumimoji="1" lang="ja-JP" altLang="en-US" sz="1050" dirty="0"/>
            </a:p>
          </p:txBody>
        </p:sp>
      </p:grp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04AC2D8C-0482-BBBC-EE2B-9ACA8B9C5315}"/>
              </a:ext>
            </a:extLst>
          </p:cNvPr>
          <p:cNvSpPr txBox="1"/>
          <p:nvPr/>
        </p:nvSpPr>
        <p:spPr>
          <a:xfrm>
            <a:off x="974990" y="3020193"/>
            <a:ext cx="1523619" cy="343341"/>
          </a:xfrm>
          <a:prstGeom prst="rect">
            <a:avLst/>
          </a:prstGeom>
        </p:spPr>
        <p:txBody>
          <a:bodyPr vert="horz" wrap="square" lIns="90000" tIns="90000" rIns="90000" bIns="90000" rtlCol="0" anchor="t">
            <a:spAutoFit/>
          </a:bodyPr>
          <a:lstStyle/>
          <a:p>
            <a:pPr algn="ctr">
              <a:spcBef>
                <a:spcPts val="600"/>
              </a:spcBef>
              <a:buClr>
                <a:schemeClr val="tx2"/>
              </a:buClr>
            </a:pPr>
            <a:r>
              <a:rPr kumimoji="1" lang="en-US" altLang="ja-JP" sz="1050" dirty="0"/>
              <a:t>AP1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F954E9BE-AA98-EAA1-726C-22835190DF33}"/>
                  </a:ext>
                </a:extLst>
              </p:cNvPr>
              <p:cNvSpPr txBox="1"/>
              <p:nvPr/>
            </p:nvSpPr>
            <p:spPr>
              <a:xfrm>
                <a:off x="2503495" y="1997971"/>
                <a:ext cx="914400" cy="458757"/>
              </a:xfrm>
              <a:prstGeom prst="rect">
                <a:avLst/>
              </a:prstGeom>
            </p:spPr>
            <p:txBody>
              <a:bodyPr vert="horz" wrap="square" lIns="90000" tIns="90000" rIns="90000" bIns="90000" rtlCol="0">
                <a:spAutoFit/>
              </a:bodyPr>
              <a:lstStyle/>
              <a:p>
                <a:pPr algn="l">
                  <a:spcBef>
                    <a:spcPts val="600"/>
                  </a:spcBef>
                  <a:buClr>
                    <a:schemeClr val="tx2"/>
                  </a:buCl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1800" b="1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1800" b="1" i="1" dirty="0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kumimoji="1" lang="en-US" altLang="ja-JP" sz="1800" b="1" i="1" dirty="0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kumimoji="1" lang="ja-JP" altLang="en-US" sz="1800" b="1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F954E9BE-AA98-EAA1-726C-22835190DF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3495" y="1997971"/>
                <a:ext cx="914400" cy="45875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6941E12A-41DD-0E4C-CE08-9B77EF1A8E3F}"/>
                  </a:ext>
                </a:extLst>
              </p:cNvPr>
              <p:cNvSpPr txBox="1"/>
              <p:nvPr/>
            </p:nvSpPr>
            <p:spPr>
              <a:xfrm>
                <a:off x="2487192" y="2942260"/>
                <a:ext cx="914400" cy="458757"/>
              </a:xfrm>
              <a:prstGeom prst="rect">
                <a:avLst/>
              </a:prstGeom>
            </p:spPr>
            <p:txBody>
              <a:bodyPr vert="horz" wrap="square" lIns="90000" tIns="90000" rIns="90000" bIns="90000" rtlCol="0">
                <a:spAutoFit/>
              </a:bodyPr>
              <a:lstStyle/>
              <a:p>
                <a:pPr algn="l">
                  <a:spcBef>
                    <a:spcPts val="600"/>
                  </a:spcBef>
                  <a:buClr>
                    <a:schemeClr val="tx2"/>
                  </a:buCl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1800" b="1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1800" b="1" i="1" dirty="0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kumimoji="1" lang="en-US" altLang="ja-JP" sz="1800" b="1" i="1" dirty="0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kumimoji="1" lang="ja-JP" altLang="en-US" sz="1800" b="1" dirty="0"/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6941E12A-41DD-0E4C-CE08-9B77EF1A8E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7192" y="2942260"/>
                <a:ext cx="914400" cy="45875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直線矢印コネクタ 25">
            <a:extLst>
              <a:ext uri="{FF2B5EF4-FFF2-40B4-BE49-F238E27FC236}">
                <a16:creationId xmlns:a16="http://schemas.microsoft.com/office/drawing/2014/main" id="{548A4352-6AC5-6478-38C5-5C8F4F6F30C5}"/>
              </a:ext>
            </a:extLst>
          </p:cNvPr>
          <p:cNvCxnSpPr>
            <a:cxnSpLocks/>
            <a:stCxn id="14" idx="3"/>
          </p:cNvCxnSpPr>
          <p:nvPr/>
        </p:nvCxnSpPr>
        <p:spPr>
          <a:xfrm flipV="1">
            <a:off x="2106663" y="2249490"/>
            <a:ext cx="1812557" cy="460521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>
            <a:extLst>
              <a:ext uri="{FF2B5EF4-FFF2-40B4-BE49-F238E27FC236}">
                <a16:creationId xmlns:a16="http://schemas.microsoft.com/office/drawing/2014/main" id="{AFBCC9D2-ACA2-CE2F-9ED8-FA5ADB07E79B}"/>
              </a:ext>
            </a:extLst>
          </p:cNvPr>
          <p:cNvCxnSpPr>
            <a:cxnSpLocks/>
          </p:cNvCxnSpPr>
          <p:nvPr/>
        </p:nvCxnSpPr>
        <p:spPr>
          <a:xfrm>
            <a:off x="2113751" y="2929751"/>
            <a:ext cx="1731809" cy="13711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A0ED0392-D06B-E12A-36A5-11E00E238BFB}"/>
                  </a:ext>
                </a:extLst>
              </p:cNvPr>
              <p:cNvSpPr txBox="1"/>
              <p:nvPr/>
            </p:nvSpPr>
            <p:spPr>
              <a:xfrm>
                <a:off x="1276852" y="1804458"/>
                <a:ext cx="914400" cy="458757"/>
              </a:xfrm>
              <a:prstGeom prst="rect">
                <a:avLst/>
              </a:prstGeom>
            </p:spPr>
            <p:txBody>
              <a:bodyPr vert="horz" wrap="square" lIns="90000" tIns="90000" rIns="90000" bIns="90000" rtlCol="0">
                <a:spAutoFit/>
              </a:bodyPr>
              <a:lstStyle/>
              <a:p>
                <a:pPr algn="l">
                  <a:spcBef>
                    <a:spcPts val="600"/>
                  </a:spcBef>
                  <a:buClr>
                    <a:schemeClr val="tx2"/>
                  </a:buCl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1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1800" b="1" i="1" smtClean="0">
                              <a:latin typeface="Cambria Math" panose="02040503050406030204" pitchFamily="18" charset="0"/>
                            </a:rPr>
                            <m:t>𝒘</m:t>
                          </m:r>
                        </m:e>
                        <m:sub>
                          <m:r>
                            <a:rPr kumimoji="1" lang="en-US" altLang="ja-JP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kumimoji="1" lang="ja-JP" altLang="en-US" sz="1800" b="1" dirty="0"/>
              </a:p>
            </p:txBody>
          </p:sp>
        </mc:Choice>
        <mc:Fallback xmlns="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A0ED0392-D06B-E12A-36A5-11E00E238B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6852" y="1804458"/>
                <a:ext cx="914400" cy="45875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891165F2-8B95-0BC4-A32D-6FD4BF818677}"/>
              </a:ext>
            </a:extLst>
          </p:cNvPr>
          <p:cNvSpPr txBox="1"/>
          <p:nvPr/>
        </p:nvSpPr>
        <p:spPr>
          <a:xfrm>
            <a:off x="1069016" y="1577635"/>
            <a:ext cx="1507404" cy="366424"/>
          </a:xfrm>
          <a:prstGeom prst="rect">
            <a:avLst/>
          </a:prstGeom>
        </p:spPr>
        <p:txBody>
          <a:bodyPr vert="horz" wrap="square" lIns="90000" tIns="90000" rIns="90000" bIns="90000" rtlCol="0">
            <a:spAutoFit/>
          </a:bodyPr>
          <a:lstStyle/>
          <a:p>
            <a:pPr algn="l">
              <a:spcBef>
                <a:spcPts val="600"/>
              </a:spcBef>
              <a:buClr>
                <a:schemeClr val="tx2"/>
              </a:buClr>
            </a:pPr>
            <a:r>
              <a:rPr kumimoji="1" lang="en-US" altLang="ja-JP" sz="1200" dirty="0"/>
              <a:t>(4x1 steering vector)</a:t>
            </a:r>
            <a:endParaRPr kumimoji="1" lang="ja-JP" altLang="en-US" sz="1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Content Placeholder 2">
                <a:extLst>
                  <a:ext uri="{FF2B5EF4-FFF2-40B4-BE49-F238E27FC236}">
                    <a16:creationId xmlns:a16="http://schemas.microsoft.com/office/drawing/2014/main" id="{740F90F8-F5DA-FBC8-459B-B593C1058C5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22894" y="3861234"/>
                <a:ext cx="4674248" cy="2422954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b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2pPr>
                <a:lvl3pPr marL="1085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+mn-lt"/>
                  </a:defRPr>
                </a:lvl3pPr>
                <a:lvl4pPr marL="14287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1600">
                    <a:solidFill>
                      <a:schemeClr val="tx1"/>
                    </a:solidFill>
                    <a:latin typeface="+mn-lt"/>
                  </a:defRPr>
                </a:lvl4pPr>
                <a:lvl5pPr marL="17716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5pPr>
                <a:lvl6pPr marL="2228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6pPr>
                <a:lvl7pPr marL="26860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7pPr>
                <a:lvl8pPr marL="31432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8pPr>
                <a:lvl9pPr marL="36004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>
                  <a:buFont typeface="Arial" panose="020B0604020202020204" pitchFamily="34" charset="0"/>
                  <a:buChar char="•"/>
                  <a:defRPr/>
                </a:pPr>
                <a:r>
                  <a:rPr kumimoji="0" lang="en-US" altLang="ja-JP" sz="1800" b="0" kern="0" dirty="0">
                    <a:solidFill>
                      <a:srgbClr val="000000"/>
                    </a:solidFill>
                  </a:rPr>
                  <a:t>Null Space Expansion is active after two CSIs have been obtained. </a:t>
                </a:r>
                <a:r>
                  <a:rPr kumimoji="0" lang="en-US" altLang="ja-JP" sz="1800" b="0" kern="0" dirty="0">
                    <a:solidFill>
                      <a:srgbClr val="000000"/>
                    </a:solidFill>
                    <a:latin typeface="Times New Roman"/>
                  </a:rPr>
                  <a:t>(</a:t>
                </a:r>
                <a14:m>
                  <m:oMath xmlns:m="http://schemas.openxmlformats.org/officeDocument/2006/math">
                    <m:r>
                      <a:rPr kumimoji="0" lang="en-US" altLang="ja-JP" sz="1800" b="0" i="1" kern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kumimoji="0" lang="en-US" altLang="ja-JP" sz="1800" b="0" i="1" kern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=12</m:t>
                    </m:r>
                    <m:d>
                      <m:dPr>
                        <m:begChr m:val="["/>
                        <m:endChr m:val="]"/>
                        <m:ctrlPr>
                          <a:rPr kumimoji="0" lang="en-US" altLang="ja-JP" sz="18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kumimoji="0" lang="en-US" altLang="ja-JP" sz="1800" b="0" i="0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ms</m:t>
                        </m:r>
                      </m:e>
                    </m:d>
                    <m:r>
                      <a:rPr kumimoji="0" lang="en-US" altLang="ja-JP" sz="1800" b="0" i="1" kern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kumimoji="0" lang="en-US" altLang="ja-JP" sz="1800" b="0" kern="0" dirty="0">
                  <a:solidFill>
                    <a:srgbClr val="000000"/>
                  </a:solidFill>
                  <a:latin typeface="Times New Roman"/>
                </a:endParaRPr>
              </a:p>
              <a:p>
                <a:pPr>
                  <a:buFont typeface="Arial" panose="020B0604020202020204" pitchFamily="34" charset="0"/>
                  <a:buChar char="•"/>
                  <a:defRPr/>
                </a:pPr>
                <a:r>
                  <a:rPr kumimoji="0" lang="en-US" altLang="ja-JP" sz="1800" b="0" kern="0" dirty="0">
                    <a:solidFill>
                      <a:srgbClr val="000000"/>
                    </a:solidFill>
                    <a:latin typeface="Times New Roman"/>
                  </a:rPr>
                  <a:t>Intended signal level degrades by approx. 3dB compared to baseline</a:t>
                </a:r>
              </a:p>
              <a:p>
                <a:pPr>
                  <a:buFont typeface="Arial" panose="020B0604020202020204" pitchFamily="34" charset="0"/>
                  <a:buChar char="•"/>
                  <a:defRPr/>
                </a:pPr>
                <a:r>
                  <a:rPr kumimoji="0" lang="en-US" altLang="ja-JP" sz="1800" b="0" kern="0" dirty="0">
                    <a:solidFill>
                      <a:srgbClr val="000000"/>
                    </a:solidFill>
                    <a:latin typeface="Times New Roman"/>
                  </a:rPr>
                  <a:t>Interference reduced by 11.5 dB in average compared to baseline</a:t>
                </a:r>
              </a:p>
              <a:p>
                <a:pPr>
                  <a:buFont typeface="Arial" panose="020B0604020202020204" pitchFamily="34" charset="0"/>
                  <a:buChar char="•"/>
                  <a:defRPr/>
                </a:pPr>
                <a:r>
                  <a:rPr kumimoji="0" lang="en-US" altLang="ja-JP" sz="1800" b="0" kern="0" dirty="0">
                    <a:solidFill>
                      <a:srgbClr val="000000"/>
                    </a:solidFill>
                    <a:latin typeface="Times New Roman"/>
                  </a:rPr>
                  <a:t>Just before a new CSI FBCK is obtained, SIR is about 20dB</a:t>
                </a:r>
              </a:p>
            </p:txBody>
          </p:sp>
        </mc:Choice>
        <mc:Fallback xmlns="">
          <p:sp>
            <p:nvSpPr>
              <p:cNvPr id="31" name="Content Placeholder 2">
                <a:extLst>
                  <a:ext uri="{FF2B5EF4-FFF2-40B4-BE49-F238E27FC236}">
                    <a16:creationId xmlns:a16="http://schemas.microsoft.com/office/drawing/2014/main" id="{740F90F8-F5DA-FBC8-459B-B593C1058C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2894" y="3861234"/>
                <a:ext cx="4674248" cy="2422954"/>
              </a:xfrm>
              <a:prstGeom prst="rect">
                <a:avLst/>
              </a:prstGeom>
              <a:blipFill>
                <a:blip r:embed="rId8"/>
                <a:stretch>
                  <a:fillRect l="-913" t="-1256" b="-502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E789823-259E-BBB6-0670-EB2440546C79}"/>
              </a:ext>
            </a:extLst>
          </p:cNvPr>
          <p:cNvSpPr txBox="1"/>
          <p:nvPr/>
        </p:nvSpPr>
        <p:spPr>
          <a:xfrm>
            <a:off x="6645562" y="5306039"/>
            <a:ext cx="3555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/>
              <a:t>12</a:t>
            </a:r>
            <a:endParaRPr kumimoji="1" lang="ja-JP" altLang="en-US" sz="1200" dirty="0"/>
          </a:p>
        </p:txBody>
      </p:sp>
      <p:sp>
        <p:nvSpPr>
          <p:cNvPr id="11" name="矢印: 左右 10">
            <a:extLst>
              <a:ext uri="{FF2B5EF4-FFF2-40B4-BE49-F238E27FC236}">
                <a16:creationId xmlns:a16="http://schemas.microsoft.com/office/drawing/2014/main" id="{A1F055DE-1ECB-E3F3-7BDD-1144DFB3D9AB}"/>
              </a:ext>
            </a:extLst>
          </p:cNvPr>
          <p:cNvSpPr/>
          <p:nvPr/>
        </p:nvSpPr>
        <p:spPr bwMode="auto">
          <a:xfrm rot="5400000">
            <a:off x="7768150" y="3765636"/>
            <a:ext cx="997018" cy="176797"/>
          </a:xfrm>
          <a:prstGeom prst="left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3D80EED8-C7F7-846F-4BB3-FF0E39FDB3A0}"/>
                  </a:ext>
                </a:extLst>
              </p:cNvPr>
              <p:cNvSpPr txBox="1"/>
              <p:nvPr/>
            </p:nvSpPr>
            <p:spPr>
              <a:xfrm>
                <a:off x="8306469" y="3684757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kumimoji="1" lang="en-US" altLang="ja-JP" sz="1600" b="0" i="1" dirty="0" smtClean="0">
                        <a:latin typeface="Cambria Math" panose="02040503050406030204" pitchFamily="18" charset="0"/>
                      </a:rPr>
                      <m:t>≅20</m:t>
                    </m:r>
                  </m:oMath>
                </a14:m>
                <a:r>
                  <a:rPr kumimoji="1" lang="en-US" altLang="ja-JP" sz="1600" dirty="0"/>
                  <a:t>dB</a:t>
                </a:r>
                <a:endParaRPr kumimoji="1" lang="ja-JP" altLang="en-US" sz="1600" dirty="0"/>
              </a:p>
            </p:txBody>
          </p:sp>
        </mc:Choice>
        <mc:Fallback xmlns="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3D80EED8-C7F7-846F-4BB3-FF0E39FDB3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6469" y="3684757"/>
                <a:ext cx="914400" cy="338554"/>
              </a:xfrm>
              <a:prstGeom prst="rect">
                <a:avLst/>
              </a:prstGeom>
              <a:blipFill>
                <a:blip r:embed="rId9"/>
                <a:stretch>
                  <a:fillRect t="-5357" b="-2142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198138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図 20" descr="グラフ, ダイアグラム&#10;&#10;自動的に生成された説明">
            <a:extLst>
              <a:ext uri="{FF2B5EF4-FFF2-40B4-BE49-F238E27FC236}">
                <a16:creationId xmlns:a16="http://schemas.microsoft.com/office/drawing/2014/main" id="{BBC470EA-94D5-BABA-3DDB-73054F05E03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614"/>
          <a:stretch/>
        </p:blipFill>
        <p:spPr>
          <a:xfrm>
            <a:off x="802217" y="1764426"/>
            <a:ext cx="4802336" cy="4425552"/>
          </a:xfrm>
          <a:prstGeom prst="rect">
            <a:avLst/>
          </a:prstGeom>
          <a:ln>
            <a:noFill/>
          </a:ln>
        </p:spPr>
      </p:pic>
      <p:pic>
        <p:nvPicPr>
          <p:cNvPr id="15" name="図 14" descr="グラフィカル ユーザー インターフェイス&#10;&#10;自動的に生成された説明">
            <a:extLst>
              <a:ext uri="{FF2B5EF4-FFF2-40B4-BE49-F238E27FC236}">
                <a16:creationId xmlns:a16="http://schemas.microsoft.com/office/drawing/2014/main" id="{5875B11E-DA82-FCEA-CACA-804A066A691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35"/>
          <a:stretch/>
        </p:blipFill>
        <p:spPr>
          <a:xfrm>
            <a:off x="5810035" y="1731640"/>
            <a:ext cx="5579747" cy="4458340"/>
          </a:xfrm>
          <a:prstGeom prst="rect">
            <a:avLst/>
          </a:prstGeom>
          <a:ln>
            <a:noFill/>
          </a:ln>
        </p:spPr>
      </p:pic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00FB034-2FAF-6598-01EF-544E6D08A5D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8688" y="332601"/>
            <a:ext cx="1224694" cy="276999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August 2024</a:t>
            </a:r>
            <a:endParaRPr kumimoji="1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6BEFDB9-DEF5-18F8-35D8-75DB5B020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ja-JP"/>
              <a:t>Ken Tanaka (Sony)</a:t>
            </a:r>
            <a:endParaRPr lang="en-GB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5003C33-DAD0-7B36-EC04-FC6BC118F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dirty="0"/>
              <a:t>Slide </a:t>
            </a:r>
            <a:fld id="{CF441D77-599F-438E-93D4-2ABF912CE1B6}" type="slidenum">
              <a:rPr lang="en-GB" altLang="en-US" smtClean="0"/>
              <a:pPr>
                <a:defRPr/>
              </a:pPr>
              <a:t>12</a:t>
            </a:fld>
            <a:endParaRPr lang="en-GB" altLang="en-US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FFD0D5E7-3FAD-E8DA-9D9E-649BFE88E794}"/>
              </a:ext>
            </a:extLst>
          </p:cNvPr>
          <p:cNvSpPr txBox="1">
            <a:spLocks/>
          </p:cNvSpPr>
          <p:nvPr/>
        </p:nvSpPr>
        <p:spPr>
          <a:xfrm>
            <a:off x="929216" y="685801"/>
            <a:ext cx="10460567" cy="57184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Simulation results (2/2)</a:t>
            </a:r>
          </a:p>
        </p:txBody>
      </p: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F49F6248-B449-AD78-AF89-6F9C4E41380C}"/>
              </a:ext>
            </a:extLst>
          </p:cNvPr>
          <p:cNvCxnSpPr>
            <a:cxnSpLocks/>
          </p:cNvCxnSpPr>
          <p:nvPr/>
        </p:nvCxnSpPr>
        <p:spPr bwMode="auto">
          <a:xfrm>
            <a:off x="6468199" y="2529840"/>
            <a:ext cx="0" cy="340766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18" name="直線矢印コネクタ 17">
            <a:extLst>
              <a:ext uri="{FF2B5EF4-FFF2-40B4-BE49-F238E27FC236}">
                <a16:creationId xmlns:a16="http://schemas.microsoft.com/office/drawing/2014/main" id="{FFD65944-B95D-7998-0C7F-FC0A473A4308}"/>
              </a:ext>
            </a:extLst>
          </p:cNvPr>
          <p:cNvCxnSpPr/>
          <p:nvPr/>
        </p:nvCxnSpPr>
        <p:spPr bwMode="auto">
          <a:xfrm>
            <a:off x="6474295" y="5921203"/>
            <a:ext cx="66446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8428992D-7A06-8A98-727C-23FC69E2EF29}"/>
              </a:ext>
            </a:extLst>
          </p:cNvPr>
          <p:cNvSpPr txBox="1"/>
          <p:nvPr/>
        </p:nvSpPr>
        <p:spPr>
          <a:xfrm>
            <a:off x="6425526" y="5876544"/>
            <a:ext cx="20352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Calibri" panose="020F0502020204030204" pitchFamily="34" charset="0"/>
                <a:cs typeface="Calibri" panose="020F0502020204030204" pitchFamily="34" charset="0"/>
              </a:rPr>
              <a:t>NSE</a:t>
            </a:r>
            <a:r>
              <a:rPr lang="ja-JP" alt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1200" dirty="0"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ja-JP" alt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1200" dirty="0">
                <a:latin typeface="Calibri" panose="020F0502020204030204" pitchFamily="34" charset="0"/>
                <a:cs typeface="Calibri" panose="020F0502020204030204" pitchFamily="34" charset="0"/>
              </a:rPr>
              <a:t>active</a:t>
            </a:r>
            <a:br>
              <a:rPr lang="en-US" altLang="ja-JP" sz="1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ja-JP" sz="1200" dirty="0">
                <a:latin typeface="Calibri" panose="020F0502020204030204" pitchFamily="34" charset="0"/>
                <a:cs typeface="Calibri" panose="020F0502020204030204" pitchFamily="34" charset="0"/>
              </a:rPr>
              <a:t>(Two CSIs are obtained)</a:t>
            </a:r>
            <a:endParaRPr kumimoji="1" lang="ja-JP" alt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DC886F9-E67B-93D2-899C-77FC98548E33}"/>
              </a:ext>
            </a:extLst>
          </p:cNvPr>
          <p:cNvSpPr txBox="1">
            <a:spLocks/>
          </p:cNvSpPr>
          <p:nvPr/>
        </p:nvSpPr>
        <p:spPr>
          <a:xfrm>
            <a:off x="2056977" y="1421161"/>
            <a:ext cx="2783247" cy="438119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  <a:defRPr/>
            </a:pPr>
            <a:r>
              <a:rPr kumimoji="0" lang="en-US" altLang="ja-JP" sz="1800" b="0" u="sng" kern="0" dirty="0">
                <a:solidFill>
                  <a:srgbClr val="000000"/>
                </a:solidFill>
                <a:latin typeface="Times New Roman"/>
              </a:rPr>
              <a:t>NSE isn’t active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76E414A-B512-6DE4-BFC7-1446C5F70CA0}"/>
              </a:ext>
            </a:extLst>
          </p:cNvPr>
          <p:cNvSpPr txBox="1">
            <a:spLocks/>
          </p:cNvSpPr>
          <p:nvPr/>
        </p:nvSpPr>
        <p:spPr>
          <a:xfrm>
            <a:off x="6885009" y="1421161"/>
            <a:ext cx="2783247" cy="438119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  <a:defRPr/>
            </a:pPr>
            <a:r>
              <a:rPr kumimoji="0" lang="en-US" altLang="ja-JP" sz="1800" b="0" u="sng" kern="0" dirty="0">
                <a:solidFill>
                  <a:srgbClr val="000000"/>
                </a:solidFill>
                <a:latin typeface="Times New Roman"/>
              </a:rPr>
              <a:t>NSE is active after 12ms</a:t>
            </a:r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EAD712E0-725B-FCB8-E713-57CB9AE0DA24}"/>
              </a:ext>
            </a:extLst>
          </p:cNvPr>
          <p:cNvCxnSpPr>
            <a:cxnSpLocks/>
          </p:cNvCxnSpPr>
          <p:nvPr/>
        </p:nvCxnSpPr>
        <p:spPr bwMode="auto">
          <a:xfrm>
            <a:off x="1404774" y="3582889"/>
            <a:ext cx="8879657" cy="0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rgbClr val="C00000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ABB8957-B6F1-B086-6CFE-41B39DED116B}"/>
              </a:ext>
            </a:extLst>
          </p:cNvPr>
          <p:cNvSpPr txBox="1"/>
          <p:nvPr/>
        </p:nvSpPr>
        <p:spPr>
          <a:xfrm>
            <a:off x="1081060" y="3429000"/>
            <a:ext cx="5399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/>
              <a:t>19</a:t>
            </a:r>
            <a:endParaRPr kumimoji="1" lang="ja-JP" alt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39184023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2F4566B-D3F1-892C-31D8-A9F1B7F8ED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8688" y="332601"/>
            <a:ext cx="1224694" cy="276999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August 2024</a:t>
            </a:r>
            <a:endParaRPr kumimoji="1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11A8634-EF06-B34D-17F4-1A490399E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ja-JP"/>
              <a:t>Ken Tanaka (Sony)</a:t>
            </a:r>
            <a:endParaRPr lang="en-GB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3677A9C-D133-37BF-340F-0802A9306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CF441D77-599F-438E-93D4-2ABF912CE1B6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53DD0E3-9130-64C0-9277-1C13AE5DF303}"/>
              </a:ext>
            </a:extLst>
          </p:cNvPr>
          <p:cNvSpPr txBox="1">
            <a:spLocks/>
          </p:cNvSpPr>
          <p:nvPr/>
        </p:nvSpPr>
        <p:spPr>
          <a:xfrm>
            <a:off x="929216" y="685801"/>
            <a:ext cx="10460567" cy="57184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Conclusion and Thoughts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D4F5697B-D3BD-10C2-0FE8-0B7848EB331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96979" y="1593304"/>
                <a:ext cx="10398042" cy="5040560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b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2pPr>
                <a:lvl3pPr marL="1085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+mn-lt"/>
                  </a:defRPr>
                </a:lvl3pPr>
                <a:lvl4pPr marL="14287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1600">
                    <a:solidFill>
                      <a:schemeClr val="tx1"/>
                    </a:solidFill>
                    <a:latin typeface="+mn-lt"/>
                  </a:defRPr>
                </a:lvl4pPr>
                <a:lvl5pPr marL="17716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5pPr>
                <a:lvl6pPr marL="2228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6pPr>
                <a:lvl7pPr marL="26860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7pPr>
                <a:lvl8pPr marL="31432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8pPr>
                <a:lvl9pPr marL="36004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>
                  <a:defRPr/>
                </a:pPr>
                <a:r>
                  <a:rPr kumimoji="0" lang="en-US" altLang="ja-JP" kern="0" dirty="0">
                    <a:solidFill>
                      <a:schemeClr val="tx1"/>
                    </a:solidFill>
                    <a:latin typeface="Times New Roman"/>
                  </a:rPr>
                  <a:t>We evaluate Tx nulling enhancement candidate under time-varying channel</a:t>
                </a:r>
              </a:p>
              <a:p>
                <a:pPr lvl="1">
                  <a:defRPr/>
                </a:pPr>
                <a:r>
                  <a:rPr kumimoji="0" lang="en-US" altLang="ja-JP" kern="0" dirty="0">
                    <a:latin typeface="Times New Roman"/>
                  </a:rPr>
                  <a:t>Interference level can be reduced by approx. 10dB by leveraging past CSI values</a:t>
                </a:r>
              </a:p>
              <a:p>
                <a:pPr marL="457200" lvl="1" indent="0">
                  <a:buNone/>
                  <a:defRPr/>
                </a:pPr>
                <a:endParaRPr kumimoji="0" lang="en-US" altLang="ja-JP" kern="0" dirty="0">
                  <a:latin typeface="Times New Roman"/>
                </a:endParaRPr>
              </a:p>
              <a:p>
                <a:pPr>
                  <a:defRPr/>
                </a:pPr>
                <a:r>
                  <a:rPr kumimoji="0" lang="en-US" altLang="ja-JP" kern="0" dirty="0">
                    <a:solidFill>
                      <a:schemeClr val="tx1"/>
                    </a:solidFill>
                    <a:latin typeface="Times New Roman"/>
                  </a:rPr>
                  <a:t>Further enhancement of robust beamforming nulling is feasible by</a:t>
                </a:r>
              </a:p>
              <a:p>
                <a:pPr lvl="1">
                  <a:defRPr/>
                </a:pPr>
                <a:r>
                  <a:rPr kumimoji="0" lang="en-US" altLang="ja-JP" kern="0" dirty="0">
                    <a:solidFill>
                      <a:schemeClr val="tx1"/>
                    </a:solidFill>
                    <a:latin typeface="Times New Roman"/>
                  </a:rPr>
                  <a:t>More transmit antennas at AP</a:t>
                </a:r>
                <a:endParaRPr kumimoji="0" lang="en-US" altLang="ja-JP" sz="1800" kern="0" dirty="0">
                  <a:solidFill>
                    <a:schemeClr val="tx1"/>
                  </a:solidFill>
                  <a:latin typeface="Times New Roman"/>
                </a:endParaRPr>
              </a:p>
              <a:p>
                <a:pPr lvl="2">
                  <a:defRPr/>
                </a:pPr>
                <a:r>
                  <a:rPr kumimoji="0" lang="en-US" altLang="ja-JP" kern="0" dirty="0">
                    <a:solidFill>
                      <a:schemeClr val="tx1"/>
                    </a:solidFill>
                    <a:latin typeface="Times New Roman"/>
                  </a:rPr>
                  <a:t>[23/1998r0]</a:t>
                </a:r>
                <a:r>
                  <a:rPr kumimoji="0" lang="en-US" altLang="ja-JP" kern="0" baseline="30000" dirty="0">
                    <a:solidFill>
                      <a:schemeClr val="tx1"/>
                    </a:solidFill>
                    <a:latin typeface="Times New Roman"/>
                  </a:rPr>
                  <a:t> [16]</a:t>
                </a:r>
                <a:r>
                  <a:rPr kumimoji="0" lang="en-US" altLang="ja-JP" kern="0" dirty="0">
                    <a:solidFill>
                      <a:schemeClr val="tx1"/>
                    </a:solidFill>
                    <a:latin typeface="Times New Roman"/>
                  </a:rPr>
                  <a:t>proposes feedback left singular vector, and achieve to maintain zero MUI under more-Rx-ant situation</a:t>
                </a:r>
              </a:p>
              <a:p>
                <a:pPr lvl="2">
                  <a:defRPr/>
                </a:pPr>
                <a:r>
                  <a:rPr kumimoji="0" lang="en-US" altLang="ja-JP" kern="0" dirty="0">
                    <a:solidFill>
                      <a:schemeClr val="tx1"/>
                    </a:solidFill>
                    <a:latin typeface="Times New Roman"/>
                  </a:rPr>
                  <a:t>[22/1649] </a:t>
                </a:r>
                <a:r>
                  <a:rPr kumimoji="0" lang="en-US" altLang="ja-JP" kern="0" baseline="30000" dirty="0">
                    <a:solidFill>
                      <a:schemeClr val="tx1"/>
                    </a:solidFill>
                    <a:latin typeface="Times New Roman"/>
                  </a:rPr>
                  <a:t>[12]</a:t>
                </a:r>
                <a:r>
                  <a:rPr kumimoji="0" lang="en-US" altLang="ja-JP" kern="0" dirty="0">
                    <a:solidFill>
                      <a:schemeClr val="tx1"/>
                    </a:solidFill>
                    <a:latin typeface="Times New Roman"/>
                  </a:rPr>
                  <a:t>proposes interference suppression at receivers. Combination can reduce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altLang="ja-JP" b="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0" lang="en-US" altLang="ja-JP" b="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kumimoji="0" lang="en-US" altLang="ja-JP" b="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kumimoji="0" lang="en-US" altLang="ja-JP" kern="0" dirty="0">
                    <a:solidFill>
                      <a:schemeClr val="tx1"/>
                    </a:solidFill>
                    <a:latin typeface="Times New Roman"/>
                  </a:rPr>
                  <a:t> requirements.</a:t>
                </a:r>
              </a:p>
              <a:p>
                <a:pPr marL="457200" lvl="1" indent="0">
                  <a:buNone/>
                  <a:defRPr/>
                </a:pPr>
                <a:endParaRPr kumimoji="0" lang="en-US" altLang="ja-JP" kern="0" dirty="0">
                  <a:latin typeface="Times New Roman"/>
                </a:endParaRPr>
              </a:p>
              <a:p>
                <a:pPr lvl="1">
                  <a:defRPr/>
                </a:pPr>
                <a:r>
                  <a:rPr kumimoji="0" lang="en-US" altLang="ja-JP" kern="0" dirty="0">
                    <a:solidFill>
                      <a:schemeClr val="tx1"/>
                    </a:solidFill>
                    <a:latin typeface="Times New Roman"/>
                  </a:rPr>
                  <a:t>Precoding/ feedback scheme for CBF would need to be revised such that robust beamforming nulling can be implemented, e.g.,</a:t>
                </a:r>
              </a:p>
              <a:p>
                <a:pPr lvl="2">
                  <a:defRPr/>
                </a:pPr>
                <a:r>
                  <a:rPr kumimoji="0" lang="en-US" altLang="ja-JP" sz="1800" dirty="0">
                    <a:latin typeface="Times New Roman" pitchFamily="18" charset="0"/>
                  </a:rPr>
                  <a:t>feedback scheme such that a non-AP STA can indicate to the AP, which CSI values have better correlation with current CSI</a:t>
                </a:r>
                <a:endParaRPr kumimoji="0" lang="en-US" altLang="ja-JP" kern="0" dirty="0">
                  <a:solidFill>
                    <a:schemeClr val="tx1"/>
                  </a:solidFill>
                  <a:latin typeface="Times New Roman"/>
                </a:endParaRPr>
              </a:p>
            </p:txBody>
          </p:sp>
        </mc:Choice>
        <mc:Fallback xmlns="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D4F5697B-D3BD-10C2-0FE8-0B7848EB33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979" y="1593304"/>
                <a:ext cx="10398042" cy="5040560"/>
              </a:xfrm>
              <a:prstGeom prst="rect">
                <a:avLst/>
              </a:prstGeom>
              <a:blipFill>
                <a:blip r:embed="rId3"/>
                <a:stretch>
                  <a:fillRect l="-762" t="-967" r="-82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DCB1E6E7-5262-89A0-592F-5C651072D195}"/>
                  </a:ext>
                </a:extLst>
              </p:cNvPr>
              <p:cNvSpPr txBox="1"/>
              <p:nvPr/>
            </p:nvSpPr>
            <p:spPr>
              <a:xfrm>
                <a:off x="7916565" y="4548888"/>
                <a:ext cx="3532866" cy="3172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sz="1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sz="14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kumimoji="1" lang="en-US" altLang="ja-JP" sz="1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kumimoji="1" lang="en-US" altLang="ja-JP" sz="1400" b="0" i="0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kumimoji="1" lang="ja-JP" altLang="en-US" sz="1400" dirty="0"/>
                  <a:t> </a:t>
                </a:r>
                <a:r>
                  <a:rPr kumimoji="1" lang="en-US" altLang="ja-JP" sz="1400" dirty="0"/>
                  <a:t>Number of Tx</a:t>
                </a:r>
                <a:r>
                  <a:rPr lang="en-US" altLang="ja-JP" sz="1400" dirty="0"/>
                  <a:t> antennas</a:t>
                </a:r>
                <a:endParaRPr kumimoji="1" lang="ja-JP" altLang="en-US" sz="14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DCB1E6E7-5262-89A0-592F-5C651072D1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6565" y="4548888"/>
                <a:ext cx="3532866" cy="317203"/>
              </a:xfrm>
              <a:prstGeom prst="rect">
                <a:avLst/>
              </a:prstGeom>
              <a:blipFill>
                <a:blip r:embed="rId4"/>
                <a:stretch>
                  <a:fillRect t="-3846" r="-518" b="-1730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469025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50B0BBF-7A3B-9CCF-0F3D-847B7A9FBC9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8688" y="332601"/>
            <a:ext cx="1224694" cy="276999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August 2024</a:t>
            </a:r>
            <a:endParaRPr kumimoji="1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83F3381-8268-3AFC-16A0-F0C5616F8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ja-JP"/>
              <a:t>Ken Tanaka (Sony)</a:t>
            </a:r>
            <a:endParaRPr lang="en-GB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40515D2-46D8-1F24-D07D-3300766BF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CF441D77-599F-438E-93D4-2ABF912CE1B6}" type="slidenum">
              <a:rPr lang="en-GB" altLang="en-US" smtClean="0"/>
              <a:pPr>
                <a:defRPr/>
              </a:pPr>
              <a:t>14</a:t>
            </a:fld>
            <a:endParaRPr lang="en-GB" alt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7CE05D36-CB8A-ADFC-C3BB-46A89DE19EF8}"/>
              </a:ext>
            </a:extLst>
          </p:cNvPr>
          <p:cNvSpPr txBox="1">
            <a:spLocks/>
          </p:cNvSpPr>
          <p:nvPr/>
        </p:nvSpPr>
        <p:spPr>
          <a:xfrm>
            <a:off x="929216" y="685801"/>
            <a:ext cx="10460567" cy="57184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References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48FB533-F79C-C6FA-DCDC-78BD7C81A2D3}"/>
              </a:ext>
            </a:extLst>
          </p:cNvPr>
          <p:cNvSpPr txBox="1">
            <a:spLocks/>
          </p:cNvSpPr>
          <p:nvPr/>
        </p:nvSpPr>
        <p:spPr>
          <a:xfrm>
            <a:off x="929216" y="1528533"/>
            <a:ext cx="10855415" cy="4378699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en-US" altLang="ja-JP" sz="1300" kern="0" dirty="0">
                <a:solidFill>
                  <a:srgbClr val="000000"/>
                </a:solidFill>
                <a:latin typeface="Times New Roman"/>
              </a:rPr>
              <a:t>[1] 22/1821r1, ‘System Level Simulation of Co-BF and Joint Tx’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en-US" altLang="ja-JP" sz="1300" kern="0" dirty="0">
                <a:solidFill>
                  <a:srgbClr val="000000"/>
                </a:solidFill>
                <a:latin typeface="Times New Roman"/>
              </a:rPr>
              <a:t>[2] 19/1212r2, ‘Performance of Coordinated Null Steering in 802.11be’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en-US" altLang="ja-JP" sz="1300" kern="0" dirty="0">
                <a:solidFill>
                  <a:srgbClr val="000000"/>
                </a:solidFill>
                <a:latin typeface="Times New Roman"/>
              </a:rPr>
              <a:t>[3] 24/0012r0, ‘Coordinated Spatial Nulling (C-SN) Simulations’</a:t>
            </a:r>
          </a:p>
          <a:p>
            <a:pPr marL="0" indent="0">
              <a:buNone/>
              <a:defRPr/>
            </a:pPr>
            <a:r>
              <a:rPr kumimoji="0" lang="en-US" altLang="ja-JP" sz="1300" kern="0" dirty="0">
                <a:solidFill>
                  <a:srgbClr val="000000"/>
                </a:solidFill>
                <a:latin typeface="Times New Roman"/>
              </a:rPr>
              <a:t>[4] 23/1868r2, ‘Coordinated Spatial Reuse Design’</a:t>
            </a:r>
            <a:endParaRPr kumimoji="0" lang="en-US" altLang="ja-JP" sz="13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en-US" altLang="ja-JP" sz="13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[5] 22/1895r0, ‘Thoughts on M-AP Coordination Principles’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en-US" altLang="ja-JP" sz="13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[6] 22/1899r0, ‘Multi-AP Operation for Low Latency Traffic Delivery – Follow up’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en-US" altLang="ja-JP" sz="13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[7] 23/1871r2, ‘M-AP Coordinated Transmission frame work’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en-US" altLang="ja-JP" sz="1300" kern="0" dirty="0">
                <a:solidFill>
                  <a:srgbClr val="000000"/>
                </a:solidFill>
                <a:latin typeface="Times New Roman"/>
              </a:rPr>
              <a:t>[8] 24/0072r0, ‘MAP channel access procedure’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en-US" altLang="ja-JP" sz="1300" kern="0" dirty="0">
                <a:solidFill>
                  <a:srgbClr val="000000"/>
                </a:solidFill>
                <a:latin typeface="Times New Roman"/>
              </a:rPr>
              <a:t>[9] 24/0011r0, ‘Coordinated Spatial Nulling (C-SN) Concept’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en-US" altLang="ja-JP" sz="13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[</a:t>
            </a:r>
            <a:r>
              <a:rPr kumimoji="0" lang="en-US" altLang="ja-JP" sz="1300" kern="0" dirty="0">
                <a:solidFill>
                  <a:srgbClr val="000000"/>
                </a:solidFill>
                <a:latin typeface="Times New Roman"/>
              </a:rPr>
              <a:t>10] 19/0445, ‘Nulling and coordinated beamforming’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en-US" altLang="ja-JP" sz="1300" kern="0" dirty="0">
                <a:solidFill>
                  <a:srgbClr val="000000"/>
                </a:solidFill>
                <a:latin typeface="Times New Roman"/>
              </a:rPr>
              <a:t>[11] 23/1193, ‘Nulling Performance of Coordinated Beamforming’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en-US" altLang="ja-JP" sz="13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[12] 22/1649, ‘MIMO Interference Suppression for enhanced reliability’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en-US" altLang="ja-JP" sz="13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[13] 24/0156r0, ‘Minutes 802.11bn PHY ad hoc – Jan Interim meetings’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en-US" altLang="ja-JP" sz="1300" kern="0" dirty="0">
                <a:solidFill>
                  <a:srgbClr val="000000"/>
                </a:solidFill>
                <a:latin typeface="Times New Roman"/>
              </a:rPr>
              <a:t>[14] Mirette </a:t>
            </a:r>
            <a:r>
              <a:rPr kumimoji="0" lang="en-US" altLang="ja-JP" sz="1300" kern="0" dirty="0" err="1">
                <a:solidFill>
                  <a:srgbClr val="000000"/>
                </a:solidFill>
                <a:latin typeface="Times New Roman"/>
              </a:rPr>
              <a:t>Sadek</a:t>
            </a:r>
            <a:r>
              <a:rPr kumimoji="0" lang="en-US" altLang="ja-JP" sz="1300" kern="0" dirty="0">
                <a:solidFill>
                  <a:srgbClr val="000000"/>
                </a:solidFill>
                <a:latin typeface="Times New Roman"/>
              </a:rPr>
              <a:t>, et al., ‘A Leakage-Based Precoding Scheme for Downlink Multi-User MIMO Channels,’ </a:t>
            </a:r>
            <a:r>
              <a:rPr kumimoji="0" lang="en-US" altLang="ja-JP" sz="1300" i="1" kern="0" dirty="0">
                <a:solidFill>
                  <a:srgbClr val="000000"/>
                </a:solidFill>
                <a:latin typeface="Times New Roman"/>
              </a:rPr>
              <a:t>IEEE Trans. on Wireless </a:t>
            </a:r>
            <a:r>
              <a:rPr kumimoji="0" lang="en-US" altLang="ja-JP" sz="1300" i="1" kern="0" dirty="0" err="1">
                <a:solidFill>
                  <a:srgbClr val="000000"/>
                </a:solidFill>
                <a:latin typeface="Times New Roman"/>
              </a:rPr>
              <a:t>Commun</a:t>
            </a:r>
            <a:r>
              <a:rPr kumimoji="0" lang="en-US" altLang="ja-JP" sz="1300" kern="0" dirty="0">
                <a:solidFill>
                  <a:srgbClr val="000000"/>
                </a:solidFill>
                <a:latin typeface="Times New Roman"/>
              </a:rPr>
              <a:t>., May 2007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en-US" altLang="ja-JP" sz="1300" kern="0" dirty="0">
                <a:solidFill>
                  <a:srgbClr val="000000"/>
                </a:solidFill>
                <a:latin typeface="Times New Roman"/>
              </a:rPr>
              <a:t>[15] </a:t>
            </a:r>
            <a:r>
              <a:rPr kumimoji="0" lang="en-US" altLang="ja-JP" sz="1300" kern="0" dirty="0" err="1">
                <a:solidFill>
                  <a:srgbClr val="000000"/>
                </a:solidFill>
                <a:latin typeface="Times New Roman"/>
              </a:rPr>
              <a:t>Tatsuhiko</a:t>
            </a:r>
            <a:r>
              <a:rPr kumimoji="0" lang="en-US" altLang="ja-JP" sz="1300" kern="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kumimoji="0" lang="en-US" altLang="ja-JP" sz="1300" kern="0" dirty="0" err="1">
                <a:solidFill>
                  <a:srgbClr val="000000"/>
                </a:solidFill>
                <a:latin typeface="Times New Roman"/>
              </a:rPr>
              <a:t>Iwakuni</a:t>
            </a:r>
            <a:r>
              <a:rPr kumimoji="0" lang="en-US" altLang="ja-JP" sz="1300" kern="0" dirty="0">
                <a:solidFill>
                  <a:srgbClr val="000000"/>
                </a:solidFill>
                <a:latin typeface="Times New Roman"/>
              </a:rPr>
              <a:t>, et al., ‘Inter-user interference suppression in time varying channel with null-space expansion for multiuser massive MIMO,’  </a:t>
            </a:r>
            <a:r>
              <a:rPr kumimoji="0" lang="en-US" altLang="ja-JP" sz="1300" i="1" kern="0" dirty="0">
                <a:solidFill>
                  <a:srgbClr val="000000"/>
                </a:solidFill>
                <a:latin typeface="Times New Roman"/>
              </a:rPr>
              <a:t>2015 IEEE PIMRC,</a:t>
            </a:r>
            <a:r>
              <a:rPr kumimoji="0" lang="en-US" altLang="ja-JP" sz="1300" kern="0" dirty="0">
                <a:solidFill>
                  <a:srgbClr val="000000"/>
                </a:solidFill>
                <a:latin typeface="Times New Roman"/>
              </a:rPr>
              <a:t> Aug. 2015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en-US" altLang="ja-JP" sz="1300" kern="0" dirty="0">
                <a:solidFill>
                  <a:srgbClr val="000000"/>
                </a:solidFill>
                <a:latin typeface="Times New Roman"/>
              </a:rPr>
              <a:t>[16] </a:t>
            </a:r>
            <a:r>
              <a:rPr lang="en-US" altLang="ja-JP" sz="1300" dirty="0"/>
              <a:t>23/1998r0, ‘Zero-MUI Coordinated Beamforming’ </a:t>
            </a:r>
            <a:endParaRPr kumimoji="0" lang="en-US" altLang="ja-JP" sz="13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02850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992717E-1B54-9EC1-A72F-A73F35817E3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8688" y="332601"/>
            <a:ext cx="1224694" cy="276999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August 2024</a:t>
            </a:r>
            <a:endParaRPr kumimoji="1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0BC624B-AB93-3832-8D60-809366815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198368" y="6475413"/>
            <a:ext cx="1193532" cy="184666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GB" altLang="ja-JP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Ken Tanaka (Sony)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9350652-B1BA-99A9-879D-EA3214AD6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30395" y="6475413"/>
            <a:ext cx="432811" cy="184666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GB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Slide </a:t>
            </a:r>
            <a:fld id="{70BDA19C-3406-4C3B-948D-B5367C004F37}" type="slidenum">
              <a:rPr kumimoji="1" lang="en-GB" altLang="en-US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en-GB" altLang="en-US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B152864-DA28-8966-B4E4-9EE891E488B4}"/>
              </a:ext>
            </a:extLst>
          </p:cNvPr>
          <p:cNvSpPr txBox="1">
            <a:spLocks/>
          </p:cNvSpPr>
          <p:nvPr/>
        </p:nvSpPr>
        <p:spPr>
          <a:xfrm>
            <a:off x="929216" y="685801"/>
            <a:ext cx="10460567" cy="57184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Introduction (1/2)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EB6CC2B6-5C34-6EE8-0535-2F9B817A8112}"/>
              </a:ext>
            </a:extLst>
          </p:cNvPr>
          <p:cNvSpPr txBox="1">
            <a:spLocks/>
          </p:cNvSpPr>
          <p:nvPr/>
        </p:nvSpPr>
        <p:spPr>
          <a:xfrm>
            <a:off x="929216" y="1684396"/>
            <a:ext cx="11105304" cy="504056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kumimoji="0" lang="en-US" altLang="ja-JP" sz="2000" kern="0" dirty="0">
                <a:solidFill>
                  <a:srgbClr val="000000"/>
                </a:solidFill>
                <a:latin typeface="Times New Roman"/>
              </a:rPr>
              <a:t>Concurrent Transmission from multiple APs has been discussed</a:t>
            </a:r>
          </a:p>
          <a:p>
            <a:pPr lvl="1">
              <a:defRPr/>
            </a:pPr>
            <a:r>
              <a:rPr kumimoji="0" lang="en-US" altLang="ja-JP" sz="1600" kern="0" dirty="0">
                <a:solidFill>
                  <a:srgbClr val="000000"/>
                </a:solidFill>
                <a:latin typeface="Times New Roman"/>
              </a:rPr>
              <a:t>It is envisioned to enhance reliability by suppressing interference</a:t>
            </a:r>
          </a:p>
          <a:p>
            <a:pPr lvl="1">
              <a:defRPr/>
            </a:pPr>
            <a:r>
              <a:rPr kumimoji="0" lang="en-US" altLang="ja-JP" sz="1600" kern="0" dirty="0">
                <a:solidFill>
                  <a:srgbClr val="000000"/>
                </a:solidFill>
                <a:latin typeface="Times New Roman"/>
              </a:rPr>
              <a:t>Coordinated beamforming nulling is beneficial for high throughput &amp; reliability applications such as VR</a:t>
            </a:r>
          </a:p>
          <a:p>
            <a:pPr>
              <a:defRPr/>
            </a:pPr>
            <a:endParaRPr kumimoji="0" lang="en-US" altLang="ja-JP" sz="2000" kern="0" dirty="0">
              <a:solidFill>
                <a:srgbClr val="000000"/>
              </a:solidFill>
              <a:latin typeface="Times New Roman"/>
            </a:endParaRPr>
          </a:p>
          <a:p>
            <a:pPr>
              <a:defRPr/>
            </a:pPr>
            <a:r>
              <a:rPr kumimoji="0" lang="en-US" altLang="ja-JP" sz="2000" kern="0" dirty="0">
                <a:solidFill>
                  <a:srgbClr val="000000"/>
                </a:solidFill>
                <a:latin typeface="Times New Roman"/>
              </a:rPr>
              <a:t>Beamforming nulling is an essential feature, and the following has been discussed [1-3]</a:t>
            </a:r>
          </a:p>
          <a:p>
            <a:pPr lvl="1">
              <a:defRPr/>
            </a:pPr>
            <a:r>
              <a:rPr kumimoji="0" lang="en-US" altLang="ja-JP" sz="1600" kern="0" dirty="0">
                <a:solidFill>
                  <a:srgbClr val="000000"/>
                </a:solidFill>
                <a:latin typeface="Times New Roman"/>
              </a:rPr>
              <a:t>1) Tx Nulling (CBF) </a:t>
            </a:r>
          </a:p>
          <a:p>
            <a:pPr lvl="2">
              <a:defRPr/>
            </a:pPr>
            <a:r>
              <a:rPr kumimoji="0" lang="en-US" altLang="ja-JP" sz="1400" dirty="0">
                <a:latin typeface="Times New Roman" pitchFamily="18" charset="0"/>
              </a:rPr>
              <a:t>design of a precoder such that mutual interference is reduced</a:t>
            </a:r>
            <a:endParaRPr kumimoji="0" lang="en-US" altLang="ja-JP" sz="1400" kern="0" dirty="0">
              <a:solidFill>
                <a:srgbClr val="000000"/>
              </a:solidFill>
              <a:latin typeface="Times New Roman"/>
            </a:endParaRPr>
          </a:p>
          <a:p>
            <a:pPr lvl="1">
              <a:defRPr/>
            </a:pPr>
            <a:r>
              <a:rPr kumimoji="0" lang="en-US" altLang="ja-JP" sz="1600" kern="0" dirty="0">
                <a:latin typeface="Times New Roman"/>
              </a:rPr>
              <a:t>2) Rx Nulling</a:t>
            </a:r>
          </a:p>
          <a:p>
            <a:pPr lvl="2">
              <a:defRPr/>
            </a:pPr>
            <a:r>
              <a:rPr kumimoji="0" lang="en-US" altLang="ja-JP" sz="1400" dirty="0">
                <a:latin typeface="Times New Roman" pitchFamily="18" charset="0"/>
              </a:rPr>
              <a:t>design of MIMO equalizer to reduce interference</a:t>
            </a:r>
            <a:endParaRPr kumimoji="0" lang="en-US" altLang="ja-JP" sz="1400" kern="0" dirty="0">
              <a:latin typeface="Times New Roman"/>
            </a:endParaRPr>
          </a:p>
          <a:p>
            <a:pPr>
              <a:defRPr/>
            </a:pPr>
            <a:endParaRPr kumimoji="0" lang="en-US" altLang="ja-JP" sz="2000" kern="0" dirty="0">
              <a:solidFill>
                <a:srgbClr val="000000"/>
              </a:solidFill>
              <a:latin typeface="Times New Roman"/>
            </a:endParaRPr>
          </a:p>
          <a:p>
            <a:pPr>
              <a:defRPr/>
            </a:pPr>
            <a:r>
              <a:rPr kumimoji="0" lang="en-US" altLang="ja-JP" sz="2000" kern="0" dirty="0">
                <a:solidFill>
                  <a:srgbClr val="000000"/>
                </a:solidFill>
                <a:latin typeface="Times New Roman"/>
              </a:rPr>
              <a:t>Current situation [4-11]</a:t>
            </a:r>
          </a:p>
          <a:p>
            <a:pPr lvl="1">
              <a:defRPr/>
            </a:pPr>
            <a:r>
              <a:rPr kumimoji="0" lang="en-US" altLang="ja-JP" sz="1600" kern="0" dirty="0">
                <a:solidFill>
                  <a:srgbClr val="000000"/>
                </a:solidFill>
                <a:latin typeface="Times New Roman"/>
              </a:rPr>
              <a:t>General M-AP coordination procedure is being discussed</a:t>
            </a:r>
          </a:p>
          <a:p>
            <a:pPr lvl="1">
              <a:defRPr/>
            </a:pPr>
            <a:r>
              <a:rPr kumimoji="0" lang="en-US" altLang="ja-JP" sz="1600" kern="0" dirty="0">
                <a:solidFill>
                  <a:srgbClr val="000000"/>
                </a:solidFill>
                <a:latin typeface="Times New Roman"/>
              </a:rPr>
              <a:t>Synchronization aspects are investigated to ensure low interference</a:t>
            </a:r>
          </a:p>
          <a:p>
            <a:pPr lvl="1">
              <a:defRPr/>
            </a:pPr>
            <a:r>
              <a:rPr kumimoji="0" lang="en-US" altLang="ja-JP" sz="1600" kern="0" dirty="0">
                <a:solidFill>
                  <a:srgbClr val="000000"/>
                </a:solidFill>
                <a:latin typeface="Times New Roman"/>
              </a:rPr>
              <a:t>LTF design is studied to improve MMSE receive performance </a:t>
            </a:r>
          </a:p>
          <a:p>
            <a:pPr marL="457200" lvl="1" indent="0">
              <a:buNone/>
              <a:defRPr/>
            </a:pPr>
            <a:endParaRPr kumimoji="0" lang="en-US" altLang="ja-JP" sz="2000" kern="0" dirty="0">
              <a:solidFill>
                <a:srgbClr val="000000"/>
              </a:solidFill>
              <a:latin typeface="Times New Roman"/>
            </a:endParaRPr>
          </a:p>
          <a:p>
            <a:pPr>
              <a:defRPr/>
            </a:pPr>
            <a:endParaRPr kumimoji="0" lang="en-US" altLang="ja-JP" sz="2000" kern="0" dirty="0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3165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FE86115-C2DE-11F9-EAD4-60F7404E868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8688" y="332601"/>
            <a:ext cx="1224694" cy="276999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August 2024</a:t>
            </a:r>
            <a:endParaRPr kumimoji="1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41F0BE0-F65C-40DA-84B9-995586DDC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ja-JP" dirty="0"/>
              <a:t>Ken Tanaka (Sony)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2FB733C-D46C-6082-FB20-11BDA067E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dirty="0"/>
              <a:t>Slide </a:t>
            </a:r>
            <a:fld id="{CF441D77-599F-438E-93D4-2ABF912CE1B6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64D15F6-A54C-8D66-E48D-2FFCB8F22121}"/>
              </a:ext>
            </a:extLst>
          </p:cNvPr>
          <p:cNvSpPr txBox="1">
            <a:spLocks/>
          </p:cNvSpPr>
          <p:nvPr/>
        </p:nvSpPr>
        <p:spPr>
          <a:xfrm>
            <a:off x="929216" y="685801"/>
            <a:ext cx="10460567" cy="57184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Introduction (2/2)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9877F72-FD9C-18C9-A73D-005C0AB2EDA2}"/>
              </a:ext>
            </a:extLst>
          </p:cNvPr>
          <p:cNvSpPr txBox="1">
            <a:spLocks/>
          </p:cNvSpPr>
          <p:nvPr/>
        </p:nvSpPr>
        <p:spPr>
          <a:xfrm>
            <a:off x="929216" y="1684396"/>
            <a:ext cx="10460567" cy="464436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kumimoji="0" lang="en-US" altLang="ja-JP" kern="0" dirty="0">
                <a:solidFill>
                  <a:srgbClr val="000000"/>
                </a:solidFill>
                <a:latin typeface="Times New Roman"/>
              </a:rPr>
              <a:t>In beamforming nulling, the steered null is fragile against time-varying channel</a:t>
            </a:r>
          </a:p>
          <a:p>
            <a:pPr lvl="1">
              <a:defRPr/>
            </a:pPr>
            <a:r>
              <a:rPr kumimoji="0" lang="en-US" altLang="ja-JP" sz="1800" kern="0" dirty="0">
                <a:solidFill>
                  <a:srgbClr val="000000"/>
                </a:solidFill>
                <a:latin typeface="Times New Roman"/>
              </a:rPr>
              <a:t>Generally, a steered null is sharper than the main robe, and multi-user interference (MUI) is increasing as time advances</a:t>
            </a:r>
          </a:p>
          <a:p>
            <a:pPr lvl="1">
              <a:defRPr/>
            </a:pPr>
            <a:r>
              <a:rPr kumimoji="0" lang="en-US" altLang="ja-JP" sz="1800" kern="0" dirty="0">
                <a:solidFill>
                  <a:srgbClr val="000000"/>
                </a:solidFill>
                <a:latin typeface="Times New Roman"/>
              </a:rPr>
              <a:t>Frequent sounding would be helpful, but reduces goodput </a:t>
            </a:r>
            <a:endParaRPr kumimoji="0" lang="en-US" altLang="ja-JP" sz="2400" kern="0" dirty="0">
              <a:solidFill>
                <a:srgbClr val="000000"/>
              </a:solidFill>
              <a:latin typeface="Times New Roman"/>
            </a:endParaRPr>
          </a:p>
          <a:p>
            <a:pPr>
              <a:defRPr/>
            </a:pPr>
            <a:endParaRPr kumimoji="0" lang="en-US" altLang="ja-JP" sz="2000" kern="0" dirty="0">
              <a:solidFill>
                <a:srgbClr val="000000"/>
              </a:solidFill>
              <a:latin typeface="Times New Roman"/>
            </a:endParaRPr>
          </a:p>
          <a:p>
            <a:pPr>
              <a:defRPr/>
            </a:pPr>
            <a:r>
              <a:rPr kumimoji="0" lang="en-US" altLang="ja-JP" kern="0" dirty="0">
                <a:solidFill>
                  <a:srgbClr val="000000"/>
                </a:solidFill>
                <a:latin typeface="Times New Roman"/>
              </a:rPr>
              <a:t>In this contribution, </a:t>
            </a:r>
            <a:br>
              <a:rPr kumimoji="0" lang="en-US" altLang="ja-JP" kern="0" dirty="0">
                <a:solidFill>
                  <a:srgbClr val="000000"/>
                </a:solidFill>
                <a:latin typeface="Times New Roman"/>
              </a:rPr>
            </a:br>
            <a:r>
              <a:rPr kumimoji="0" lang="en-US" altLang="ja-JP" kern="0" dirty="0">
                <a:solidFill>
                  <a:srgbClr val="000000"/>
                </a:solidFill>
                <a:latin typeface="Times New Roman"/>
              </a:rPr>
              <a:t> 1) we evaluate fluctuation of nulling </a:t>
            </a:r>
            <a:r>
              <a:rPr kumimoji="0" lang="en-US" altLang="ja-JP" kern="0" dirty="0">
                <a:latin typeface="Times New Roman"/>
              </a:rPr>
              <a:t>under time-varying channel</a:t>
            </a:r>
          </a:p>
          <a:p>
            <a:pPr marL="857250" lvl="2" indent="0">
              <a:buNone/>
              <a:defRPr/>
            </a:pPr>
            <a:r>
              <a:rPr kumimoji="0" lang="en-US" altLang="ja-JP" kern="0" dirty="0">
                <a:latin typeface="Times New Roman"/>
              </a:rPr>
              <a:t>- to observe how interference is increasing after channel sounding</a:t>
            </a:r>
            <a:br>
              <a:rPr kumimoji="0" lang="en-US" altLang="ja-JP" kern="0" dirty="0">
                <a:latin typeface="Times New Roman"/>
              </a:rPr>
            </a:br>
            <a:endParaRPr kumimoji="0" lang="en-US" altLang="ja-JP" kern="0" dirty="0">
              <a:latin typeface="Times New Roman"/>
            </a:endParaRPr>
          </a:p>
          <a:p>
            <a:pPr marL="0" indent="0">
              <a:buNone/>
              <a:defRPr/>
            </a:pPr>
            <a:r>
              <a:rPr kumimoji="0" lang="en-US" altLang="ja-JP" kern="0" dirty="0">
                <a:latin typeface="Times New Roman"/>
              </a:rPr>
              <a:t>      2) we suggest a precoding scheme for improving robustness of nulling, and evaluate its performance</a:t>
            </a:r>
            <a:br>
              <a:rPr kumimoji="0" lang="en-US" altLang="ja-JP" kern="0" dirty="0">
                <a:latin typeface="Times New Roman"/>
              </a:rPr>
            </a:br>
            <a:endParaRPr kumimoji="0" lang="en-US" altLang="ja-JP" kern="0" dirty="0">
              <a:latin typeface="Times New Roman"/>
            </a:endParaRPr>
          </a:p>
          <a:p>
            <a:pPr>
              <a:defRPr/>
            </a:pPr>
            <a:endParaRPr kumimoji="0" lang="en-US" altLang="ja-JP" sz="2000" kern="0" dirty="0">
              <a:latin typeface="Times New Roman"/>
            </a:endParaRPr>
          </a:p>
          <a:p>
            <a:pPr>
              <a:defRPr/>
            </a:pPr>
            <a:endParaRPr kumimoji="0" lang="en-US" altLang="ja-JP" sz="2000" kern="0" dirty="0">
              <a:latin typeface="Times New Roman"/>
            </a:endParaRPr>
          </a:p>
          <a:p>
            <a:pPr>
              <a:defRPr/>
            </a:pPr>
            <a:endParaRPr kumimoji="0" lang="en-US" altLang="ja-JP" sz="2000" kern="0" dirty="0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936709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860FB82-6DC1-8B44-58C8-B0F74EA2A11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8688" y="332601"/>
            <a:ext cx="1224694" cy="276999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August 2024</a:t>
            </a:r>
            <a:endParaRPr kumimoji="1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4D1F7F8-2046-E3D5-AC61-D51124DD2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ja-JP"/>
              <a:t>Ken Tanaka (Sony)</a:t>
            </a:r>
            <a:endParaRPr lang="en-GB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96F68C5-55AC-7F6C-05A1-F54FCB556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CF441D77-599F-438E-93D4-2ABF912CE1B6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A1FD1542-B613-15A3-004B-CE3B25B8634C}"/>
              </a:ext>
            </a:extLst>
          </p:cNvPr>
          <p:cNvGrpSpPr/>
          <p:nvPr/>
        </p:nvGrpSpPr>
        <p:grpSpPr>
          <a:xfrm>
            <a:off x="1877247" y="1333845"/>
            <a:ext cx="8509507" cy="2622410"/>
            <a:chOff x="1954420" y="1266847"/>
            <a:chExt cx="7545929" cy="2325460"/>
          </a:xfrm>
        </p:grpSpPr>
        <p:pic>
          <p:nvPicPr>
            <p:cNvPr id="6" name="図 5">
              <a:extLst>
                <a:ext uri="{FF2B5EF4-FFF2-40B4-BE49-F238E27FC236}">
                  <a16:creationId xmlns:a16="http://schemas.microsoft.com/office/drawing/2014/main" id="{6412D38A-C716-B2E4-3CC4-E890C6CCAAB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218437" y="1980720"/>
              <a:ext cx="1037647" cy="1082761"/>
            </a:xfrm>
            <a:prstGeom prst="rect">
              <a:avLst/>
            </a:prstGeom>
          </p:spPr>
        </p:pic>
        <p:grpSp>
          <p:nvGrpSpPr>
            <p:cNvPr id="7" name="グループ化 6">
              <a:extLst>
                <a:ext uri="{FF2B5EF4-FFF2-40B4-BE49-F238E27FC236}">
                  <a16:creationId xmlns:a16="http://schemas.microsoft.com/office/drawing/2014/main" id="{D2747516-F472-7109-344C-9B2C64B309C6}"/>
                </a:ext>
              </a:extLst>
            </p:cNvPr>
            <p:cNvGrpSpPr/>
            <p:nvPr/>
          </p:nvGrpSpPr>
          <p:grpSpPr>
            <a:xfrm>
              <a:off x="4437237" y="2588818"/>
              <a:ext cx="1992865" cy="1003489"/>
              <a:chOff x="2393466" y="3425535"/>
              <a:chExt cx="1992865" cy="1003489"/>
            </a:xfrm>
          </p:grpSpPr>
          <p:pic>
            <p:nvPicPr>
              <p:cNvPr id="8" name="図 7">
                <a:extLst>
                  <a:ext uri="{FF2B5EF4-FFF2-40B4-BE49-F238E27FC236}">
                    <a16:creationId xmlns:a16="http://schemas.microsoft.com/office/drawing/2014/main" id="{E0EBF70C-4540-45D9-6ACF-48F1CB8DB92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070538" y="3425535"/>
                <a:ext cx="439765" cy="508902"/>
              </a:xfrm>
              <a:prstGeom prst="rect">
                <a:avLst/>
              </a:prstGeom>
            </p:spPr>
          </p:pic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9ED0F9B2-46CC-D59C-BDE5-C2B4FEE27225}"/>
                  </a:ext>
                </a:extLst>
              </p:cNvPr>
              <p:cNvSpPr txBox="1"/>
              <p:nvPr/>
            </p:nvSpPr>
            <p:spPr>
              <a:xfrm>
                <a:off x="2393466" y="3885752"/>
                <a:ext cx="1992865" cy="543272"/>
              </a:xfrm>
              <a:prstGeom prst="rect">
                <a:avLst/>
              </a:prstGeom>
            </p:spPr>
            <p:txBody>
              <a:bodyPr vert="horz" wrap="square" lIns="90000" tIns="90000" rIns="90000" bIns="90000" rtlCol="0" anchor="t">
                <a:spAutoFit/>
              </a:bodyPr>
              <a:lstStyle/>
              <a:p>
                <a:pPr algn="ctr">
                  <a:spcBef>
                    <a:spcPts val="600"/>
                  </a:spcBef>
                  <a:buClr>
                    <a:schemeClr val="tx2"/>
                  </a:buClr>
                </a:pPr>
                <a:r>
                  <a:rPr kumimoji="1" lang="en-US" altLang="ja-JP" sz="1400" dirty="0"/>
                  <a:t>STA1</a:t>
                </a:r>
                <a:br>
                  <a:rPr lang="en-US" altLang="ja-JP" sz="1400" dirty="0"/>
                </a:br>
                <a:r>
                  <a:rPr lang="en-US" altLang="ja-JP" sz="1400" dirty="0"/>
                  <a:t>(Intended</a:t>
                </a:r>
                <a:r>
                  <a:rPr lang="ja-JP" altLang="en-US" sz="1400" dirty="0"/>
                  <a:t> </a:t>
                </a:r>
                <a:r>
                  <a:rPr lang="en-US" altLang="ja-JP" sz="1400" dirty="0"/>
                  <a:t>Receiver</a:t>
                </a:r>
                <a:r>
                  <a:rPr lang="ja-JP" altLang="en-US" sz="1400" dirty="0"/>
                  <a:t> </a:t>
                </a:r>
                <a:r>
                  <a:rPr lang="en-US" altLang="ja-JP" sz="1400" dirty="0"/>
                  <a:t>of AP1)</a:t>
                </a:r>
                <a:endParaRPr kumimoji="1" lang="en-US" altLang="ja-JP" sz="1400" dirty="0"/>
              </a:p>
            </p:txBody>
          </p:sp>
        </p:grpSp>
        <p:grpSp>
          <p:nvGrpSpPr>
            <p:cNvPr id="10" name="グループ化 9">
              <a:extLst>
                <a:ext uri="{FF2B5EF4-FFF2-40B4-BE49-F238E27FC236}">
                  <a16:creationId xmlns:a16="http://schemas.microsoft.com/office/drawing/2014/main" id="{3819BB25-99EF-0D61-9FB4-C24769832AEB}"/>
                </a:ext>
              </a:extLst>
            </p:cNvPr>
            <p:cNvGrpSpPr/>
            <p:nvPr/>
          </p:nvGrpSpPr>
          <p:grpSpPr>
            <a:xfrm>
              <a:off x="4530293" y="1623239"/>
              <a:ext cx="1715615" cy="1003489"/>
              <a:chOff x="2391715" y="3425535"/>
              <a:chExt cx="1715615" cy="1003489"/>
            </a:xfrm>
          </p:grpSpPr>
          <p:pic>
            <p:nvPicPr>
              <p:cNvPr id="11" name="図 10">
                <a:extLst>
                  <a:ext uri="{FF2B5EF4-FFF2-40B4-BE49-F238E27FC236}">
                    <a16:creationId xmlns:a16="http://schemas.microsoft.com/office/drawing/2014/main" id="{8DBFCAAF-E39B-25DE-9811-D56921D1D09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070538" y="3425535"/>
                <a:ext cx="439765" cy="508902"/>
              </a:xfrm>
              <a:prstGeom prst="rect">
                <a:avLst/>
              </a:prstGeom>
            </p:spPr>
          </p:pic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EE0C810E-7889-8E1C-9B12-EB34DA4BA428}"/>
                  </a:ext>
                </a:extLst>
              </p:cNvPr>
              <p:cNvSpPr txBox="1"/>
              <p:nvPr/>
            </p:nvSpPr>
            <p:spPr>
              <a:xfrm>
                <a:off x="2391715" y="3885752"/>
                <a:ext cx="1715615" cy="543272"/>
              </a:xfrm>
              <a:prstGeom prst="rect">
                <a:avLst/>
              </a:prstGeom>
            </p:spPr>
            <p:txBody>
              <a:bodyPr vert="horz" wrap="square" lIns="90000" tIns="90000" rIns="90000" bIns="90000" rtlCol="0" anchor="t">
                <a:spAutoFit/>
              </a:bodyPr>
              <a:lstStyle/>
              <a:p>
                <a:pPr algn="ctr">
                  <a:spcBef>
                    <a:spcPts val="600"/>
                  </a:spcBef>
                  <a:buClr>
                    <a:schemeClr val="tx2"/>
                  </a:buClr>
                </a:pPr>
                <a:r>
                  <a:rPr kumimoji="1" lang="en-US" altLang="ja-JP" sz="1400" dirty="0"/>
                  <a:t>STA2</a:t>
                </a:r>
                <a:br>
                  <a:rPr kumimoji="1" lang="en-US" altLang="ja-JP" sz="1400" dirty="0"/>
                </a:br>
                <a:r>
                  <a:rPr kumimoji="1" lang="en-US" altLang="ja-JP" sz="1400" dirty="0"/>
                  <a:t>(Steered null from AP1)</a:t>
                </a:r>
                <a:endParaRPr kumimoji="1" lang="ja-JP" altLang="en-US" sz="1400" dirty="0"/>
              </a:p>
            </p:txBody>
          </p:sp>
        </p:grp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2E75805E-7569-F923-9FDE-224425C628ED}"/>
                </a:ext>
              </a:extLst>
            </p:cNvPr>
            <p:cNvSpPr txBox="1"/>
            <p:nvPr/>
          </p:nvSpPr>
          <p:spPr>
            <a:xfrm>
              <a:off x="2124411" y="2832283"/>
              <a:ext cx="1523619" cy="352224"/>
            </a:xfrm>
            <a:prstGeom prst="rect">
              <a:avLst/>
            </a:prstGeom>
          </p:spPr>
          <p:txBody>
            <a:bodyPr vert="horz" wrap="square" lIns="90000" tIns="90000" rIns="90000" bIns="90000" rtlCol="0" anchor="t">
              <a:spAutoFit/>
            </a:bodyPr>
            <a:lstStyle/>
            <a:p>
              <a:pPr algn="ctr">
                <a:spcBef>
                  <a:spcPts val="600"/>
                </a:spcBef>
                <a:buClr>
                  <a:schemeClr val="tx2"/>
                </a:buClr>
              </a:pPr>
              <a:r>
                <a:rPr kumimoji="1" lang="en-US" altLang="ja-JP" sz="1400" dirty="0"/>
                <a:t>AP1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テキスト ボックス 13">
                  <a:extLst>
                    <a:ext uri="{FF2B5EF4-FFF2-40B4-BE49-F238E27FC236}">
                      <a16:creationId xmlns:a16="http://schemas.microsoft.com/office/drawing/2014/main" id="{7CF100FE-03A8-32B2-3490-68342083E9D8}"/>
                    </a:ext>
                  </a:extLst>
                </p:cNvPr>
                <p:cNvSpPr txBox="1"/>
                <p:nvPr/>
              </p:nvSpPr>
              <p:spPr>
                <a:xfrm>
                  <a:off x="3652916" y="1710956"/>
                  <a:ext cx="914400" cy="543272"/>
                </a:xfrm>
                <a:prstGeom prst="rect">
                  <a:avLst/>
                </a:prstGeom>
              </p:spPr>
              <p:txBody>
                <a:bodyPr vert="horz" wrap="square" lIns="90000" tIns="90000" rIns="90000" bIns="90000" rtlCol="0">
                  <a:spAutoFit/>
                </a:bodyPr>
                <a:lstStyle/>
                <a:p>
                  <a:pPr algn="l">
                    <a:spcBef>
                      <a:spcPts val="600"/>
                    </a:spcBef>
                    <a:buClr>
                      <a:schemeClr val="tx2"/>
                    </a:buClr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1" lang="en-US" altLang="ja-JP" sz="2800" b="1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1" lang="en-US" altLang="ja-JP" sz="2800" b="1" i="1" dirty="0" smtClean="0">
                                <a:latin typeface="Cambria Math" panose="02040503050406030204" pitchFamily="18" charset="0"/>
                              </a:rPr>
                              <m:t>𝒉</m:t>
                            </m:r>
                          </m:e>
                          <m:sub>
                            <m:r>
                              <a:rPr kumimoji="1" lang="en-US" altLang="ja-JP" sz="2800" b="1" i="1" dirty="0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kumimoji="1" lang="ja-JP" altLang="en-US" sz="2800" b="1" dirty="0"/>
                </a:p>
              </p:txBody>
            </p:sp>
          </mc:Choice>
          <mc:Fallback xmlns="">
            <p:sp>
              <p:nvSpPr>
                <p:cNvPr id="14" name="テキスト ボックス 13">
                  <a:extLst>
                    <a:ext uri="{FF2B5EF4-FFF2-40B4-BE49-F238E27FC236}">
                      <a16:creationId xmlns:a16="http://schemas.microsoft.com/office/drawing/2014/main" id="{7CF100FE-03A8-32B2-3490-68342083E9D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52916" y="1710956"/>
                  <a:ext cx="914400" cy="543272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テキスト ボックス 14">
                  <a:extLst>
                    <a:ext uri="{FF2B5EF4-FFF2-40B4-BE49-F238E27FC236}">
                      <a16:creationId xmlns:a16="http://schemas.microsoft.com/office/drawing/2014/main" id="{9DC4D771-0460-FE22-A092-D822AC263782}"/>
                    </a:ext>
                  </a:extLst>
                </p:cNvPr>
                <p:cNvSpPr txBox="1"/>
                <p:nvPr/>
              </p:nvSpPr>
              <p:spPr>
                <a:xfrm>
                  <a:off x="3636613" y="2754350"/>
                  <a:ext cx="914400" cy="543272"/>
                </a:xfrm>
                <a:prstGeom prst="rect">
                  <a:avLst/>
                </a:prstGeom>
              </p:spPr>
              <p:txBody>
                <a:bodyPr vert="horz" wrap="square" lIns="90000" tIns="90000" rIns="90000" bIns="90000" rtlCol="0">
                  <a:spAutoFit/>
                </a:bodyPr>
                <a:lstStyle/>
                <a:p>
                  <a:pPr algn="l">
                    <a:spcBef>
                      <a:spcPts val="600"/>
                    </a:spcBef>
                    <a:buClr>
                      <a:schemeClr val="tx2"/>
                    </a:buClr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1" lang="en-US" altLang="ja-JP" sz="2800" b="1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1" lang="en-US" altLang="ja-JP" sz="2800" b="1" i="1" dirty="0" smtClean="0">
                                <a:latin typeface="Cambria Math" panose="02040503050406030204" pitchFamily="18" charset="0"/>
                              </a:rPr>
                              <m:t>𝒉</m:t>
                            </m:r>
                          </m:e>
                          <m:sub>
                            <m:r>
                              <a:rPr kumimoji="1" lang="en-US" altLang="ja-JP" sz="2800" b="1" i="1" dirty="0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kumimoji="1" lang="ja-JP" altLang="en-US" sz="2800" b="1" dirty="0"/>
                </a:p>
              </p:txBody>
            </p:sp>
          </mc:Choice>
          <mc:Fallback xmlns="">
            <p:sp>
              <p:nvSpPr>
                <p:cNvPr id="15" name="テキスト ボックス 14">
                  <a:extLst>
                    <a:ext uri="{FF2B5EF4-FFF2-40B4-BE49-F238E27FC236}">
                      <a16:creationId xmlns:a16="http://schemas.microsoft.com/office/drawing/2014/main" id="{9DC4D771-0460-FE22-A092-D822AC26378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36613" y="2754350"/>
                  <a:ext cx="914400" cy="543272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6" name="直線矢印コネクタ 15">
              <a:extLst>
                <a:ext uri="{FF2B5EF4-FFF2-40B4-BE49-F238E27FC236}">
                  <a16:creationId xmlns:a16="http://schemas.microsoft.com/office/drawing/2014/main" id="{CD7D1853-F132-C2C4-C6F6-7EE498D7883D}"/>
                </a:ext>
              </a:extLst>
            </p:cNvPr>
            <p:cNvCxnSpPr>
              <a:cxnSpLocks/>
              <a:stCxn id="6" idx="3"/>
            </p:cNvCxnSpPr>
            <p:nvPr/>
          </p:nvCxnSpPr>
          <p:spPr>
            <a:xfrm flipV="1">
              <a:off x="3256084" y="2061580"/>
              <a:ext cx="1812557" cy="460521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矢印コネクタ 16">
              <a:extLst>
                <a:ext uri="{FF2B5EF4-FFF2-40B4-BE49-F238E27FC236}">
                  <a16:creationId xmlns:a16="http://schemas.microsoft.com/office/drawing/2014/main" id="{10C3FC3D-0BC2-5055-642C-A554D3279C8F}"/>
                </a:ext>
              </a:extLst>
            </p:cNvPr>
            <p:cNvCxnSpPr>
              <a:cxnSpLocks/>
            </p:cNvCxnSpPr>
            <p:nvPr/>
          </p:nvCxnSpPr>
          <p:spPr>
            <a:xfrm>
              <a:off x="3263172" y="2741841"/>
              <a:ext cx="1731809" cy="13711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テキスト ボックス 17">
                  <a:extLst>
                    <a:ext uri="{FF2B5EF4-FFF2-40B4-BE49-F238E27FC236}">
                      <a16:creationId xmlns:a16="http://schemas.microsoft.com/office/drawing/2014/main" id="{2866524D-CCAE-86D9-F56B-6BC4E49720F4}"/>
                    </a:ext>
                  </a:extLst>
                </p:cNvPr>
                <p:cNvSpPr txBox="1"/>
                <p:nvPr/>
              </p:nvSpPr>
              <p:spPr>
                <a:xfrm>
                  <a:off x="2426273" y="1508433"/>
                  <a:ext cx="914400" cy="543272"/>
                </a:xfrm>
                <a:prstGeom prst="rect">
                  <a:avLst/>
                </a:prstGeom>
              </p:spPr>
              <p:txBody>
                <a:bodyPr vert="horz" wrap="square" lIns="90000" tIns="90000" rIns="90000" bIns="90000" rtlCol="0">
                  <a:spAutoFit/>
                </a:bodyPr>
                <a:lstStyle/>
                <a:p>
                  <a:pPr algn="l">
                    <a:spcBef>
                      <a:spcPts val="600"/>
                    </a:spcBef>
                    <a:buClr>
                      <a:schemeClr val="tx2"/>
                    </a:buClr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1" lang="en-US" altLang="ja-JP" sz="28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1" lang="en-US" altLang="ja-JP" sz="2800" b="1" i="1" smtClean="0">
                                <a:latin typeface="Cambria Math" panose="02040503050406030204" pitchFamily="18" charset="0"/>
                              </a:rPr>
                              <m:t>𝒘</m:t>
                            </m:r>
                          </m:e>
                          <m:sub>
                            <m:r>
                              <a:rPr kumimoji="1" lang="en-US" altLang="ja-JP" sz="2800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kumimoji="1" lang="ja-JP" altLang="en-US" sz="2800" b="1" dirty="0"/>
                </a:p>
              </p:txBody>
            </p:sp>
          </mc:Choice>
          <mc:Fallback xmlns="">
            <p:sp>
              <p:nvSpPr>
                <p:cNvPr id="18" name="テキスト ボックス 17">
                  <a:extLst>
                    <a:ext uri="{FF2B5EF4-FFF2-40B4-BE49-F238E27FC236}">
                      <a16:creationId xmlns:a16="http://schemas.microsoft.com/office/drawing/2014/main" id="{2866524D-CCAE-86D9-F56B-6BC4E49720F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26273" y="1508433"/>
                  <a:ext cx="914400" cy="543272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4250CE97-849B-C36C-11D6-141F65597D1C}"/>
                </a:ext>
              </a:extLst>
            </p:cNvPr>
            <p:cNvSpPr txBox="1"/>
            <p:nvPr/>
          </p:nvSpPr>
          <p:spPr>
            <a:xfrm>
              <a:off x="1954420" y="1299630"/>
              <a:ext cx="1956869" cy="406809"/>
            </a:xfrm>
            <a:prstGeom prst="rect">
              <a:avLst/>
            </a:prstGeom>
          </p:spPr>
          <p:txBody>
            <a:bodyPr vert="horz" wrap="square" lIns="90000" tIns="90000" rIns="90000" bIns="90000" rtlCol="0">
              <a:spAutoFit/>
            </a:bodyPr>
            <a:lstStyle/>
            <a:p>
              <a:pPr algn="l">
                <a:spcBef>
                  <a:spcPts val="600"/>
                </a:spcBef>
                <a:buClr>
                  <a:schemeClr val="tx2"/>
                </a:buClr>
              </a:pPr>
              <a:r>
                <a:rPr kumimoji="1" lang="en-US" altLang="ja-JP" dirty="0"/>
                <a:t>(4x1 steering vector)</a:t>
              </a:r>
              <a:endParaRPr kumimoji="1" lang="ja-JP" altLang="en-US" dirty="0"/>
            </a:p>
          </p:txBody>
        </p:sp>
        <p:pic>
          <p:nvPicPr>
            <p:cNvPr id="20" name="図 19">
              <a:extLst>
                <a:ext uri="{FF2B5EF4-FFF2-40B4-BE49-F238E27FC236}">
                  <a16:creationId xmlns:a16="http://schemas.microsoft.com/office/drawing/2014/main" id="{28E04B3E-E109-66AE-B049-42102F974AD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836917" y="1980720"/>
              <a:ext cx="1037647" cy="1082761"/>
            </a:xfrm>
            <a:prstGeom prst="rect">
              <a:avLst/>
            </a:prstGeom>
          </p:spPr>
        </p:pic>
        <p:sp>
          <p:nvSpPr>
            <p:cNvPr id="21" name="テキスト ボックス 20">
              <a:extLst>
                <a:ext uri="{FF2B5EF4-FFF2-40B4-BE49-F238E27FC236}">
                  <a16:creationId xmlns:a16="http://schemas.microsoft.com/office/drawing/2014/main" id="{D9A15A72-00AC-07EE-F576-7D0B19B27AAF}"/>
                </a:ext>
              </a:extLst>
            </p:cNvPr>
            <p:cNvSpPr txBox="1"/>
            <p:nvPr/>
          </p:nvSpPr>
          <p:spPr>
            <a:xfrm>
              <a:off x="7742891" y="2832283"/>
              <a:ext cx="1523619" cy="734320"/>
            </a:xfrm>
            <a:prstGeom prst="rect">
              <a:avLst/>
            </a:prstGeom>
          </p:spPr>
          <p:txBody>
            <a:bodyPr vert="horz" wrap="square" lIns="90000" tIns="90000" rIns="90000" bIns="90000" rtlCol="0" anchor="t">
              <a:spAutoFit/>
            </a:bodyPr>
            <a:lstStyle/>
            <a:p>
              <a:pPr algn="ctr">
                <a:spcBef>
                  <a:spcPts val="600"/>
                </a:spcBef>
                <a:buClr>
                  <a:schemeClr val="tx2"/>
                </a:buClr>
              </a:pPr>
              <a:r>
                <a:rPr kumimoji="1" lang="en-US" altLang="ja-JP" sz="1400" dirty="0"/>
                <a:t>AP2</a:t>
              </a:r>
              <a:br>
                <a:rPr kumimoji="1" lang="en-US" altLang="ja-JP" sz="1400" dirty="0"/>
              </a:br>
              <a:r>
                <a:rPr kumimoji="1" lang="en-US" altLang="ja-JP" sz="1400" dirty="0"/>
                <a:t>*Not implemented</a:t>
              </a:r>
              <a:br>
                <a:rPr kumimoji="1" lang="en-US" altLang="ja-JP" sz="1400" dirty="0"/>
              </a:br>
              <a:r>
                <a:rPr kumimoji="1" lang="en-US" altLang="ja-JP" sz="1400" dirty="0"/>
                <a:t>in simulation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テキスト ボックス 21">
                  <a:extLst>
                    <a:ext uri="{FF2B5EF4-FFF2-40B4-BE49-F238E27FC236}">
                      <a16:creationId xmlns:a16="http://schemas.microsoft.com/office/drawing/2014/main" id="{A8582A18-449A-7D42-5761-F18D4F80AFDD}"/>
                    </a:ext>
                  </a:extLst>
                </p:cNvPr>
                <p:cNvSpPr txBox="1"/>
                <p:nvPr/>
              </p:nvSpPr>
              <p:spPr>
                <a:xfrm>
                  <a:off x="8044753" y="1493670"/>
                  <a:ext cx="914400" cy="543272"/>
                </a:xfrm>
                <a:prstGeom prst="rect">
                  <a:avLst/>
                </a:prstGeom>
              </p:spPr>
              <p:txBody>
                <a:bodyPr vert="horz" wrap="square" lIns="90000" tIns="90000" rIns="90000" bIns="90000" rtlCol="0">
                  <a:spAutoFit/>
                </a:bodyPr>
                <a:lstStyle/>
                <a:p>
                  <a:pPr algn="l">
                    <a:spcBef>
                      <a:spcPts val="600"/>
                    </a:spcBef>
                    <a:buClr>
                      <a:schemeClr val="tx2"/>
                    </a:buClr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1" lang="en-US" altLang="ja-JP" sz="28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1" lang="en-US" altLang="ja-JP" sz="2800" b="1" i="1" smtClean="0">
                                <a:latin typeface="Cambria Math" panose="02040503050406030204" pitchFamily="18" charset="0"/>
                              </a:rPr>
                              <m:t>𝒘</m:t>
                            </m:r>
                          </m:e>
                          <m:sub>
                            <m:r>
                              <a:rPr kumimoji="1" lang="en-US" altLang="ja-JP" sz="28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kumimoji="1" lang="ja-JP" altLang="en-US" sz="2800" b="1" dirty="0"/>
                </a:p>
              </p:txBody>
            </p:sp>
          </mc:Choice>
          <mc:Fallback xmlns="">
            <p:sp>
              <p:nvSpPr>
                <p:cNvPr id="22" name="テキスト ボックス 21">
                  <a:extLst>
                    <a:ext uri="{FF2B5EF4-FFF2-40B4-BE49-F238E27FC236}">
                      <a16:creationId xmlns:a16="http://schemas.microsoft.com/office/drawing/2014/main" id="{A8582A18-449A-7D42-5761-F18D4F80AFD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044753" y="1493670"/>
                  <a:ext cx="914400" cy="543272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DF51284C-2546-C655-2C96-C308A28D245C}"/>
                </a:ext>
              </a:extLst>
            </p:cNvPr>
            <p:cNvSpPr txBox="1"/>
            <p:nvPr/>
          </p:nvSpPr>
          <p:spPr>
            <a:xfrm>
              <a:off x="7543480" y="1266847"/>
              <a:ext cx="1956869" cy="406809"/>
            </a:xfrm>
            <a:prstGeom prst="rect">
              <a:avLst/>
            </a:prstGeom>
          </p:spPr>
          <p:txBody>
            <a:bodyPr vert="horz" wrap="square" lIns="90000" tIns="90000" rIns="90000" bIns="90000" rtlCol="0">
              <a:spAutoFit/>
            </a:bodyPr>
            <a:lstStyle/>
            <a:p>
              <a:pPr algn="l">
                <a:spcBef>
                  <a:spcPts val="600"/>
                </a:spcBef>
                <a:buClr>
                  <a:schemeClr val="tx2"/>
                </a:buClr>
              </a:pPr>
              <a:r>
                <a:rPr kumimoji="1" lang="en-US" altLang="ja-JP" dirty="0"/>
                <a:t>(4x1 steering vector)</a:t>
              </a:r>
              <a:endParaRPr kumimoji="1" lang="ja-JP" altLang="en-US" dirty="0"/>
            </a:p>
          </p:txBody>
        </p:sp>
        <p:cxnSp>
          <p:nvCxnSpPr>
            <p:cNvPr id="24" name="直線矢印コネクタ 23">
              <a:extLst>
                <a:ext uri="{FF2B5EF4-FFF2-40B4-BE49-F238E27FC236}">
                  <a16:creationId xmlns:a16="http://schemas.microsoft.com/office/drawing/2014/main" id="{72DC2C40-B36F-D862-0B33-F48D64DA6468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862320" y="2082800"/>
              <a:ext cx="2062480" cy="30480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矢印コネクタ 26">
              <a:extLst>
                <a:ext uri="{FF2B5EF4-FFF2-40B4-BE49-F238E27FC236}">
                  <a16:creationId xmlns:a16="http://schemas.microsoft.com/office/drawing/2014/main" id="{CED6C78E-B5DE-92B7-5E5E-50105D2AB91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811520" y="2661920"/>
              <a:ext cx="2103120" cy="243840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Content Placeholder 2">
                <a:extLst>
                  <a:ext uri="{FF2B5EF4-FFF2-40B4-BE49-F238E27FC236}">
                    <a16:creationId xmlns:a16="http://schemas.microsoft.com/office/drawing/2014/main" id="{FBBEFBEF-AF68-4562-8D9A-C66947B2E93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28688" y="3772004"/>
                <a:ext cx="10384960" cy="2422954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b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2pPr>
                <a:lvl3pPr marL="1085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+mn-lt"/>
                  </a:defRPr>
                </a:lvl3pPr>
                <a:lvl4pPr marL="14287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1600">
                    <a:solidFill>
                      <a:schemeClr val="tx1"/>
                    </a:solidFill>
                    <a:latin typeface="+mn-lt"/>
                  </a:defRPr>
                </a:lvl4pPr>
                <a:lvl5pPr marL="17716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5pPr>
                <a:lvl6pPr marL="2228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6pPr>
                <a:lvl7pPr marL="26860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7pPr>
                <a:lvl8pPr marL="31432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8pPr>
                <a:lvl9pPr marL="36004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0">
                  <a:buNone/>
                  <a:defRPr/>
                </a:pPr>
                <a:r>
                  <a:rPr kumimoji="0" lang="en-US" altLang="ja-JP" kern="0" dirty="0">
                    <a:solidFill>
                      <a:srgbClr val="000000"/>
                    </a:solidFill>
                    <a:latin typeface="Times New Roman"/>
                  </a:rPr>
                  <a:t>Configuration</a:t>
                </a:r>
              </a:p>
              <a:p>
                <a:pPr marL="400050" lvl="1" indent="0">
                  <a:buNone/>
                  <a:defRPr/>
                </a:pPr>
                <a:r>
                  <a:rPr kumimoji="0" lang="en-US" altLang="ja-JP" sz="1800" kern="0" dirty="0">
                    <a:solidFill>
                      <a:srgbClr val="000000"/>
                    </a:solidFill>
                    <a:latin typeface="Times New Roman"/>
                  </a:rPr>
                  <a:t>Channel Model D-NLOS @ 5GHz</a:t>
                </a:r>
              </a:p>
              <a:p>
                <a:pPr marL="400050" lvl="1" indent="0">
                  <a:buNone/>
                  <a:defRPr/>
                </a:pPr>
                <a:r>
                  <a:rPr kumimoji="0" lang="en-US" altLang="ja-JP" sz="1800" kern="0" dirty="0">
                    <a:solidFill>
                      <a:srgbClr val="000000"/>
                    </a:solidFill>
                    <a:latin typeface="Times New Roman"/>
                  </a:rPr>
                  <a:t>Doppler Frequency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altLang="ja-JP" sz="18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0" lang="en-US" altLang="ja-JP" sz="18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kumimoji="0" lang="en-US" altLang="ja-JP" sz="18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</m:oMath>
                </a14:m>
                <a:r>
                  <a:rPr kumimoji="0" lang="en-US" altLang="ja-JP" sz="1800" kern="0" dirty="0">
                    <a:solidFill>
                      <a:srgbClr val="000000"/>
                    </a:solidFill>
                    <a:latin typeface="Times New Roman"/>
                  </a:rPr>
                  <a:t>) : 5.5Hz</a:t>
                </a:r>
              </a:p>
              <a:p>
                <a:pPr marL="400050" lvl="1" indent="0">
                  <a:buNone/>
                  <a:defRPr/>
                </a:pPr>
                <a:r>
                  <a:rPr kumimoji="0" lang="en-US" altLang="ja-JP" sz="1800" kern="0" dirty="0">
                    <a:solidFill>
                      <a:srgbClr val="000000"/>
                    </a:solidFill>
                    <a:latin typeface="Times New Roman"/>
                  </a:rPr>
                  <a:t>AP: 4 antennas, 1 spatial stream,         STA: 1 antenna</a:t>
                </a:r>
              </a:p>
              <a:p>
                <a:pPr marL="0" indent="0">
                  <a:buNone/>
                  <a:defRPr/>
                </a:pPr>
                <a:endParaRPr kumimoji="0" lang="en-US" altLang="ja-JP" kern="0" dirty="0">
                  <a:solidFill>
                    <a:srgbClr val="000000"/>
                  </a:solidFill>
                  <a:latin typeface="Times New Roman"/>
                </a:endParaRPr>
              </a:p>
              <a:p>
                <a:pPr marL="0" indent="0">
                  <a:buNone/>
                  <a:defRPr/>
                </a:pPr>
                <a:r>
                  <a:rPr kumimoji="0" lang="en-US" altLang="ja-JP" kern="0" dirty="0">
                    <a:solidFill>
                      <a:srgbClr val="000000"/>
                    </a:solidFill>
                    <a:latin typeface="Times New Roman"/>
                  </a:rPr>
                  <a:t>Evaluation Metrics</a:t>
                </a:r>
              </a:p>
              <a:p>
                <a:pPr marL="400050" lvl="1" indent="0">
                  <a:buNone/>
                  <a:defRPr/>
                </a:pPr>
                <a:r>
                  <a:rPr kumimoji="0" lang="en-US" altLang="ja-JP" sz="1800" kern="0" dirty="0">
                    <a:solidFill>
                      <a:srgbClr val="000000"/>
                    </a:solidFill>
                  </a:rPr>
                  <a:t>Intended Signal Level: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kumimoji="0" lang="en-US" altLang="ja-JP" sz="1800" b="1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0" lang="en-US" altLang="ja-JP" sz="1800" b="1" i="1" ker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altLang="ja-JP" sz="1800" b="1" i="1" ker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𝒉</m:t>
                            </m:r>
                          </m:e>
                          <m:sub>
                            <m:r>
                              <a:rPr kumimoji="0" lang="en-US" altLang="ja-JP" sz="1800" b="1" i="1" ker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sSub>
                          <m:sSubPr>
                            <m:ctrlPr>
                              <a:rPr kumimoji="0" lang="en-US" altLang="ja-JP" sz="1800" b="1" i="1" ker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altLang="ja-JP" sz="1800" b="1" i="1" ker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𝒘</m:t>
                            </m:r>
                          </m:e>
                          <m:sub>
                            <m:r>
                              <a:rPr kumimoji="0" lang="en-US" altLang="ja-JP" sz="1800" b="1" i="1" ker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e>
                    </m:d>
                  </m:oMath>
                </a14:m>
                <a:r>
                  <a:rPr kumimoji="0" lang="en-US" altLang="ja-JP" sz="1800" kern="0" dirty="0">
                    <a:solidFill>
                      <a:srgbClr val="000000"/>
                    </a:solidFill>
                    <a:latin typeface="Times New Roman"/>
                  </a:rPr>
                  <a:t>,     Interference Level: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kumimoji="0" lang="en-US" altLang="ja-JP" sz="18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0" lang="en-US" altLang="ja-JP" sz="1800" b="1" i="1" ker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altLang="ja-JP" sz="1800" b="1" i="1" ker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𝒉</m:t>
                            </m:r>
                          </m:e>
                          <m:sub>
                            <m:r>
                              <a:rPr kumimoji="0" lang="en-US" altLang="ja-JP" sz="1800" b="1" i="1" kern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  <m:sSub>
                          <m:sSubPr>
                            <m:ctrlPr>
                              <a:rPr kumimoji="0" lang="en-US" altLang="ja-JP" sz="1800" b="1" i="1" ker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altLang="ja-JP" sz="1800" b="1" i="1" ker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𝒘</m:t>
                            </m:r>
                          </m:e>
                          <m:sub>
                            <m:r>
                              <a:rPr kumimoji="0" lang="en-US" altLang="ja-JP" sz="1800" b="1" i="1" ker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e>
                    </m:d>
                  </m:oMath>
                </a14:m>
                <a:r>
                  <a:rPr kumimoji="0" lang="en-US" altLang="ja-JP" sz="1800" kern="0" dirty="0">
                    <a:solidFill>
                      <a:srgbClr val="000000"/>
                    </a:solidFill>
                    <a:latin typeface="Times New Roman"/>
                  </a:rPr>
                  <a:t>                </a:t>
                </a:r>
                <a:endParaRPr kumimoji="0" lang="en-US" altLang="ja-JP" sz="2400" kern="0" dirty="0">
                  <a:solidFill>
                    <a:srgbClr val="000000"/>
                  </a:solidFill>
                  <a:latin typeface="Times New Roman"/>
                </a:endParaRPr>
              </a:p>
            </p:txBody>
          </p:sp>
        </mc:Choice>
        <mc:Fallback xmlns="">
          <p:sp>
            <p:nvSpPr>
              <p:cNvPr id="32" name="Content Placeholder 2">
                <a:extLst>
                  <a:ext uri="{FF2B5EF4-FFF2-40B4-BE49-F238E27FC236}">
                    <a16:creationId xmlns:a16="http://schemas.microsoft.com/office/drawing/2014/main" id="{FBBEFBEF-AF68-4562-8D9A-C66947B2E9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8688" y="3772004"/>
                <a:ext cx="10384960" cy="2422954"/>
              </a:xfrm>
              <a:prstGeom prst="rect">
                <a:avLst/>
              </a:prstGeom>
              <a:blipFill>
                <a:blip r:embed="rId8"/>
                <a:stretch>
                  <a:fillRect l="-880" t="-2015" b="-1360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itle 1">
            <a:extLst>
              <a:ext uri="{FF2B5EF4-FFF2-40B4-BE49-F238E27FC236}">
                <a16:creationId xmlns:a16="http://schemas.microsoft.com/office/drawing/2014/main" id="{4B7C529B-D2CA-16C1-E5C6-B344839C8002}"/>
              </a:ext>
            </a:extLst>
          </p:cNvPr>
          <p:cNvSpPr txBox="1">
            <a:spLocks/>
          </p:cNvSpPr>
          <p:nvPr/>
        </p:nvSpPr>
        <p:spPr>
          <a:xfrm>
            <a:off x="929216" y="814836"/>
            <a:ext cx="10460567" cy="57184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Simulation Scenario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03967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860FB82-6DC1-8B44-58C8-B0F74EA2A11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8688" y="332601"/>
            <a:ext cx="1224694" cy="276999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August 2024</a:t>
            </a:r>
            <a:endParaRPr kumimoji="1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4D1F7F8-2046-E3D5-AC61-D51124DD2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ja-JP"/>
              <a:t>Ken Tanaka (Sony)</a:t>
            </a:r>
            <a:endParaRPr lang="en-GB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96F68C5-55AC-7F6C-05A1-F54FCB556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CF441D77-599F-438E-93D4-2ABF912CE1B6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143A7D5-E153-5B37-EE6B-445BC99F5C5C}"/>
              </a:ext>
            </a:extLst>
          </p:cNvPr>
          <p:cNvSpPr txBox="1">
            <a:spLocks/>
          </p:cNvSpPr>
          <p:nvPr/>
        </p:nvSpPr>
        <p:spPr>
          <a:xfrm>
            <a:off x="929216" y="814836"/>
            <a:ext cx="10460567" cy="57184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Simulation Assumption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Content Placeholder 2">
                <a:extLst>
                  <a:ext uri="{FF2B5EF4-FFF2-40B4-BE49-F238E27FC236}">
                    <a16:creationId xmlns:a16="http://schemas.microsoft.com/office/drawing/2014/main" id="{33E459C3-25C8-74C5-7E05-A93741FD0F4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29216" y="1619003"/>
                <a:ext cx="11105304" cy="4733029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b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2pPr>
                <a:lvl3pPr marL="1085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+mn-lt"/>
                  </a:defRPr>
                </a:lvl3pPr>
                <a:lvl4pPr marL="14287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1600">
                    <a:solidFill>
                      <a:schemeClr val="tx1"/>
                    </a:solidFill>
                    <a:latin typeface="+mn-lt"/>
                  </a:defRPr>
                </a:lvl4pPr>
                <a:lvl5pPr marL="17716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5pPr>
                <a:lvl6pPr marL="2228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6pPr>
                <a:lvl7pPr marL="26860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7pPr>
                <a:lvl8pPr marL="31432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8pPr>
                <a:lvl9pPr marL="36004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0">
                  <a:buNone/>
                  <a:defRPr/>
                </a:pPr>
                <a:r>
                  <a:rPr kumimoji="0" lang="en-US" altLang="ja-JP" kern="0" dirty="0">
                    <a:solidFill>
                      <a:srgbClr val="000000"/>
                    </a:solidFill>
                    <a:latin typeface="Times New Roman"/>
                  </a:rPr>
                  <a:t>CSI Feedback</a:t>
                </a:r>
              </a:p>
              <a:p>
                <a:pPr marL="400050" lvl="1" indent="0">
                  <a:buNone/>
                  <a:defRPr/>
                </a:pPr>
                <a:r>
                  <a:rPr kumimoji="0" lang="en-US" altLang="ja-JP" sz="1800" b="0" kern="0" dirty="0">
                    <a:solidFill>
                      <a:srgbClr val="000000"/>
                    </a:solidFill>
                  </a:rPr>
                  <a:t>Non-AP STA (beamformee) obtains perfect CSI</a:t>
                </a:r>
              </a:p>
              <a:p>
                <a:pPr marL="400050" lvl="1" indent="0">
                  <a:buNone/>
                  <a:defRPr/>
                </a:pPr>
                <a:r>
                  <a:rPr kumimoji="0" lang="en-US" altLang="ja-JP" sz="1800" b="0" kern="0" dirty="0">
                    <a:solidFill>
                      <a:srgbClr val="000000"/>
                    </a:solidFill>
                  </a:rPr>
                  <a:t>Compressed beamforming feedback (FBCK)I with </a:t>
                </a:r>
                <a14:m>
                  <m:oMath xmlns:m="http://schemas.openxmlformats.org/officeDocument/2006/math">
                    <m:d>
                      <m:dPr>
                        <m:ctrlPr>
                          <a:rPr kumimoji="0" lang="en-US" altLang="ja-JP" sz="18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0" lang="en-US" altLang="ja-JP" sz="1800" i="1" ker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altLang="ja-JP" sz="1800" i="1" ker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kumimoji="0" lang="en-US" altLang="ja-JP" sz="1800" i="1" ker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𝜓</m:t>
                            </m:r>
                          </m:sub>
                        </m:sSub>
                        <m:r>
                          <a:rPr kumimoji="0" lang="en-US" altLang="ja-JP" sz="18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kumimoji="0" lang="en-US" altLang="ja-JP" sz="1800" b="0" i="1" kern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altLang="ja-JP" sz="1800" b="0" i="1" kern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kumimoji="0" lang="en-US" altLang="ja-JP" sz="1800" b="0" i="1" kern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𝜃</m:t>
                            </m:r>
                          </m:sub>
                        </m:sSub>
                      </m:e>
                    </m:d>
                    <m:r>
                      <a:rPr kumimoji="0" lang="en-US" altLang="ja-JP" sz="1800" b="0" i="1" kern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kumimoji="0" lang="en-US" altLang="ja-JP" sz="18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kumimoji="0" lang="en-US" altLang="ja-JP" sz="18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7,9</m:t>
                        </m:r>
                      </m:e>
                    </m:d>
                  </m:oMath>
                </a14:m>
                <a:r>
                  <a:rPr kumimoji="0" lang="en-US" altLang="ja-JP" sz="1800" kern="0" dirty="0">
                    <a:solidFill>
                      <a:srgbClr val="000000"/>
                    </a:solidFill>
                    <a:latin typeface="Times New Roman"/>
                  </a:rPr>
                  <a:t>. First FBCK is obtained at </a:t>
                </a:r>
                <a14:m>
                  <m:oMath xmlns:m="http://schemas.openxmlformats.org/officeDocument/2006/math">
                    <m:r>
                      <a:rPr kumimoji="0" lang="en-US" altLang="ja-JP" sz="1800" b="0" i="1" kern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kumimoji="0" lang="en-US" altLang="ja-JP" sz="1800" b="0" i="1" kern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=0 </m:t>
                    </m:r>
                    <m:r>
                      <a:rPr kumimoji="0" lang="en-US" altLang="ja-JP" sz="1800" b="0" i="0" kern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[</m:t>
                    </m:r>
                    <m:r>
                      <m:rPr>
                        <m:sty m:val="p"/>
                      </m:rPr>
                      <a:rPr kumimoji="0" lang="en-US" altLang="ja-JP" sz="1800" b="0" i="0" kern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ms</m:t>
                    </m:r>
                    <m:r>
                      <a:rPr kumimoji="0" lang="en-US" altLang="ja-JP" sz="1800" b="0" i="0" kern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endParaRPr kumimoji="0" lang="en-US" altLang="ja-JP" sz="1800" kern="0" dirty="0">
                  <a:solidFill>
                    <a:srgbClr val="000000"/>
                  </a:solidFill>
                  <a:latin typeface="Times New Roman"/>
                </a:endParaRPr>
              </a:p>
              <a:p>
                <a:pPr marL="400050" lvl="1" indent="0">
                  <a:buNone/>
                  <a:defRPr/>
                </a:pPr>
                <a:r>
                  <a:rPr kumimoji="0" lang="en-US" altLang="ja-JP" sz="1800" kern="0" dirty="0">
                    <a:solidFill>
                      <a:srgbClr val="000000"/>
                    </a:solidFill>
                    <a:latin typeface="Times New Roman"/>
                  </a:rPr>
                  <a:t>Sounding and CSI FBCK are performed every </a:t>
                </a:r>
                <a:r>
                  <a:rPr kumimoji="0" lang="en-US" altLang="ja-JP" sz="1800" b="1" u="sng" kern="0" dirty="0">
                    <a:solidFill>
                      <a:srgbClr val="000000"/>
                    </a:solidFill>
                    <a:latin typeface="Times New Roman"/>
                  </a:rPr>
                  <a:t>12</a:t>
                </a:r>
                <a:r>
                  <a:rPr kumimoji="0" lang="en-US" altLang="ja-JP" sz="1800" kern="0" dirty="0">
                    <a:solidFill>
                      <a:srgbClr val="000000"/>
                    </a:solidFill>
                    <a:latin typeface="Times New Roman"/>
                  </a:rPr>
                  <a:t> </a:t>
                </a:r>
                <a:r>
                  <a:rPr kumimoji="0" lang="en-US" altLang="ja-JP" sz="1800" kern="0" dirty="0" err="1">
                    <a:solidFill>
                      <a:srgbClr val="000000"/>
                    </a:solidFill>
                    <a:latin typeface="Times New Roman"/>
                  </a:rPr>
                  <a:t>ms</a:t>
                </a:r>
                <a:endParaRPr kumimoji="0" lang="en-US" altLang="ja-JP" sz="1800" kern="0" dirty="0">
                  <a:solidFill>
                    <a:srgbClr val="000000"/>
                  </a:solidFill>
                  <a:latin typeface="Times New Roman"/>
                </a:endParaRPr>
              </a:p>
              <a:p>
                <a:pPr marL="400050" lvl="1" indent="0">
                  <a:buNone/>
                  <a:defRPr/>
                </a:pPr>
                <a:r>
                  <a:rPr kumimoji="0" lang="en-US" altLang="ja-JP" sz="1800" kern="0" dirty="0">
                    <a:solidFill>
                      <a:srgbClr val="000000"/>
                    </a:solidFill>
                    <a:latin typeface="Times New Roman"/>
                  </a:rPr>
                  <a:t>Sounding and FBCK overhead are assumed to be zero.</a:t>
                </a:r>
                <a:endParaRPr kumimoji="0" lang="en-US" altLang="ja-JP" sz="2400" kern="0" dirty="0">
                  <a:solidFill>
                    <a:srgbClr val="000000"/>
                  </a:solidFill>
                  <a:latin typeface="Times New Roman"/>
                </a:endParaRPr>
              </a:p>
              <a:p>
                <a:pPr marL="400050" lvl="1" indent="0">
                  <a:buNone/>
                  <a:defRPr/>
                </a:pPr>
                <a:endParaRPr kumimoji="0" lang="en-US" altLang="ja-JP" kern="0" dirty="0">
                  <a:solidFill>
                    <a:srgbClr val="000000"/>
                  </a:solidFill>
                  <a:latin typeface="Times New Roman"/>
                </a:endParaRPr>
              </a:p>
              <a:p>
                <a:pPr marL="0" indent="0">
                  <a:buNone/>
                  <a:defRPr/>
                </a:pPr>
                <a:r>
                  <a:rPr kumimoji="0" lang="en-US" altLang="ja-JP" kern="0" dirty="0">
                    <a:solidFill>
                      <a:srgbClr val="000000"/>
                    </a:solidFill>
                    <a:latin typeface="Times New Roman"/>
                  </a:rPr>
                  <a:t>Precoding</a:t>
                </a:r>
              </a:p>
              <a:p>
                <a:pPr marL="400050" lvl="1" indent="0">
                  <a:buNone/>
                  <a:defRPr/>
                </a:pPr>
                <a:r>
                  <a:rPr kumimoji="0" lang="en-US" altLang="ja-JP" sz="1800" kern="0" dirty="0">
                    <a:solidFill>
                      <a:srgbClr val="000000"/>
                    </a:solidFill>
                    <a:latin typeface="Times New Roman"/>
                  </a:rPr>
                  <a:t>SLNR-based precoding [14]: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altLang="ja-JP" sz="1800" b="1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0" lang="en-US" altLang="ja-JP" sz="1800" b="1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𝒘</m:t>
                        </m:r>
                      </m:e>
                      <m:sub>
                        <m:r>
                          <a:rPr kumimoji="0" lang="en-US" altLang="ja-JP" sz="18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kumimoji="0" lang="en-US" altLang="ja-JP" sz="1800" b="0" i="0" kern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kumimoji="0" lang="en-US" altLang="ja-JP" sz="1800" b="0" i="1" kern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𝑒𝑖𝑔</m:t>
                    </m:r>
                    <m:d>
                      <m:dPr>
                        <m:ctrlPr>
                          <a:rPr kumimoji="0" lang="en-US" altLang="ja-JP" sz="18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kumimoji="0" lang="en-US" altLang="ja-JP" sz="1800" b="0" i="1" kern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kumimoji="0" lang="en-US" altLang="ja-JP" sz="1800" b="0" i="1" kern="0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Sup>
                                  <m:sSubSupPr>
                                    <m:ctrlPr>
                                      <a:rPr kumimoji="0" lang="en-US" altLang="ja-JP" sz="1800" b="1" i="1" kern="0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kumimoji="0" lang="en-US" altLang="ja-JP" sz="1800" b="1" i="1" kern="0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𝒉</m:t>
                                    </m:r>
                                  </m:e>
                                  <m:sub>
                                    <m:r>
                                      <a:rPr kumimoji="0" lang="en-US" altLang="ja-JP" sz="1800" b="1" i="1" kern="0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  <m:sup>
                                    <m:r>
                                      <a:rPr kumimoji="0" lang="en-US" altLang="ja-JP" sz="1800" i="1" ker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𝐻</m:t>
                                    </m:r>
                                  </m:sup>
                                </m:sSubSup>
                                <m:sSub>
                                  <m:sSubPr>
                                    <m:ctrlPr>
                                      <a:rPr kumimoji="0" lang="en-US" altLang="ja-JP" sz="1800" b="1" i="1" kern="0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0" lang="en-US" altLang="ja-JP" sz="1800" b="1" i="1" kern="0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𝒉</m:t>
                                    </m:r>
                                  </m:e>
                                  <m:sub>
                                    <m:r>
                                      <a:rPr kumimoji="0" lang="en-US" altLang="ja-JP" sz="1800" b="1" i="1" kern="0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  <m:r>
                                  <a:rPr kumimoji="0" lang="en-US" altLang="ja-JP" sz="1800" b="1" i="1" kern="0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kumimoji="0" lang="en-US" altLang="ja-JP" sz="1800" b="0" i="1" kern="0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0" lang="en-US" altLang="ja-JP" sz="1800" b="0" i="1" kern="0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𝜎</m:t>
                                    </m:r>
                                  </m:e>
                                  <m:sub>
                                    <m:r>
                                      <a:rPr kumimoji="0" lang="en-US" altLang="ja-JP" sz="1800" b="0" i="1" kern="0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sub>
                                </m:sSub>
                                <m:r>
                                  <a:rPr kumimoji="0" lang="en-US" altLang="ja-JP" sz="1800" b="1" i="1" kern="0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𝑰</m:t>
                                </m:r>
                              </m:e>
                            </m:d>
                          </m:e>
                          <m:sup>
                            <m:r>
                              <a:rPr kumimoji="0" lang="en-US" altLang="ja-JP" sz="1800" b="0" i="1" kern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</m:sSup>
                        <m:sSubSup>
                          <m:sSubSupPr>
                            <m:ctrlPr>
                              <a:rPr kumimoji="0" lang="en-US" altLang="ja-JP" sz="1800" b="1" i="1" kern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kumimoji="0" lang="en-US" altLang="ja-JP" sz="1800" b="1" i="1" kern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𝒉</m:t>
                            </m:r>
                          </m:e>
                          <m:sub>
                            <m:r>
                              <a:rPr kumimoji="0" lang="en-US" altLang="ja-JP" sz="1800" b="1" i="1" kern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  <m:sup>
                            <m:r>
                              <a:rPr kumimoji="0" lang="en-US" altLang="ja-JP" sz="1800" b="1" i="1" kern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𝑯</m:t>
                            </m:r>
                          </m:sup>
                        </m:sSubSup>
                        <m:sSub>
                          <m:sSubPr>
                            <m:ctrlPr>
                              <a:rPr kumimoji="0" lang="en-US" altLang="ja-JP" sz="1800" b="1" i="1" kern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altLang="ja-JP" sz="1800" b="1" i="1" kern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𝒉</m:t>
                            </m:r>
                          </m:e>
                          <m:sub>
                            <m:r>
                              <a:rPr kumimoji="0" lang="en-US" altLang="ja-JP" sz="1800" b="1" i="1" kern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e>
                    </m:d>
                  </m:oMath>
                </a14:m>
                <a:endParaRPr kumimoji="0" lang="en-US" altLang="ja-JP" sz="2400" kern="0" dirty="0">
                  <a:solidFill>
                    <a:srgbClr val="000000"/>
                  </a:solidFill>
                  <a:latin typeface="Times New Roman"/>
                </a:endParaRPr>
              </a:p>
              <a:p>
                <a:pPr marL="400050" lvl="1" indent="0">
                  <a:buNone/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altLang="ja-JP" sz="18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0" lang="en-US" altLang="ja-JP" sz="1800" b="1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kumimoji="0" lang="en-US" altLang="ja-JP" sz="18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1,2</m:t>
                        </m:r>
                      </m:sub>
                    </m:sSub>
                  </m:oMath>
                </a14:m>
                <a:r>
                  <a:rPr kumimoji="0" lang="en-US" altLang="ja-JP" sz="1800" b="0" kern="0" dirty="0">
                    <a:solidFill>
                      <a:srgbClr val="000000"/>
                    </a:solidFill>
                  </a:rPr>
                  <a:t>: 1-by-4 vector,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altLang="ja-JP" sz="18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0" lang="en-US" altLang="ja-JP" sz="18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kumimoji="0" lang="en-US" altLang="ja-JP" sz="18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</m:oMath>
                </a14:m>
                <a:r>
                  <a:rPr kumimoji="0" lang="en-US" altLang="ja-JP" sz="1800" kern="0" dirty="0">
                    <a:solidFill>
                      <a:srgbClr val="000000"/>
                    </a:solidFill>
                    <a:latin typeface="Times New Roman"/>
                  </a:rPr>
                  <a:t>:</a:t>
                </a:r>
                <a:r>
                  <a:rPr kumimoji="0" lang="en-US" altLang="ja-JP" sz="1600" kern="0" dirty="0">
                    <a:solidFill>
                      <a:srgbClr val="000000"/>
                    </a:solidFill>
                    <a:latin typeface="Times New Roman"/>
                  </a:rPr>
                  <a:t> White Gaussian Noise level</a:t>
                </a:r>
              </a:p>
              <a:p>
                <a:pPr marL="400050" lvl="1" indent="0">
                  <a:buNone/>
                  <a:defRPr/>
                </a:pPr>
                <a:endParaRPr kumimoji="0" lang="en-US" altLang="ja-JP" sz="1800" kern="0" dirty="0">
                  <a:solidFill>
                    <a:srgbClr val="000000"/>
                  </a:solidFill>
                  <a:latin typeface="Times New Roman"/>
                </a:endParaRPr>
              </a:p>
              <a:p>
                <a:pPr marL="0" indent="0">
                  <a:buNone/>
                  <a:defRPr/>
                </a:pPr>
                <a:endParaRPr kumimoji="0" lang="en-US" altLang="ja-JP" sz="1800" kern="0" dirty="0">
                  <a:solidFill>
                    <a:srgbClr val="000000"/>
                  </a:solidFill>
                  <a:latin typeface="Times New Roman"/>
                </a:endParaRPr>
              </a:p>
            </p:txBody>
          </p:sp>
        </mc:Choice>
        <mc:Fallback xmlns="">
          <p:sp>
            <p:nvSpPr>
              <p:cNvPr id="25" name="Content Placeholder 2">
                <a:extLst>
                  <a:ext uri="{FF2B5EF4-FFF2-40B4-BE49-F238E27FC236}">
                    <a16:creationId xmlns:a16="http://schemas.microsoft.com/office/drawing/2014/main" id="{33E459C3-25C8-74C5-7E05-A93741FD0F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216" y="1619003"/>
                <a:ext cx="11105304" cy="4733029"/>
              </a:xfrm>
              <a:prstGeom prst="rect">
                <a:avLst/>
              </a:prstGeom>
              <a:blipFill>
                <a:blip r:embed="rId2"/>
                <a:stretch>
                  <a:fillRect l="-823" t="-103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23725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F772957-52EA-C297-5FD5-DF3EC53CE76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8688" y="332601"/>
            <a:ext cx="1224694" cy="276999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August 2024</a:t>
            </a:r>
            <a:endParaRPr kumimoji="1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7AE4B7E-B213-C476-254D-E92906E14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ja-JP"/>
              <a:t>Ken Tanaka (Sony)</a:t>
            </a:r>
            <a:endParaRPr lang="en-GB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7385BD1-28B7-A2BC-6C4D-1BD085099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CF441D77-599F-438E-93D4-2ABF912CE1B6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  <p:pic>
        <p:nvPicPr>
          <p:cNvPr id="23" name="図 22">
            <a:extLst>
              <a:ext uri="{FF2B5EF4-FFF2-40B4-BE49-F238E27FC236}">
                <a16:creationId xmlns:a16="http://schemas.microsoft.com/office/drawing/2014/main" id="{1076BF82-E0E5-E38D-A033-ACE0626E27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9016" y="2168630"/>
            <a:ext cx="1037647" cy="1082761"/>
          </a:xfrm>
          <a:prstGeom prst="rect">
            <a:avLst/>
          </a:prstGeom>
        </p:spPr>
      </p:pic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448F3EDC-FEBC-C5C3-3E3C-C7D9C1A179DB}"/>
              </a:ext>
            </a:extLst>
          </p:cNvPr>
          <p:cNvGrpSpPr/>
          <p:nvPr/>
        </p:nvGrpSpPr>
        <p:grpSpPr>
          <a:xfrm>
            <a:off x="3422960" y="2776728"/>
            <a:ext cx="1523619" cy="965140"/>
            <a:chOff x="2528610" y="3425535"/>
            <a:chExt cx="1523619" cy="965140"/>
          </a:xfrm>
        </p:grpSpPr>
        <p:pic>
          <p:nvPicPr>
            <p:cNvPr id="31" name="図 30">
              <a:extLst>
                <a:ext uri="{FF2B5EF4-FFF2-40B4-BE49-F238E27FC236}">
                  <a16:creationId xmlns:a16="http://schemas.microsoft.com/office/drawing/2014/main" id="{48C0029E-EAC4-FA93-F060-E18CC258B00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070538" y="3425535"/>
              <a:ext cx="439765" cy="508902"/>
            </a:xfrm>
            <a:prstGeom prst="rect">
              <a:avLst/>
            </a:prstGeom>
          </p:spPr>
        </p:pic>
        <p:sp>
          <p:nvSpPr>
            <p:cNvPr id="32" name="テキスト ボックス 31">
              <a:extLst>
                <a:ext uri="{FF2B5EF4-FFF2-40B4-BE49-F238E27FC236}">
                  <a16:creationId xmlns:a16="http://schemas.microsoft.com/office/drawing/2014/main" id="{8C8CEFFD-7FD4-02D1-7509-3E5796898F00}"/>
                </a:ext>
              </a:extLst>
            </p:cNvPr>
            <p:cNvSpPr txBox="1"/>
            <p:nvPr/>
          </p:nvSpPr>
          <p:spPr>
            <a:xfrm>
              <a:off x="2528610" y="3885752"/>
              <a:ext cx="1523619" cy="504923"/>
            </a:xfrm>
            <a:prstGeom prst="rect">
              <a:avLst/>
            </a:prstGeom>
          </p:spPr>
          <p:txBody>
            <a:bodyPr vert="horz" wrap="square" lIns="90000" tIns="90000" rIns="90000" bIns="90000" rtlCol="0" anchor="t">
              <a:spAutoFit/>
            </a:bodyPr>
            <a:lstStyle/>
            <a:p>
              <a:pPr algn="ctr">
                <a:spcBef>
                  <a:spcPts val="600"/>
                </a:spcBef>
                <a:buClr>
                  <a:schemeClr val="tx2"/>
                </a:buClr>
              </a:pPr>
              <a:r>
                <a:rPr kumimoji="1" lang="en-US" altLang="ja-JP" sz="1050" dirty="0"/>
                <a:t>STA1</a:t>
              </a:r>
              <a:br>
                <a:rPr lang="en-US" altLang="ja-JP" sz="1050" dirty="0"/>
              </a:br>
              <a:r>
                <a:rPr lang="en-US" altLang="ja-JP" sz="1050" dirty="0"/>
                <a:t>(Intended</a:t>
              </a:r>
              <a:r>
                <a:rPr lang="ja-JP" altLang="en-US" sz="1050" dirty="0"/>
                <a:t> </a:t>
              </a:r>
              <a:r>
                <a:rPr lang="en-US" altLang="ja-JP" sz="1050" dirty="0"/>
                <a:t>Receiver)</a:t>
              </a:r>
              <a:endParaRPr kumimoji="1" lang="en-US" altLang="ja-JP" sz="1050" dirty="0"/>
            </a:p>
          </p:txBody>
        </p:sp>
      </p:grpSp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8DA6CED2-4BF9-9C17-3BCB-A7C9BBC7E8A9}"/>
              </a:ext>
            </a:extLst>
          </p:cNvPr>
          <p:cNvGrpSpPr/>
          <p:nvPr/>
        </p:nvGrpSpPr>
        <p:grpSpPr>
          <a:xfrm>
            <a:off x="3642148" y="1811149"/>
            <a:ext cx="1205679" cy="965140"/>
            <a:chOff x="2652991" y="3425535"/>
            <a:chExt cx="1205679" cy="965140"/>
          </a:xfrm>
        </p:grpSpPr>
        <p:pic>
          <p:nvPicPr>
            <p:cNvPr id="34" name="図 33">
              <a:extLst>
                <a:ext uri="{FF2B5EF4-FFF2-40B4-BE49-F238E27FC236}">
                  <a16:creationId xmlns:a16="http://schemas.microsoft.com/office/drawing/2014/main" id="{812A0260-890E-BAF5-3951-BF2D3ED9245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070538" y="3425535"/>
              <a:ext cx="439765" cy="508902"/>
            </a:xfrm>
            <a:prstGeom prst="rect">
              <a:avLst/>
            </a:prstGeom>
          </p:spPr>
        </p:pic>
        <p:sp>
          <p:nvSpPr>
            <p:cNvPr id="35" name="テキスト ボックス 34">
              <a:extLst>
                <a:ext uri="{FF2B5EF4-FFF2-40B4-BE49-F238E27FC236}">
                  <a16:creationId xmlns:a16="http://schemas.microsoft.com/office/drawing/2014/main" id="{D6B07E89-8AA3-ADFD-24FA-FE0A98F6841E}"/>
                </a:ext>
              </a:extLst>
            </p:cNvPr>
            <p:cNvSpPr txBox="1"/>
            <p:nvPr/>
          </p:nvSpPr>
          <p:spPr>
            <a:xfrm>
              <a:off x="2652991" y="3885752"/>
              <a:ext cx="1205679" cy="504923"/>
            </a:xfrm>
            <a:prstGeom prst="rect">
              <a:avLst/>
            </a:prstGeom>
          </p:spPr>
          <p:txBody>
            <a:bodyPr vert="horz" wrap="square" lIns="90000" tIns="90000" rIns="90000" bIns="90000" rtlCol="0" anchor="t">
              <a:spAutoFit/>
            </a:bodyPr>
            <a:lstStyle/>
            <a:p>
              <a:pPr algn="ctr">
                <a:spcBef>
                  <a:spcPts val="600"/>
                </a:spcBef>
                <a:buClr>
                  <a:schemeClr val="tx2"/>
                </a:buClr>
              </a:pPr>
              <a:r>
                <a:rPr kumimoji="1" lang="en-US" altLang="ja-JP" sz="1050" dirty="0"/>
                <a:t>STA2</a:t>
              </a:r>
              <a:br>
                <a:rPr kumimoji="1" lang="en-US" altLang="ja-JP" sz="1050" dirty="0"/>
              </a:br>
              <a:r>
                <a:rPr kumimoji="1" lang="en-US" altLang="ja-JP" sz="1050" dirty="0"/>
                <a:t>(Steered null)</a:t>
              </a:r>
              <a:endParaRPr kumimoji="1" lang="ja-JP" altLang="en-US" sz="1050" dirty="0"/>
            </a:p>
          </p:txBody>
        </p:sp>
      </p:grp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110369A4-FD00-0BF3-6ED4-755E79CBA2E1}"/>
              </a:ext>
            </a:extLst>
          </p:cNvPr>
          <p:cNvSpPr txBox="1"/>
          <p:nvPr/>
        </p:nvSpPr>
        <p:spPr>
          <a:xfrm>
            <a:off x="974990" y="3020193"/>
            <a:ext cx="1523619" cy="343341"/>
          </a:xfrm>
          <a:prstGeom prst="rect">
            <a:avLst/>
          </a:prstGeom>
        </p:spPr>
        <p:txBody>
          <a:bodyPr vert="horz" wrap="square" lIns="90000" tIns="90000" rIns="90000" bIns="90000" rtlCol="0" anchor="t">
            <a:spAutoFit/>
          </a:bodyPr>
          <a:lstStyle/>
          <a:p>
            <a:pPr algn="ctr">
              <a:spcBef>
                <a:spcPts val="600"/>
              </a:spcBef>
              <a:buClr>
                <a:schemeClr val="tx2"/>
              </a:buClr>
            </a:pPr>
            <a:r>
              <a:rPr kumimoji="1" lang="en-US" altLang="ja-JP" sz="1050" dirty="0"/>
              <a:t>AP1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10BCC420-72DA-5F89-5EB4-1B402D7970B6}"/>
                  </a:ext>
                </a:extLst>
              </p:cNvPr>
              <p:cNvSpPr txBox="1"/>
              <p:nvPr/>
            </p:nvSpPr>
            <p:spPr>
              <a:xfrm>
                <a:off x="2503495" y="1997971"/>
                <a:ext cx="914400" cy="458757"/>
              </a:xfrm>
              <a:prstGeom prst="rect">
                <a:avLst/>
              </a:prstGeom>
            </p:spPr>
            <p:txBody>
              <a:bodyPr vert="horz" wrap="square" lIns="90000" tIns="90000" rIns="90000" bIns="90000" rtlCol="0">
                <a:spAutoFit/>
              </a:bodyPr>
              <a:lstStyle/>
              <a:p>
                <a:pPr algn="l">
                  <a:spcBef>
                    <a:spcPts val="600"/>
                  </a:spcBef>
                  <a:buClr>
                    <a:schemeClr val="tx2"/>
                  </a:buCl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1800" b="1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1800" b="1" i="1" dirty="0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kumimoji="1" lang="en-US" altLang="ja-JP" sz="1800" b="1" i="1" dirty="0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kumimoji="1" lang="ja-JP" altLang="en-US" sz="1800" b="1" dirty="0"/>
              </a:p>
            </p:txBody>
          </p:sp>
        </mc:Choice>
        <mc:Fallback xmlns="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10BCC420-72DA-5F89-5EB4-1B402D7970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3495" y="1997971"/>
                <a:ext cx="914400" cy="45875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CF5421F5-FA5D-450E-410D-F9167AB4C9E8}"/>
                  </a:ext>
                </a:extLst>
              </p:cNvPr>
              <p:cNvSpPr txBox="1"/>
              <p:nvPr/>
            </p:nvSpPr>
            <p:spPr>
              <a:xfrm>
                <a:off x="2487192" y="2942260"/>
                <a:ext cx="914400" cy="458757"/>
              </a:xfrm>
              <a:prstGeom prst="rect">
                <a:avLst/>
              </a:prstGeom>
            </p:spPr>
            <p:txBody>
              <a:bodyPr vert="horz" wrap="square" lIns="90000" tIns="90000" rIns="90000" bIns="90000" rtlCol="0">
                <a:spAutoFit/>
              </a:bodyPr>
              <a:lstStyle/>
              <a:p>
                <a:pPr algn="l">
                  <a:spcBef>
                    <a:spcPts val="600"/>
                  </a:spcBef>
                  <a:buClr>
                    <a:schemeClr val="tx2"/>
                  </a:buCl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1800" b="1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1800" b="1" i="1" dirty="0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kumimoji="1" lang="en-US" altLang="ja-JP" sz="1800" b="1" i="1" dirty="0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kumimoji="1" lang="ja-JP" altLang="en-US" sz="1800" b="1" dirty="0"/>
              </a:p>
            </p:txBody>
          </p:sp>
        </mc:Choice>
        <mc:Fallback xmlns="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CF5421F5-FA5D-450E-410D-F9167AB4C9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7192" y="2942260"/>
                <a:ext cx="914400" cy="45875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直線矢印コネクタ 38">
            <a:extLst>
              <a:ext uri="{FF2B5EF4-FFF2-40B4-BE49-F238E27FC236}">
                <a16:creationId xmlns:a16="http://schemas.microsoft.com/office/drawing/2014/main" id="{71BEAC17-8168-5ECC-C621-F0FA284E771C}"/>
              </a:ext>
            </a:extLst>
          </p:cNvPr>
          <p:cNvCxnSpPr>
            <a:cxnSpLocks/>
            <a:stCxn id="23" idx="3"/>
          </p:cNvCxnSpPr>
          <p:nvPr/>
        </p:nvCxnSpPr>
        <p:spPr>
          <a:xfrm flipV="1">
            <a:off x="2106663" y="2249490"/>
            <a:ext cx="1812557" cy="460521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矢印コネクタ 39">
            <a:extLst>
              <a:ext uri="{FF2B5EF4-FFF2-40B4-BE49-F238E27FC236}">
                <a16:creationId xmlns:a16="http://schemas.microsoft.com/office/drawing/2014/main" id="{CB5AD6B3-801C-0572-EF0A-F6E7330028EB}"/>
              </a:ext>
            </a:extLst>
          </p:cNvPr>
          <p:cNvCxnSpPr>
            <a:cxnSpLocks/>
          </p:cNvCxnSpPr>
          <p:nvPr/>
        </p:nvCxnSpPr>
        <p:spPr>
          <a:xfrm>
            <a:off x="2113751" y="2929751"/>
            <a:ext cx="1731809" cy="13711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0FD208CB-9632-AA76-8FFB-026FE5C05A1D}"/>
                  </a:ext>
                </a:extLst>
              </p:cNvPr>
              <p:cNvSpPr txBox="1"/>
              <p:nvPr/>
            </p:nvSpPr>
            <p:spPr>
              <a:xfrm>
                <a:off x="1276852" y="1804458"/>
                <a:ext cx="914400" cy="458757"/>
              </a:xfrm>
              <a:prstGeom prst="rect">
                <a:avLst/>
              </a:prstGeom>
            </p:spPr>
            <p:txBody>
              <a:bodyPr vert="horz" wrap="square" lIns="90000" tIns="90000" rIns="90000" bIns="90000" rtlCol="0">
                <a:spAutoFit/>
              </a:bodyPr>
              <a:lstStyle/>
              <a:p>
                <a:pPr algn="l">
                  <a:spcBef>
                    <a:spcPts val="600"/>
                  </a:spcBef>
                  <a:buClr>
                    <a:schemeClr val="tx2"/>
                  </a:buCl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1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1800" b="1" i="1" smtClean="0">
                              <a:latin typeface="Cambria Math" panose="02040503050406030204" pitchFamily="18" charset="0"/>
                            </a:rPr>
                            <m:t>𝒘</m:t>
                          </m:r>
                        </m:e>
                        <m:sub>
                          <m:r>
                            <a:rPr kumimoji="1" lang="en-US" altLang="ja-JP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kumimoji="1" lang="ja-JP" altLang="en-US" sz="1800" b="1" dirty="0"/>
              </a:p>
            </p:txBody>
          </p:sp>
        </mc:Choice>
        <mc:Fallback xmlns="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0FD208CB-9632-AA76-8FFB-026FE5C05A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6852" y="1804458"/>
                <a:ext cx="914400" cy="45875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6EB94C5D-37C3-0481-02B6-0A602F63E005}"/>
              </a:ext>
            </a:extLst>
          </p:cNvPr>
          <p:cNvSpPr txBox="1"/>
          <p:nvPr/>
        </p:nvSpPr>
        <p:spPr>
          <a:xfrm>
            <a:off x="1291036" y="1577635"/>
            <a:ext cx="1021663" cy="366424"/>
          </a:xfrm>
          <a:prstGeom prst="rect">
            <a:avLst/>
          </a:prstGeom>
        </p:spPr>
        <p:txBody>
          <a:bodyPr vert="horz" wrap="square" lIns="90000" tIns="90000" rIns="90000" bIns="90000" rtlCol="0">
            <a:spAutoFit/>
          </a:bodyPr>
          <a:lstStyle/>
          <a:p>
            <a:pPr algn="l">
              <a:spcBef>
                <a:spcPts val="600"/>
              </a:spcBef>
              <a:buClr>
                <a:schemeClr val="tx2"/>
              </a:buClr>
            </a:pPr>
            <a:r>
              <a:rPr kumimoji="1" lang="en-US" altLang="ja-JP" sz="1200" dirty="0"/>
              <a:t>(4x1 vector)</a:t>
            </a:r>
            <a:endParaRPr kumimoji="1" lang="ja-JP" altLang="en-US" sz="1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219E9F47-0092-9A18-BA76-D89D3A9C00E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96779" y="4012263"/>
                <a:ext cx="4855619" cy="2422954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b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2pPr>
                <a:lvl3pPr marL="1085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+mn-lt"/>
                  </a:defRPr>
                </a:lvl3pPr>
                <a:lvl4pPr marL="14287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1600">
                    <a:solidFill>
                      <a:schemeClr val="tx1"/>
                    </a:solidFill>
                    <a:latin typeface="+mn-lt"/>
                  </a:defRPr>
                </a:lvl4pPr>
                <a:lvl5pPr marL="17716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5pPr>
                <a:lvl6pPr marL="2228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6pPr>
                <a:lvl7pPr marL="26860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7pPr>
                <a:lvl8pPr marL="31432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8pPr>
                <a:lvl9pPr marL="36004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>
                  <a:buFont typeface="Arial" panose="020B0604020202020204" pitchFamily="34" charset="0"/>
                  <a:buChar char="•"/>
                  <a:defRPr/>
                </a:pPr>
                <a:r>
                  <a:rPr kumimoji="0" lang="en-US" altLang="ja-JP" sz="1600" b="0" kern="0" dirty="0">
                    <a:solidFill>
                      <a:srgbClr val="000000"/>
                    </a:solidFill>
                    <a:latin typeface="Times New Roman"/>
                  </a:rPr>
                  <a:t>Simulation result shows </a:t>
                </a:r>
                <a14:m>
                  <m:oMath xmlns:m="http://schemas.openxmlformats.org/officeDocument/2006/math">
                    <m:r>
                      <a:rPr kumimoji="0" lang="en-US" altLang="ja-JP" sz="1600" b="0" i="1" kern="0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|</m:t>
                    </m:r>
                    <m:sSub>
                      <m:sSubPr>
                        <m:ctrlPr>
                          <a:rPr kumimoji="0" lang="en-US" altLang="ja-JP" sz="1600" b="0" i="1" kern="0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0" lang="en-US" altLang="ja-JP" sz="1600" b="1" i="1" kern="0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kumimoji="0" lang="en-US" altLang="ja-JP" sz="1600" b="0" i="1" kern="0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kumimoji="0" lang="en-US" altLang="ja-JP" sz="1600" b="0" i="1" kern="0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0" lang="en-US" altLang="ja-JP" sz="1600" b="1" i="1" kern="0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𝒘</m:t>
                        </m:r>
                      </m:e>
                      <m:sub>
                        <m:r>
                          <a:rPr kumimoji="0" lang="en-US" altLang="ja-JP" sz="1600" b="0" i="1" kern="0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kumimoji="0" lang="en-US" altLang="ja-JP" sz="1600" b="0" i="1" kern="0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r>
                  <a:rPr kumimoji="0" lang="en-US" altLang="ja-JP" sz="1600" b="0" kern="0" dirty="0">
                    <a:solidFill>
                      <a:srgbClr val="000000"/>
                    </a:solidFill>
                    <a:latin typeface="Times New Roman"/>
                  </a:rPr>
                  <a:t> and </a:t>
                </a:r>
                <a14:m>
                  <m:oMath xmlns:m="http://schemas.openxmlformats.org/officeDocument/2006/math">
                    <m:r>
                      <a:rPr kumimoji="0" lang="en-US" altLang="ja-JP" sz="1600" b="0" i="1" kern="0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|</m:t>
                    </m:r>
                    <m:sSub>
                      <m:sSubPr>
                        <m:ctrlPr>
                          <a:rPr kumimoji="0" lang="en-US" altLang="ja-JP" sz="1600" b="0" i="1" kern="0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0" lang="en-US" altLang="ja-JP" sz="1600" b="1" i="1" kern="0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kumimoji="0" lang="en-US" altLang="ja-JP" sz="1600" b="0" i="1" kern="0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kumimoji="0" lang="en-US" altLang="ja-JP" sz="1600" b="0" i="1" kern="0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0" lang="en-US" altLang="ja-JP" sz="1600" b="1" i="1" kern="0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𝒘</m:t>
                        </m:r>
                      </m:e>
                      <m:sub>
                        <m:r>
                          <a:rPr kumimoji="0" lang="en-US" altLang="ja-JP" sz="1600" b="0" i="1" kern="0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kumimoji="0" lang="en-US" altLang="ja-JP" sz="1600" b="0" i="1" kern="0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r>
                  <a:rPr kumimoji="0" lang="en-US" altLang="ja-JP" sz="1600" b="0" kern="0" dirty="0">
                    <a:solidFill>
                      <a:srgbClr val="000000"/>
                    </a:solidFill>
                    <a:latin typeface="Times New Roman"/>
                  </a:rPr>
                  <a:t> over time for a particular subcarrier</a:t>
                </a:r>
              </a:p>
              <a:p>
                <a:pPr>
                  <a:buFont typeface="Arial" panose="020B0604020202020204" pitchFamily="34" charset="0"/>
                  <a:buChar char="•"/>
                  <a:defRPr/>
                </a:pPr>
                <a:r>
                  <a:rPr kumimoji="0" lang="en-US" altLang="ja-JP" sz="1600" b="0" kern="0" dirty="0">
                    <a:solidFill>
                      <a:srgbClr val="000000"/>
                    </a:solidFill>
                    <a:latin typeface="Times New Roman"/>
                  </a:rPr>
                  <a:t>SIR is degrading over time until a new CSI FBCK is obtained</a:t>
                </a:r>
              </a:p>
              <a:p>
                <a:pPr>
                  <a:buFont typeface="Arial" panose="020B0604020202020204" pitchFamily="34" charset="0"/>
                  <a:buChar char="•"/>
                  <a:defRPr/>
                </a:pPr>
                <a:r>
                  <a:rPr kumimoji="0" lang="en-US" altLang="ja-JP" sz="1600" b="0" kern="0" dirty="0">
                    <a:solidFill>
                      <a:srgbClr val="000000"/>
                    </a:solidFill>
                    <a:latin typeface="Times New Roman"/>
                  </a:rPr>
                  <a:t>Just before a new CSI FBCK is obtained, SIR is about 10dB (</a:t>
                </a:r>
                <a:r>
                  <a:rPr kumimoji="0" lang="en-US" altLang="ja-JP" sz="1600" b="0" kern="0" dirty="0">
                    <a:solidFill>
                      <a:srgbClr val="00B050"/>
                    </a:solidFill>
                    <a:latin typeface="Times New Roman"/>
                  </a:rPr>
                  <a:t>green arrow </a:t>
                </a:r>
                <a:r>
                  <a:rPr kumimoji="0" lang="en-US" altLang="ja-JP" sz="1600" b="0" kern="0" dirty="0">
                    <a:solidFill>
                      <a:srgbClr val="000000"/>
                    </a:solidFill>
                    <a:latin typeface="Times New Roman"/>
                  </a:rPr>
                  <a:t>in the figure).</a:t>
                </a:r>
              </a:p>
              <a:p>
                <a:pPr>
                  <a:buFont typeface="Arial" panose="020B0604020202020204" pitchFamily="34" charset="0"/>
                  <a:buChar char="•"/>
                  <a:defRPr/>
                </a:pPr>
                <a:r>
                  <a:rPr kumimoji="0" lang="en-US" altLang="ja-JP" sz="1600" b="0" kern="0" dirty="0">
                    <a:solidFill>
                      <a:srgbClr val="000000"/>
                    </a:solidFill>
                    <a:latin typeface="Times New Roman"/>
                  </a:rPr>
                  <a:t>For higher data rate &amp; higher reliability,</a:t>
                </a:r>
                <a:br>
                  <a:rPr kumimoji="0" lang="en-US" altLang="ja-JP" sz="1600" b="0" kern="0" dirty="0">
                    <a:solidFill>
                      <a:srgbClr val="000000"/>
                    </a:solidFill>
                    <a:latin typeface="Times New Roman"/>
                  </a:rPr>
                </a:br>
                <a:r>
                  <a:rPr kumimoji="0" lang="en-US" altLang="ja-JP" sz="1600" b="0" kern="0" dirty="0">
                    <a:solidFill>
                      <a:srgbClr val="000000"/>
                    </a:solidFill>
                    <a:latin typeface="Times New Roman"/>
                  </a:rPr>
                  <a:t>more i</a:t>
                </a:r>
                <a:r>
                  <a:rPr kumimoji="0" lang="en-US" altLang="ja-JP" sz="1600" b="0" kern="0" dirty="0">
                    <a:latin typeface="Times New Roman"/>
                  </a:rPr>
                  <a:t>nterference reduction would be needed</a:t>
                </a:r>
              </a:p>
              <a:p>
                <a:pPr>
                  <a:buFont typeface="Arial" panose="020B0604020202020204" pitchFamily="34" charset="0"/>
                  <a:buChar char="•"/>
                  <a:defRPr/>
                </a:pPr>
                <a:endParaRPr kumimoji="0" lang="en-US" altLang="ja-JP" sz="1600" b="0" kern="0" dirty="0">
                  <a:solidFill>
                    <a:srgbClr val="000000"/>
                  </a:solidFill>
                  <a:latin typeface="Times New Roman"/>
                </a:endParaRPr>
              </a:p>
            </p:txBody>
          </p:sp>
        </mc:Choice>
        <mc:Fallback xmlns="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219E9F47-0092-9A18-BA76-D89D3A9C00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779" y="4012263"/>
                <a:ext cx="4855619" cy="2422954"/>
              </a:xfrm>
              <a:prstGeom prst="rect">
                <a:avLst/>
              </a:prstGeom>
              <a:blipFill>
                <a:blip r:embed="rId8"/>
                <a:stretch>
                  <a:fillRect l="-502" t="-754" r="-75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図 8" descr="グラフ&#10;&#10;自動的に生成された説明">
            <a:extLst>
              <a:ext uri="{FF2B5EF4-FFF2-40B4-BE49-F238E27FC236}">
                <a16:creationId xmlns:a16="http://schemas.microsoft.com/office/drawing/2014/main" id="{18F2D168-0CD1-F12C-6053-921A5B1EFEB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2398" y="1577634"/>
            <a:ext cx="5467473" cy="410060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矢印: 左右 5">
            <a:extLst>
              <a:ext uri="{FF2B5EF4-FFF2-40B4-BE49-F238E27FC236}">
                <a16:creationId xmlns:a16="http://schemas.microsoft.com/office/drawing/2014/main" id="{55B191E5-8F2B-AE1D-844B-5D0CBF6CEBCB}"/>
              </a:ext>
            </a:extLst>
          </p:cNvPr>
          <p:cNvSpPr/>
          <p:nvPr/>
        </p:nvSpPr>
        <p:spPr bwMode="auto">
          <a:xfrm rot="5400000">
            <a:off x="7226889" y="2845890"/>
            <a:ext cx="528811" cy="192739"/>
          </a:xfrm>
          <a:prstGeom prst="left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657B269C-C8A8-9BDC-3C8C-6C28F86D75E9}"/>
                  </a:ext>
                </a:extLst>
              </p:cNvPr>
              <p:cNvSpPr txBox="1"/>
              <p:nvPr/>
            </p:nvSpPr>
            <p:spPr>
              <a:xfrm>
                <a:off x="7571734" y="2760474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kumimoji="1" lang="en-US" altLang="ja-JP" sz="1600" b="0" i="1" dirty="0" smtClean="0">
                        <a:latin typeface="Cambria Math" panose="02040503050406030204" pitchFamily="18" charset="0"/>
                      </a:rPr>
                      <m:t>≅10</m:t>
                    </m:r>
                  </m:oMath>
                </a14:m>
                <a:r>
                  <a:rPr kumimoji="1" lang="en-US" altLang="ja-JP" sz="1600" dirty="0"/>
                  <a:t>dB</a:t>
                </a:r>
                <a:endParaRPr kumimoji="1" lang="ja-JP" altLang="en-US" sz="1600" dirty="0"/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657B269C-C8A8-9BDC-3C8C-6C28F86D75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1734" y="2760474"/>
                <a:ext cx="914400" cy="338554"/>
              </a:xfrm>
              <a:prstGeom prst="rect">
                <a:avLst/>
              </a:prstGeom>
              <a:blipFill>
                <a:blip r:embed="rId10"/>
                <a:stretch>
                  <a:fillRect t="-5455" b="-2363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itle 1">
            <a:extLst>
              <a:ext uri="{FF2B5EF4-FFF2-40B4-BE49-F238E27FC236}">
                <a16:creationId xmlns:a16="http://schemas.microsoft.com/office/drawing/2014/main" id="{1811B99C-BAAF-C7EE-C9DB-A070455324B0}"/>
              </a:ext>
            </a:extLst>
          </p:cNvPr>
          <p:cNvSpPr txBox="1">
            <a:spLocks/>
          </p:cNvSpPr>
          <p:nvPr/>
        </p:nvSpPr>
        <p:spPr>
          <a:xfrm>
            <a:off x="929216" y="814836"/>
            <a:ext cx="10460567" cy="57184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Simulation Results (1/2)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414332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図 12" descr="グラフ&#10;&#10;自動的に生成された説明">
            <a:extLst>
              <a:ext uri="{FF2B5EF4-FFF2-40B4-BE49-F238E27FC236}">
                <a16:creationId xmlns:a16="http://schemas.microsoft.com/office/drawing/2014/main" id="{BAF2CE6C-628D-3C39-43F0-0121DAED7E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9862" y="1595069"/>
            <a:ext cx="5064528" cy="3798396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" name="図 8" descr="グラフ, ダイアグラム&#10;&#10;自動的に生成された説明">
            <a:extLst>
              <a:ext uri="{FF2B5EF4-FFF2-40B4-BE49-F238E27FC236}">
                <a16:creationId xmlns:a16="http://schemas.microsoft.com/office/drawing/2014/main" id="{5BE20C83-2BBB-D66B-B2F1-19C46F8F490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81"/>
          <a:stretch/>
        </p:blipFill>
        <p:spPr>
          <a:xfrm>
            <a:off x="982738" y="1595069"/>
            <a:ext cx="5025099" cy="3794691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</p:pic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25DF013-E12C-2B1D-B253-5C4B033DBA7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8688" y="332601"/>
            <a:ext cx="1224694" cy="276999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August 2024</a:t>
            </a:r>
            <a:endParaRPr kumimoji="1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503465B-A845-0DE7-5261-59A2CCF61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ja-JP"/>
              <a:t>Ken Tanaka (Sony)</a:t>
            </a:r>
            <a:endParaRPr lang="en-GB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911640F-F872-4A98-4BFD-33E472AB5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CF441D77-599F-438E-93D4-2ABF912CE1B6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A01E415E-CE9A-9247-56EB-DAF9ED0E5139}"/>
              </a:ext>
            </a:extLst>
          </p:cNvPr>
          <p:cNvCxnSpPr>
            <a:cxnSpLocks/>
          </p:cNvCxnSpPr>
          <p:nvPr/>
        </p:nvCxnSpPr>
        <p:spPr bwMode="auto">
          <a:xfrm>
            <a:off x="1528064" y="3188208"/>
            <a:ext cx="3576320" cy="0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rgbClr val="C00000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0390FAAF-F20E-8BB8-50D5-DBAABD18CDD8}"/>
              </a:ext>
            </a:extLst>
          </p:cNvPr>
          <p:cNvCxnSpPr/>
          <p:nvPr/>
        </p:nvCxnSpPr>
        <p:spPr bwMode="auto">
          <a:xfrm flipH="1" flipV="1">
            <a:off x="4756826" y="3268494"/>
            <a:ext cx="2101174" cy="1031132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C00000"/>
            </a:solidFill>
            <a:prstDash val="solid"/>
            <a:round/>
            <a:headEnd type="none" w="lg" len="lg"/>
            <a:tailEnd type="triangle" w="lg" len="lg"/>
          </a:ln>
          <a:effectLst/>
        </p:spPr>
      </p:cxn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2763C8B-ED05-FC19-A473-362410784AF6}"/>
              </a:ext>
            </a:extLst>
          </p:cNvPr>
          <p:cNvSpPr txBox="1"/>
          <p:nvPr/>
        </p:nvSpPr>
        <p:spPr>
          <a:xfrm>
            <a:off x="1204350" y="3034319"/>
            <a:ext cx="5399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/>
              <a:t>19</a:t>
            </a:r>
            <a:endParaRPr kumimoji="1" lang="ja-JP" altLang="en-US" sz="1400" b="1" dirty="0"/>
          </a:p>
        </p:txBody>
      </p:sp>
      <p:sp>
        <p:nvSpPr>
          <p:cNvPr id="6" name="矢印: 左右 5">
            <a:extLst>
              <a:ext uri="{FF2B5EF4-FFF2-40B4-BE49-F238E27FC236}">
                <a16:creationId xmlns:a16="http://schemas.microsoft.com/office/drawing/2014/main" id="{83BD6D0F-E6C8-E657-2D03-1503EF2C6390}"/>
              </a:ext>
            </a:extLst>
          </p:cNvPr>
          <p:cNvSpPr/>
          <p:nvPr/>
        </p:nvSpPr>
        <p:spPr bwMode="auto">
          <a:xfrm rot="5400000">
            <a:off x="7546929" y="2779850"/>
            <a:ext cx="528811" cy="192739"/>
          </a:xfrm>
          <a:prstGeom prst="left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5ABFCD2F-3217-E75D-3E79-8D4A6511CE1A}"/>
                  </a:ext>
                </a:extLst>
              </p:cNvPr>
              <p:cNvSpPr txBox="1"/>
              <p:nvPr/>
            </p:nvSpPr>
            <p:spPr>
              <a:xfrm>
                <a:off x="7891774" y="2694434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kumimoji="1" lang="en-US" altLang="ja-JP" sz="1600" b="0" i="1" dirty="0" smtClean="0">
                        <a:latin typeface="Cambria Math" panose="02040503050406030204" pitchFamily="18" charset="0"/>
                      </a:rPr>
                      <m:t>≅10</m:t>
                    </m:r>
                  </m:oMath>
                </a14:m>
                <a:r>
                  <a:rPr kumimoji="1" lang="en-US" altLang="ja-JP" sz="1600" dirty="0"/>
                  <a:t>dB</a:t>
                </a:r>
                <a:endParaRPr kumimoji="1" lang="ja-JP" altLang="en-US" sz="1600" dirty="0"/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5ABFCD2F-3217-E75D-3E79-8D4A6511CE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91774" y="2694434"/>
                <a:ext cx="914400" cy="338554"/>
              </a:xfrm>
              <a:prstGeom prst="rect">
                <a:avLst/>
              </a:prstGeom>
              <a:blipFill>
                <a:blip r:embed="rId4"/>
                <a:stretch>
                  <a:fillRect t="-5357" b="-2142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itle 1">
            <a:extLst>
              <a:ext uri="{FF2B5EF4-FFF2-40B4-BE49-F238E27FC236}">
                <a16:creationId xmlns:a16="http://schemas.microsoft.com/office/drawing/2014/main" id="{AFCC50DA-CE3B-C385-635A-0FCC87325B3D}"/>
              </a:ext>
            </a:extLst>
          </p:cNvPr>
          <p:cNvSpPr txBox="1">
            <a:spLocks/>
          </p:cNvSpPr>
          <p:nvPr/>
        </p:nvSpPr>
        <p:spPr>
          <a:xfrm>
            <a:off x="929216" y="814836"/>
            <a:ext cx="10460567" cy="57184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Simulation Results (2/2)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796C7F5-82FB-9EA4-E676-825581E46169}"/>
              </a:ext>
            </a:extLst>
          </p:cNvPr>
          <p:cNvSpPr txBox="1">
            <a:spLocks/>
          </p:cNvSpPr>
          <p:nvPr/>
        </p:nvSpPr>
        <p:spPr>
          <a:xfrm>
            <a:off x="928688" y="5758955"/>
            <a:ext cx="9422514" cy="56841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  <a:defRPr/>
            </a:pPr>
            <a:r>
              <a:rPr kumimoji="0" lang="en-US" altLang="ja-JP" sz="2000" b="0" kern="0" dirty="0">
                <a:solidFill>
                  <a:srgbClr val="000000"/>
                </a:solidFill>
                <a:latin typeface="Times New Roman"/>
              </a:rPr>
              <a:t>Interference levels on all subcarriers increase after steering matrices are updated.</a:t>
            </a:r>
          </a:p>
        </p:txBody>
      </p:sp>
    </p:spTree>
    <p:extLst>
      <p:ext uri="{BB962C8B-B14F-4D97-AF65-F5344CB8AC3E}">
        <p14:creationId xmlns:p14="http://schemas.microsoft.com/office/powerpoint/2010/main" val="34642228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8154C56-AEBD-2C04-CA1F-DC55B72904C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8688" y="332601"/>
            <a:ext cx="1224694" cy="276999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August 2024</a:t>
            </a:r>
            <a:endParaRPr kumimoji="1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94DBAAF-4177-D627-5F49-A2638CDAF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ja-JP"/>
              <a:t>Ken Tanaka (Sony)</a:t>
            </a:r>
            <a:endParaRPr lang="en-GB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785A750-B9B7-4F23-9AD8-D898FD4A8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CF441D77-599F-438E-93D4-2ABF912CE1B6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D2BF93D4-B10C-0693-6138-D4DC9CCAB1A6}"/>
              </a:ext>
            </a:extLst>
          </p:cNvPr>
          <p:cNvSpPr txBox="1">
            <a:spLocks/>
          </p:cNvSpPr>
          <p:nvPr/>
        </p:nvSpPr>
        <p:spPr>
          <a:xfrm>
            <a:off x="929216" y="685801"/>
            <a:ext cx="10460567" cy="57184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3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Observation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7F4536EE-C9C7-94C7-D912-7715694A4B2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29217" y="1360200"/>
                <a:ext cx="10460566" cy="4903439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b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2pPr>
                <a:lvl3pPr marL="1085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+mn-lt"/>
                  </a:defRPr>
                </a:lvl3pPr>
                <a:lvl4pPr marL="14287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1600">
                    <a:solidFill>
                      <a:schemeClr val="tx1"/>
                    </a:solidFill>
                    <a:latin typeface="+mn-lt"/>
                  </a:defRPr>
                </a:lvl4pPr>
                <a:lvl5pPr marL="17716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5pPr>
                <a:lvl6pPr marL="2228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6pPr>
                <a:lvl7pPr marL="26860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7pPr>
                <a:lvl8pPr marL="31432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8pPr>
                <a:lvl9pPr marL="36004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>
                  <a:defRPr/>
                </a:pPr>
                <a:r>
                  <a:rPr kumimoji="0" lang="en-US" altLang="ja-JP" sz="2200" kern="0" dirty="0">
                    <a:solidFill>
                      <a:srgbClr val="000000"/>
                    </a:solidFill>
                    <a:latin typeface="Times New Roman"/>
                  </a:rPr>
                  <a:t>To reduce interference impact in CBF, the following approaches can be envisioned</a:t>
                </a:r>
              </a:p>
              <a:p>
                <a:pPr lvl="1">
                  <a:defRPr/>
                </a:pPr>
                <a:r>
                  <a:rPr kumimoji="0" lang="en-US" altLang="ja-JP" sz="1800" kern="0" dirty="0">
                    <a:solidFill>
                      <a:srgbClr val="000000"/>
                    </a:solidFill>
                    <a:latin typeface="Times New Roman"/>
                  </a:rPr>
                  <a:t>More frequent sounding</a:t>
                </a:r>
              </a:p>
              <a:p>
                <a:pPr lvl="2">
                  <a:defRPr/>
                </a:pPr>
                <a:r>
                  <a:rPr kumimoji="0" lang="en-US" altLang="ja-JP" sz="1600" kern="0" dirty="0">
                    <a:solidFill>
                      <a:srgbClr val="000000"/>
                    </a:solidFill>
                    <a:latin typeface="Times New Roman"/>
                  </a:rPr>
                  <a:t>Frequent sounding/Feedback overhead degrades goodput</a:t>
                </a:r>
                <a:br>
                  <a:rPr kumimoji="0" lang="en-US" altLang="ja-JP" sz="1600" kern="0" dirty="0">
                    <a:solidFill>
                      <a:srgbClr val="000000"/>
                    </a:solidFill>
                    <a:latin typeface="Times New Roman"/>
                  </a:rPr>
                </a:br>
                <a:endParaRPr kumimoji="0" lang="en-US" altLang="ja-JP" sz="1600" kern="0" dirty="0">
                  <a:solidFill>
                    <a:srgbClr val="000000"/>
                  </a:solidFill>
                  <a:latin typeface="Times New Roman"/>
                </a:endParaRPr>
              </a:p>
              <a:p>
                <a:pPr lvl="1">
                  <a:defRPr/>
                </a:pPr>
                <a:r>
                  <a:rPr kumimoji="0" lang="en-US" altLang="ja-JP" sz="1800" u="sng" kern="0" dirty="0">
                    <a:solidFill>
                      <a:srgbClr val="000000"/>
                    </a:solidFill>
                    <a:latin typeface="Times New Roman"/>
                  </a:rPr>
                  <a:t>Steering broad/robust null</a:t>
                </a:r>
              </a:p>
              <a:p>
                <a:pPr lvl="2">
                  <a:defRPr/>
                </a:pPr>
                <a:r>
                  <a:rPr kumimoji="0" lang="en-US" altLang="ja-JP" sz="1600" kern="0" dirty="0">
                    <a:solidFill>
                      <a:srgbClr val="000000"/>
                    </a:solidFill>
                    <a:latin typeface="Times New Roman"/>
                  </a:rPr>
                  <a:t>Steering matrices are designed to be long-term stable nulling</a:t>
                </a:r>
              </a:p>
              <a:p>
                <a:pPr>
                  <a:defRPr/>
                </a:pPr>
                <a:endParaRPr kumimoji="0" lang="en-US" altLang="ja-JP" sz="2200" kern="0" dirty="0">
                  <a:solidFill>
                    <a:srgbClr val="000000"/>
                  </a:solidFill>
                  <a:latin typeface="Times New Roman"/>
                </a:endParaRPr>
              </a:p>
              <a:p>
                <a:pPr>
                  <a:defRPr/>
                </a:pPr>
                <a:r>
                  <a:rPr kumimoji="0" lang="en-US" altLang="ja-JP" sz="2200" kern="0" dirty="0">
                    <a:solidFill>
                      <a:srgbClr val="000000"/>
                    </a:solidFill>
                    <a:latin typeface="Times New Roman"/>
                  </a:rPr>
                  <a:t>Allocating parts of spatial degree of freedoms (DoFs) to nulling improve robustness of nulling</a:t>
                </a:r>
              </a:p>
              <a:p>
                <a:pPr lvl="1">
                  <a:defRPr/>
                </a:pPr>
                <a:r>
                  <a:rPr kumimoji="0" lang="en-US" altLang="ja-JP" sz="1800" kern="0" dirty="0">
                    <a:solidFill>
                      <a:srgbClr val="000000"/>
                    </a:solidFill>
                    <a:latin typeface="Times New Roman"/>
                  </a:rPr>
                  <a:t>[22/1649]</a:t>
                </a:r>
                <a:r>
                  <a:rPr kumimoji="0" lang="en-US" altLang="ja-JP" sz="1600" kern="0" baseline="30000" dirty="0">
                    <a:solidFill>
                      <a:srgbClr val="000000"/>
                    </a:solidFill>
                    <a:latin typeface="Times New Roman"/>
                  </a:rPr>
                  <a:t>[12]</a:t>
                </a:r>
                <a:r>
                  <a:rPr kumimoji="0" lang="en-US" altLang="ja-JP" sz="1800" kern="0" dirty="0">
                    <a:solidFill>
                      <a:srgbClr val="000000"/>
                    </a:solidFill>
                    <a:latin typeface="Times New Roman"/>
                  </a:rPr>
                  <a:t> proposes to allocate either extra or more but not both spatial DoFs for nulling to interferer</a:t>
                </a:r>
              </a:p>
              <a:p>
                <a:pPr marL="457200" lvl="1" indent="0">
                  <a:buNone/>
                  <a:defRPr/>
                </a:pPr>
                <a:endParaRPr kumimoji="0" lang="en-US" altLang="ja-JP" sz="1800" kern="0" dirty="0">
                  <a:solidFill>
                    <a:srgbClr val="000000"/>
                  </a:solidFill>
                  <a:latin typeface="Times New Roman"/>
                </a:endParaRPr>
              </a:p>
              <a:p>
                <a:pPr lvl="1">
                  <a:defRPr/>
                </a:pPr>
                <a:r>
                  <a:rPr kumimoji="0" lang="en-US" altLang="ja-JP" sz="1800" kern="0" dirty="0">
                    <a:solidFill>
                      <a:srgbClr val="000000"/>
                    </a:solidFill>
                    <a:latin typeface="Times New Roman"/>
                  </a:rPr>
                  <a:t>Beamforming AP (</a:t>
                </a:r>
                <a:r>
                  <a:rPr kumimoji="0" lang="en-US" altLang="ja-JP" sz="1800" kern="0" dirty="0" err="1">
                    <a:solidFill>
                      <a:srgbClr val="000000"/>
                    </a:solidFill>
                    <a:latin typeface="Times New Roman"/>
                  </a:rPr>
                  <a:t>Bfer</a:t>
                </a:r>
                <a:r>
                  <a:rPr kumimoji="0" lang="en-US" altLang="ja-JP" sz="1800" kern="0" dirty="0">
                    <a:solidFill>
                      <a:srgbClr val="000000"/>
                    </a:solidFill>
                    <a:latin typeface="Times New Roman"/>
                  </a:rPr>
                  <a:t>) can allocate more extra spatial DoFs for nulling to unintended receiver. </a:t>
                </a:r>
              </a:p>
              <a:p>
                <a:pPr lvl="2">
                  <a:defRPr/>
                </a:pPr>
                <a:r>
                  <a:rPr kumimoji="0" lang="en-US" altLang="ja-JP" sz="1600" kern="0" dirty="0">
                    <a:solidFill>
                      <a:srgbClr val="000000"/>
                    </a:solidFill>
                    <a:latin typeface="Times New Roman"/>
                  </a:rPr>
                  <a:t>For nulling enhancement, we consider an approach, where the computation of beamforming nulling considers not only the current CSI but also past CSI towards the unintended receiver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altLang="ja-JP" sz="1600" b="0" i="1" kern="0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0" lang="en-US" altLang="ja-JP" sz="1600" b="1" i="1" kern="0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kumimoji="0" lang="en-US" altLang="ja-JP" sz="1600" i="1" kern="0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kumimoji="0" lang="en-US" altLang="ja-JP" sz="1600" kern="0" dirty="0">
                    <a:solidFill>
                      <a:srgbClr val="000000"/>
                    </a:solidFill>
                    <a:latin typeface="Times New Roman"/>
                  </a:rPr>
                  <a:t>) [15]” </a:t>
                </a:r>
                <a:endParaRPr kumimoji="0" lang="en-US" altLang="ja-JP" sz="1600" kern="0" baseline="30000" dirty="0">
                  <a:solidFill>
                    <a:srgbClr val="000000"/>
                  </a:solidFill>
                  <a:latin typeface="Times New Roman"/>
                </a:endParaRPr>
              </a:p>
            </p:txBody>
          </p:sp>
        </mc:Choice>
        <mc:Fallback xmlns="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7F4536EE-C9C7-94C7-D912-7715694A4B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217" y="1360200"/>
                <a:ext cx="10460566" cy="4903439"/>
              </a:xfrm>
              <a:prstGeom prst="rect">
                <a:avLst/>
              </a:prstGeom>
              <a:blipFill>
                <a:blip r:embed="rId2"/>
                <a:stretch>
                  <a:fillRect l="-641" t="-871" r="-122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104810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9808EC8-7647-FB03-D1C1-63B1E0FCB4E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8688" y="332601"/>
            <a:ext cx="1224694" cy="276999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August 2024</a:t>
            </a:r>
            <a:endParaRPr kumimoji="1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3B06FA9-9896-1168-9AF6-643A96327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ja-JP"/>
              <a:t>Ken Tanaka (Sony)</a:t>
            </a:r>
            <a:endParaRPr lang="en-GB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8A2417A-6D8C-4A5D-89D9-26B146CCD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CF441D77-599F-438E-93D4-2ABF912CE1B6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  <p:grpSp>
        <p:nvGrpSpPr>
          <p:cNvPr id="88" name="グループ化 87">
            <a:extLst>
              <a:ext uri="{FF2B5EF4-FFF2-40B4-BE49-F238E27FC236}">
                <a16:creationId xmlns:a16="http://schemas.microsoft.com/office/drawing/2014/main" id="{436E724F-D109-F7F6-D88F-94E020A233A0}"/>
              </a:ext>
            </a:extLst>
          </p:cNvPr>
          <p:cNvGrpSpPr/>
          <p:nvPr/>
        </p:nvGrpSpPr>
        <p:grpSpPr>
          <a:xfrm>
            <a:off x="5990364" y="1562838"/>
            <a:ext cx="5265209" cy="2449190"/>
            <a:chOff x="327871" y="1562838"/>
            <a:chExt cx="5265209" cy="244919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テキスト ボックス 19">
                  <a:extLst>
                    <a:ext uri="{FF2B5EF4-FFF2-40B4-BE49-F238E27FC236}">
                      <a16:creationId xmlns:a16="http://schemas.microsoft.com/office/drawing/2014/main" id="{3D7E25CA-E5EC-3AEF-542C-F899272222AF}"/>
                    </a:ext>
                  </a:extLst>
                </p:cNvPr>
                <p:cNvSpPr txBox="1"/>
                <p:nvPr/>
              </p:nvSpPr>
              <p:spPr>
                <a:xfrm>
                  <a:off x="327871" y="1904847"/>
                  <a:ext cx="2795607" cy="398585"/>
                </a:xfrm>
                <a:prstGeom prst="rect">
                  <a:avLst/>
                </a:prstGeom>
              </p:spPr>
              <p:txBody>
                <a:bodyPr vert="horz" wrap="square" lIns="90000" tIns="90000" rIns="90000" bIns="90000" rtlCol="0" anchor="t">
                  <a:noAutofit/>
                </a:bodyPr>
                <a:lstStyle/>
                <a:p>
                  <a:pPr algn="ctr" defTabSz="1088998">
                    <a:spcBef>
                      <a:spcPts val="600"/>
                    </a:spcBef>
                    <a:buClr>
                      <a:srgbClr val="003366"/>
                    </a:buClr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ja-JP" sz="1400" b="1" i="1" smtClean="0">
                                <a:solidFill>
                                  <a:srgbClr val="CF111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sz="1400" b="1" i="1" smtClean="0">
                                <a:solidFill>
                                  <a:srgbClr val="CF1111"/>
                                </a:solidFill>
                                <a:latin typeface="Cambria Math" panose="02040503050406030204" pitchFamily="18" charset="0"/>
                              </a:rPr>
                              <m:t>𝒉</m:t>
                            </m:r>
                          </m:e>
                          <m:sub>
                            <m:r>
                              <a:rPr lang="en-US" altLang="ja-JP" sz="1400" b="1" i="1" smtClean="0">
                                <a:solidFill>
                                  <a:srgbClr val="CF1111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a:rPr lang="en-US" altLang="ja-JP" sz="1400" b="1" i="1" smtClean="0">
                            <a:solidFill>
                              <a:srgbClr val="CF111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ja-JP" sz="1400" b="1" i="1" smtClean="0">
                            <a:solidFill>
                              <a:srgbClr val="CF1111"/>
                            </a:solidFill>
                            <a:latin typeface="Cambria Math" panose="02040503050406030204" pitchFamily="18" charset="0"/>
                          </a:rPr>
                          <m:t>𝒕</m:t>
                        </m:r>
                        <m:r>
                          <a:rPr lang="en-US" altLang="ja-JP" sz="1400" b="1" i="1" smtClean="0">
                            <a:solidFill>
                              <a:srgbClr val="CF111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  <m:sSub>
                          <m:sSubPr>
                            <m:ctrlPr>
                              <a:rPr lang="en-US" altLang="ja-JP" sz="1400" b="1" i="1" smtClean="0">
                                <a:solidFill>
                                  <a:srgbClr val="CF111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sz="1400" b="1" i="1" smtClean="0">
                                <a:solidFill>
                                  <a:srgbClr val="CF1111"/>
                                </a:solidFill>
                                <a:latin typeface="Cambria Math" panose="02040503050406030204" pitchFamily="18" charset="0"/>
                              </a:rPr>
                              <m:t>𝒘</m:t>
                            </m:r>
                          </m:e>
                          <m:sub>
                            <m:r>
                              <a:rPr lang="en-US" altLang="ja-JP" sz="1400" b="1" i="1" smtClean="0">
                                <a:solidFill>
                                  <a:srgbClr val="CF1111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ja-JP" altLang="en-US" sz="1400" b="1" dirty="0">
                    <a:solidFill>
                      <a:srgbClr val="CF1111"/>
                    </a:solidFill>
                    <a:latin typeface="Arial"/>
                  </a:endParaRPr>
                </a:p>
              </p:txBody>
            </p:sp>
          </mc:Choice>
          <mc:Fallback xmlns="">
            <p:sp>
              <p:nvSpPr>
                <p:cNvPr id="20" name="テキスト ボックス 19">
                  <a:extLst>
                    <a:ext uri="{FF2B5EF4-FFF2-40B4-BE49-F238E27FC236}">
                      <a16:creationId xmlns:a16="http://schemas.microsoft.com/office/drawing/2014/main" id="{3D7E25CA-E5EC-3AEF-542C-F899272222A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7871" y="1904847"/>
                  <a:ext cx="2795607" cy="398585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21" name="グループ化 20">
              <a:extLst>
                <a:ext uri="{FF2B5EF4-FFF2-40B4-BE49-F238E27FC236}">
                  <a16:creationId xmlns:a16="http://schemas.microsoft.com/office/drawing/2014/main" id="{CE66E701-6D99-1D60-D512-F7A3D9A81F01}"/>
                </a:ext>
              </a:extLst>
            </p:cNvPr>
            <p:cNvGrpSpPr/>
            <p:nvPr/>
          </p:nvGrpSpPr>
          <p:grpSpPr>
            <a:xfrm>
              <a:off x="1187795" y="1998995"/>
              <a:ext cx="3871366" cy="2013033"/>
              <a:chOff x="1125415" y="2761957"/>
              <a:chExt cx="2747890" cy="1428848"/>
            </a:xfrm>
          </p:grpSpPr>
          <p:sp>
            <p:nvSpPr>
              <p:cNvPr id="22" name="平行四辺形 21">
                <a:extLst>
                  <a:ext uri="{FF2B5EF4-FFF2-40B4-BE49-F238E27FC236}">
                    <a16:creationId xmlns:a16="http://schemas.microsoft.com/office/drawing/2014/main" id="{09E152CD-4899-16CD-BDC7-C2940DEB6F53}"/>
                  </a:ext>
                </a:extLst>
              </p:cNvPr>
              <p:cNvSpPr/>
              <p:nvPr/>
            </p:nvSpPr>
            <p:spPr>
              <a:xfrm>
                <a:off x="1125415" y="3064325"/>
                <a:ext cx="2747890" cy="1049281"/>
              </a:xfrm>
              <a:prstGeom prst="parallelogram">
                <a:avLst/>
              </a:prstGeom>
              <a:solidFill>
                <a:sysClr val="window" lastClr="FFFFFF">
                  <a:lumMod val="95000"/>
                </a:sysClr>
              </a:solidFill>
              <a:ln w="19050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lIns="108000" tIns="108000" rIns="108000" bIns="108000" rtlCol="0" anchor="ctr"/>
              <a:lstStyle/>
              <a:p>
                <a:pPr marL="0" marR="0" lvl="0" indent="0" algn="ctr" defTabSz="1088998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2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cxnSp>
            <p:nvCxnSpPr>
              <p:cNvPr id="23" name="直線矢印コネクタ 22">
                <a:extLst>
                  <a:ext uri="{FF2B5EF4-FFF2-40B4-BE49-F238E27FC236}">
                    <a16:creationId xmlns:a16="http://schemas.microsoft.com/office/drawing/2014/main" id="{DA30FDA1-9F6D-890F-5654-ED00234D836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758461" y="3530990"/>
                <a:ext cx="975361" cy="515816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tailEnd type="triangle"/>
              </a:ln>
              <a:effectLst/>
            </p:spPr>
          </p:cxnSp>
          <p:cxnSp>
            <p:nvCxnSpPr>
              <p:cNvPr id="24" name="直線矢印コネクタ 23">
                <a:extLst>
                  <a:ext uri="{FF2B5EF4-FFF2-40B4-BE49-F238E27FC236}">
                    <a16:creationId xmlns:a16="http://schemas.microsoft.com/office/drawing/2014/main" id="{ADEC92A0-D0DB-14C2-711C-866F202737C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758461" y="3530990"/>
                <a:ext cx="1322364" cy="196948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tailEnd type="triangle"/>
              </a:ln>
              <a:effectLst/>
            </p:spPr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5" name="テキスト ボックス 24">
                    <a:extLst>
                      <a:ext uri="{FF2B5EF4-FFF2-40B4-BE49-F238E27FC236}">
                        <a16:creationId xmlns:a16="http://schemas.microsoft.com/office/drawing/2014/main" id="{AB4DAE96-34B5-94A2-B042-4118ED7D9719}"/>
                      </a:ext>
                    </a:extLst>
                  </p:cNvPr>
                  <p:cNvSpPr txBox="1"/>
                  <p:nvPr/>
                </p:nvSpPr>
                <p:spPr>
                  <a:xfrm>
                    <a:off x="2300531" y="3391720"/>
                    <a:ext cx="806116" cy="303779"/>
                  </a:xfrm>
                  <a:prstGeom prst="rect">
                    <a:avLst/>
                  </a:prstGeom>
                </p:spPr>
                <p:txBody>
                  <a:bodyPr vert="horz" wrap="square" lIns="90000" tIns="90000" rIns="90000" bIns="90000" rtlCol="0" anchor="t">
                    <a:spAutoFit/>
                  </a:bodyPr>
                  <a:lstStyle/>
                  <a:p>
                    <a:pPr marL="0" marR="0" lvl="0" indent="0" algn="ctr" defTabSz="1088998" eaLnBrk="1" fontAlgn="auto" latinLnBrk="0" hangingPunct="1">
                      <a:lnSpc>
                        <a:spcPct val="100000"/>
                      </a:lnSpc>
                      <a:spcBef>
                        <a:spcPts val="600"/>
                      </a:spcBef>
                      <a:spcAft>
                        <a:spcPts val="0"/>
                      </a:spcAft>
                      <a:buClr>
                        <a:srgbClr val="003366"/>
                      </a:buClr>
                      <a:buSzTx/>
                      <a:buFontTx/>
                      <a:buNone/>
                      <a:tabLst/>
                      <a:defRPr/>
                    </a:pPr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kumimoji="0" lang="en-US" altLang="ja-JP" sz="16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0" lang="en-US" altLang="ja-JP" sz="1600" b="1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𝒉</m:t>
                              </m:r>
                            </m:e>
                            <m:sub>
                              <m:r>
                                <a:rPr kumimoji="0" lang="en-US" altLang="ja-JP" sz="16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kumimoji="0" lang="en-US" altLang="ja-JP" sz="16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kumimoji="0" lang="en-US" altLang="ja-JP" sz="16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kumimoji="0" lang="en-US" altLang="ja-JP" sz="16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m:rPr>
                                  <m:sty m:val="p"/>
                                </m:rPr>
                                <a:rPr kumimoji="0" lang="en-US" altLang="ja-JP" sz="1600" b="0" i="0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Δ</m:t>
                              </m:r>
                              <m:r>
                                <a:rPr kumimoji="0" lang="en-US" altLang="ja-JP" sz="16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oMath>
                      </m:oMathPara>
                    </a14:m>
                    <a:endParaRPr kumimoji="0" lang="ja-JP" alt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/>
                    </a:endParaRPr>
                  </a:p>
                </p:txBody>
              </p:sp>
            </mc:Choice>
            <mc:Fallback xmlns="">
              <p:sp>
                <p:nvSpPr>
                  <p:cNvPr id="25" name="テキスト ボックス 24">
                    <a:extLst>
                      <a:ext uri="{FF2B5EF4-FFF2-40B4-BE49-F238E27FC236}">
                        <a16:creationId xmlns:a16="http://schemas.microsoft.com/office/drawing/2014/main" id="{AB4DAE96-34B5-94A2-B042-4118ED7D9719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300531" y="3391720"/>
                    <a:ext cx="806116" cy="303779"/>
                  </a:xfrm>
                  <a:prstGeom prst="rect">
                    <a:avLst/>
                  </a:prstGeom>
                  <a:blipFill>
                    <a:blip r:embed="rId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6" name="テキスト ボックス 25">
                    <a:extLst>
                      <a:ext uri="{FF2B5EF4-FFF2-40B4-BE49-F238E27FC236}">
                        <a16:creationId xmlns:a16="http://schemas.microsoft.com/office/drawing/2014/main" id="{8786CC18-205D-52E4-A542-4C836495557F}"/>
                      </a:ext>
                    </a:extLst>
                  </p:cNvPr>
                  <p:cNvSpPr txBox="1"/>
                  <p:nvPr/>
                </p:nvSpPr>
                <p:spPr>
                  <a:xfrm>
                    <a:off x="1635285" y="3773494"/>
                    <a:ext cx="961493" cy="303779"/>
                  </a:xfrm>
                  <a:prstGeom prst="rect">
                    <a:avLst/>
                  </a:prstGeom>
                </p:spPr>
                <p:txBody>
                  <a:bodyPr vert="horz" wrap="square" lIns="90000" tIns="90000" rIns="90000" bIns="90000" rtlCol="0" anchor="t">
                    <a:spAutoFit/>
                  </a:bodyPr>
                  <a:lstStyle/>
                  <a:p>
                    <a:pPr lvl="0" algn="ctr" defTabSz="1088998">
                      <a:spcBef>
                        <a:spcPts val="600"/>
                      </a:spcBef>
                      <a:buClr>
                        <a:srgbClr val="003366"/>
                      </a:buClr>
                      <a:defRPr/>
                    </a:pPr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kumimoji="0" lang="en-US" altLang="ja-JP" sz="16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0" lang="en-US" altLang="ja-JP" sz="1600" b="1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𝒉</m:t>
                              </m:r>
                            </m:e>
                            <m:sub>
                              <m:r>
                                <a:rPr kumimoji="0" lang="en-US" altLang="ja-JP" sz="16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kumimoji="0" lang="en-US" altLang="ja-JP" sz="16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kumimoji="0" lang="en-US" altLang="ja-JP" sz="1600" i="1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kumimoji="0" lang="en-US" altLang="ja-JP" sz="1600" i="1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kumimoji="0" lang="en-US" altLang="ja-JP" sz="1600" b="0" i="0" kern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m:rPr>
                                  <m:sty m:val="p"/>
                                </m:rPr>
                                <a:rPr kumimoji="0" lang="en-US" altLang="ja-JP" sz="1600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Δ</m:t>
                              </m:r>
                              <m:r>
                                <a:rPr kumimoji="0" lang="en-US" altLang="ja-JP" sz="1600" i="1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oMath>
                      </m:oMathPara>
                    </a14:m>
                    <a:endParaRPr kumimoji="0" lang="ja-JP" alt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/>
                    </a:endParaRPr>
                  </a:p>
                </p:txBody>
              </p:sp>
            </mc:Choice>
            <mc:Fallback xmlns="">
              <p:sp>
                <p:nvSpPr>
                  <p:cNvPr id="26" name="テキスト ボックス 25">
                    <a:extLst>
                      <a:ext uri="{FF2B5EF4-FFF2-40B4-BE49-F238E27FC236}">
                        <a16:creationId xmlns:a16="http://schemas.microsoft.com/office/drawing/2014/main" id="{8786CC18-205D-52E4-A542-4C836495557F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635285" y="3773494"/>
                    <a:ext cx="961493" cy="303779"/>
                  </a:xfrm>
                  <a:prstGeom prst="rect">
                    <a:avLst/>
                  </a:prstGeom>
                  <a:blipFill>
                    <a:blip r:embed="rId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27" name="直線矢印コネクタ 26">
                <a:extLst>
                  <a:ext uri="{FF2B5EF4-FFF2-40B4-BE49-F238E27FC236}">
                    <a16:creationId xmlns:a16="http://schemas.microsoft.com/office/drawing/2014/main" id="{E1FFA2D9-6C17-8FCE-FD4D-B6C5CA6F444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758461" y="2761957"/>
                <a:ext cx="0" cy="769033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CF1111"/>
                </a:solidFill>
                <a:prstDash val="solid"/>
                <a:tailEnd type="triangle"/>
              </a:ln>
              <a:effectLst/>
            </p:spPr>
          </p:cxnSp>
          <p:cxnSp>
            <p:nvCxnSpPr>
              <p:cNvPr id="28" name="直線矢印コネクタ 27">
                <a:extLst>
                  <a:ext uri="{FF2B5EF4-FFF2-40B4-BE49-F238E27FC236}">
                    <a16:creationId xmlns:a16="http://schemas.microsoft.com/office/drawing/2014/main" id="{A498BFB2-4E99-0622-1D9B-341A5283B85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761744" y="3317240"/>
                <a:ext cx="1618996" cy="212344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tailEnd type="triangle"/>
              </a:ln>
              <a:effectLst/>
            </p:spPr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9" name="テキスト ボックス 28">
                    <a:extLst>
                      <a:ext uri="{FF2B5EF4-FFF2-40B4-BE49-F238E27FC236}">
                        <a16:creationId xmlns:a16="http://schemas.microsoft.com/office/drawing/2014/main" id="{BDFB331E-1044-C440-F217-054A697650A9}"/>
                      </a:ext>
                    </a:extLst>
                  </p:cNvPr>
                  <p:cNvSpPr txBox="1"/>
                  <p:nvPr/>
                </p:nvSpPr>
                <p:spPr>
                  <a:xfrm>
                    <a:off x="2084474" y="3108256"/>
                    <a:ext cx="864389" cy="303779"/>
                  </a:xfrm>
                  <a:prstGeom prst="rect">
                    <a:avLst/>
                  </a:prstGeom>
                </p:spPr>
                <p:txBody>
                  <a:bodyPr vert="horz" wrap="square" lIns="90000" tIns="90000" rIns="90000" bIns="90000" rtlCol="0" anchor="t">
                    <a:spAutoFit/>
                  </a:bodyPr>
                  <a:lstStyle/>
                  <a:p>
                    <a:pPr marL="0" marR="0" lvl="0" indent="0" algn="ctr" defTabSz="1088998" eaLnBrk="1" fontAlgn="auto" latinLnBrk="0" hangingPunct="1">
                      <a:lnSpc>
                        <a:spcPct val="100000"/>
                      </a:lnSpc>
                      <a:spcBef>
                        <a:spcPts val="600"/>
                      </a:spcBef>
                      <a:spcAft>
                        <a:spcPts val="0"/>
                      </a:spcAft>
                      <a:buClr>
                        <a:srgbClr val="003366"/>
                      </a:buClr>
                      <a:buSzTx/>
                      <a:buFontTx/>
                      <a:buNone/>
                      <a:tabLst/>
                      <a:defRPr/>
                    </a:pPr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kumimoji="0" lang="en-US" altLang="ja-JP" sz="16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0" lang="en-US" altLang="ja-JP" sz="1600" b="1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𝒉</m:t>
                              </m:r>
                            </m:e>
                            <m:sub>
                              <m:r>
                                <a:rPr kumimoji="0" lang="en-US" altLang="ja-JP" sz="16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kumimoji="0" lang="en-US" altLang="ja-JP" sz="16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kumimoji="0" lang="en-US" altLang="ja-JP" sz="16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oMath>
                      </m:oMathPara>
                    </a14:m>
                    <a:endParaRPr kumimoji="0" lang="ja-JP" alt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/>
                    </a:endParaRPr>
                  </a:p>
                </p:txBody>
              </p:sp>
            </mc:Choice>
            <mc:Fallback xmlns="">
              <p:sp>
                <p:nvSpPr>
                  <p:cNvPr id="29" name="テキスト ボックス 28">
                    <a:extLst>
                      <a:ext uri="{FF2B5EF4-FFF2-40B4-BE49-F238E27FC236}">
                        <a16:creationId xmlns:a16="http://schemas.microsoft.com/office/drawing/2014/main" id="{BDFB331E-1044-C440-F217-054A697650A9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084474" y="3108256"/>
                    <a:ext cx="864389" cy="303779"/>
                  </a:xfrm>
                  <a:prstGeom prst="rect">
                    <a:avLst/>
                  </a:prstGeom>
                  <a:blipFill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30" name="直線コネクタ 29">
                <a:extLst>
                  <a:ext uri="{FF2B5EF4-FFF2-40B4-BE49-F238E27FC236}">
                    <a16:creationId xmlns:a16="http://schemas.microsoft.com/office/drawing/2014/main" id="{90C47809-4BD0-518E-B3A5-9BDC52FE615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728395" y="3754120"/>
                <a:ext cx="258645" cy="261798"/>
              </a:xfrm>
              <a:prstGeom prst="line">
                <a:avLst/>
              </a:prstGeom>
              <a:noFill/>
              <a:ln w="38100" cap="flat" cmpd="sng" algn="ctr">
                <a:solidFill>
                  <a:srgbClr val="0070C0"/>
                </a:solidFill>
                <a:prstDash val="solid"/>
                <a:tailEnd type="triangle" w="sm" len="sm"/>
              </a:ln>
              <a:effectLst/>
            </p:spPr>
          </p:cxnSp>
          <p:cxnSp>
            <p:nvCxnSpPr>
              <p:cNvPr id="31" name="直線コネクタ 30">
                <a:extLst>
                  <a:ext uri="{FF2B5EF4-FFF2-40B4-BE49-F238E27FC236}">
                    <a16:creationId xmlns:a16="http://schemas.microsoft.com/office/drawing/2014/main" id="{2EADF09C-C0D6-C36A-79CB-53E45C8A205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078915" y="3355340"/>
                <a:ext cx="328908" cy="332918"/>
              </a:xfrm>
              <a:prstGeom prst="line">
                <a:avLst/>
              </a:prstGeom>
              <a:noFill/>
              <a:ln w="38100" cap="flat" cmpd="sng" algn="ctr">
                <a:solidFill>
                  <a:srgbClr val="0070C0"/>
                </a:solidFill>
                <a:prstDash val="sysDot"/>
                <a:tailEnd type="triangle" w="sm" len="sm"/>
              </a:ln>
              <a:effectLst/>
            </p:spPr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2" name="テキスト ボックス 31">
                    <a:extLst>
                      <a:ext uri="{FF2B5EF4-FFF2-40B4-BE49-F238E27FC236}">
                        <a16:creationId xmlns:a16="http://schemas.microsoft.com/office/drawing/2014/main" id="{E685E184-B215-6A2C-FBA3-2B3F753AF3F8}"/>
                      </a:ext>
                    </a:extLst>
                  </p:cNvPr>
                  <p:cNvSpPr txBox="1"/>
                  <p:nvPr/>
                </p:nvSpPr>
                <p:spPr>
                  <a:xfrm>
                    <a:off x="2861714" y="3792220"/>
                    <a:ext cx="501422" cy="398585"/>
                  </a:xfrm>
                  <a:prstGeom prst="rect">
                    <a:avLst/>
                  </a:prstGeom>
                </p:spPr>
                <p:txBody>
                  <a:bodyPr vert="horz" wrap="square" lIns="90000" tIns="90000" rIns="90000" bIns="90000" rtlCol="0" anchor="t">
                    <a:noAutofit/>
                  </a:bodyPr>
                  <a:lstStyle/>
                  <a:p>
                    <a:pPr marL="0" marR="0" lvl="0" indent="0" algn="ctr" defTabSz="1088998" eaLnBrk="1" fontAlgn="auto" latinLnBrk="0" hangingPunct="1">
                      <a:lnSpc>
                        <a:spcPct val="100000"/>
                      </a:lnSpc>
                      <a:spcBef>
                        <a:spcPts val="600"/>
                      </a:spcBef>
                      <a:spcAft>
                        <a:spcPts val="0"/>
                      </a:spcAft>
                      <a:buClr>
                        <a:srgbClr val="003366"/>
                      </a:buClr>
                      <a:buSzTx/>
                      <a:buFontTx/>
                      <a:buNone/>
                      <a:tabLst/>
                      <a:defRPr/>
                    </a:pPr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kumimoji="0" lang="en-US" altLang="ja-JP" sz="1600" b="1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kumimoji="0" lang="en-US" altLang="ja-JP" sz="1600" b="1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𝒖</m:t>
                              </m:r>
                            </m:e>
                          </m:acc>
                        </m:oMath>
                      </m:oMathPara>
                    </a14:m>
                    <a:endParaRPr kumimoji="0" lang="ja-JP" altLang="en-US" sz="16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70C0"/>
                      </a:solidFill>
                      <a:effectLst/>
                      <a:uLnTx/>
                      <a:uFillTx/>
                      <a:latin typeface="Arial"/>
                    </a:endParaRPr>
                  </a:p>
                </p:txBody>
              </p:sp>
            </mc:Choice>
            <mc:Fallback xmlns="">
              <p:sp>
                <p:nvSpPr>
                  <p:cNvPr id="32" name="テキスト ボックス 31">
                    <a:extLst>
                      <a:ext uri="{FF2B5EF4-FFF2-40B4-BE49-F238E27FC236}">
                        <a16:creationId xmlns:a16="http://schemas.microsoft.com/office/drawing/2014/main" id="{E685E184-B215-6A2C-FBA3-2B3F753AF3F8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861714" y="3792220"/>
                    <a:ext cx="501422" cy="398585"/>
                  </a:xfrm>
                  <a:prstGeom prst="rect">
                    <a:avLst/>
                  </a:prstGeom>
                  <a:blipFill>
                    <a:blip r:embed="rId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3" name="テキスト ボックス 32">
                    <a:extLst>
                      <a:ext uri="{FF2B5EF4-FFF2-40B4-BE49-F238E27FC236}">
                        <a16:creationId xmlns:a16="http://schemas.microsoft.com/office/drawing/2014/main" id="{B663A35D-FDBD-E42A-8BD0-A20CAACA9D0D}"/>
                      </a:ext>
                    </a:extLst>
                  </p:cNvPr>
                  <p:cNvSpPr txBox="1"/>
                  <p:nvPr/>
                </p:nvSpPr>
                <p:spPr>
                  <a:xfrm>
                    <a:off x="3229503" y="3438854"/>
                    <a:ext cx="501422" cy="398585"/>
                  </a:xfrm>
                  <a:prstGeom prst="rect">
                    <a:avLst/>
                  </a:prstGeom>
                </p:spPr>
                <p:txBody>
                  <a:bodyPr vert="horz" wrap="square" lIns="90000" tIns="90000" rIns="90000" bIns="90000" rtlCol="0" anchor="t">
                    <a:noAutofit/>
                  </a:bodyPr>
                  <a:lstStyle/>
                  <a:p>
                    <a:pPr marL="0" marR="0" lvl="0" indent="0" algn="ctr" defTabSz="1088998" eaLnBrk="1" fontAlgn="auto" latinLnBrk="0" hangingPunct="1">
                      <a:lnSpc>
                        <a:spcPct val="100000"/>
                      </a:lnSpc>
                      <a:spcBef>
                        <a:spcPts val="600"/>
                      </a:spcBef>
                      <a:spcAft>
                        <a:spcPts val="0"/>
                      </a:spcAft>
                      <a:buClr>
                        <a:srgbClr val="003366"/>
                      </a:buClr>
                      <a:buSzTx/>
                      <a:buFontTx/>
                      <a:buNone/>
                      <a:tabLst/>
                      <a:defRPr/>
                    </a:pPr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r>
                            <a:rPr kumimoji="0" lang="en-US" altLang="ja-JP" sz="16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≅</m:t>
                          </m:r>
                          <m:r>
                            <a:rPr kumimoji="0" lang="en-US" altLang="ja-JP" sz="16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𝑘</m:t>
                          </m:r>
                          <m:acc>
                            <m:accPr>
                              <m:chr m:val="⃗"/>
                              <m:ctrlPr>
                                <a:rPr kumimoji="0" lang="en-US" altLang="ja-JP" sz="1600" b="1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kumimoji="0" lang="en-US" altLang="ja-JP" sz="1600" b="1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𝒖</m:t>
                              </m:r>
                            </m:e>
                          </m:acc>
                        </m:oMath>
                      </m:oMathPara>
                    </a14:m>
                    <a:endParaRPr kumimoji="0" lang="ja-JP" altLang="en-US" sz="16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70C0"/>
                      </a:solidFill>
                      <a:effectLst/>
                      <a:uLnTx/>
                      <a:uFillTx/>
                      <a:latin typeface="Arial"/>
                    </a:endParaRPr>
                  </a:p>
                </p:txBody>
              </p:sp>
            </mc:Choice>
            <mc:Fallback xmlns="">
              <p:sp>
                <p:nvSpPr>
                  <p:cNvPr id="33" name="テキスト ボックス 32">
                    <a:extLst>
                      <a:ext uri="{FF2B5EF4-FFF2-40B4-BE49-F238E27FC236}">
                        <a16:creationId xmlns:a16="http://schemas.microsoft.com/office/drawing/2014/main" id="{B663A35D-FDBD-E42A-8BD0-A20CAACA9D0D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229503" y="3438854"/>
                    <a:ext cx="501422" cy="398585"/>
                  </a:xfrm>
                  <a:prstGeom prst="rect">
                    <a:avLst/>
                  </a:prstGeom>
                  <a:blipFill>
                    <a:blip r:embed="rId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吹き出し: 四角形 33">
                  <a:extLst>
                    <a:ext uri="{FF2B5EF4-FFF2-40B4-BE49-F238E27FC236}">
                      <a16:creationId xmlns:a16="http://schemas.microsoft.com/office/drawing/2014/main" id="{409DB618-7F09-6C13-434E-8CC01C1EF5A5}"/>
                    </a:ext>
                  </a:extLst>
                </p:cNvPr>
                <p:cNvSpPr/>
                <p:nvPr/>
              </p:nvSpPr>
              <p:spPr>
                <a:xfrm>
                  <a:off x="3176709" y="1562838"/>
                  <a:ext cx="2416371" cy="597309"/>
                </a:xfrm>
                <a:prstGeom prst="wedgeRectCallout">
                  <a:avLst>
                    <a:gd name="adj1" fmla="val -6809"/>
                    <a:gd name="adj2" fmla="val 140120"/>
                  </a:avLst>
                </a:prstGeom>
                <a:solidFill>
                  <a:sysClr val="window" lastClr="FFFFFF"/>
                </a:solidFill>
                <a:ln w="19050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  <p:txBody>
                <a:bodyPr lIns="108000" tIns="108000" rIns="108000" bIns="108000" rtlCol="0" anchor="ctr"/>
                <a:lstStyle/>
                <a:p>
                  <a:pPr marL="0" marR="0" lvl="0" indent="0" algn="ctr" defTabSz="1088998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 xmlns:m="http://schemas.openxmlformats.org/officeDocument/2006/math">
                      <m:sSub>
                        <m:sSubPr>
                          <m:ctrlPr>
                            <a:rPr kumimoji="0" lang="en-US" altLang="ja-JP" sz="12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bPr>
                        <m:e>
                          <m:r>
                            <a:rPr kumimoji="0" lang="en-US" altLang="ja-JP" sz="1200" b="1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𝒉</m:t>
                          </m:r>
                        </m:e>
                        <m:sub>
                          <m:r>
                            <a:rPr kumimoji="0" lang="en-US" altLang="ja-JP" sz="12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kumimoji="0" lang="en-US" altLang="ja-JP" sz="12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altLang="ja-JP" sz="12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𝑡</m:t>
                          </m:r>
                          <m:r>
                            <a:rPr kumimoji="0" lang="en-US" altLang="ja-JP" sz="12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+</m:t>
                          </m:r>
                          <m:r>
                            <m:rPr>
                              <m:sty m:val="p"/>
                            </m:rPr>
                            <a:rPr kumimoji="0" lang="en-US" altLang="ja-JP" sz="1200" b="0" i="0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Δ</m:t>
                          </m:r>
                          <m:r>
                            <a:rPr kumimoji="0" lang="en-US" altLang="ja-JP" sz="12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𝑡</m:t>
                          </m:r>
                        </m:e>
                      </m:d>
                      <m:r>
                        <a:rPr kumimoji="0" lang="en-US" altLang="ja-JP" sz="12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 </m:t>
                      </m:r>
                    </m:oMath>
                  </a14:m>
                  <a:r>
                    <a:rPr kumimoji="0" lang="en-US" altLang="ja-JP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+mn-cs"/>
                    </a:rPr>
                    <a:t>is almost in the same plane</a:t>
                  </a:r>
                  <a:r>
                    <a:rPr kumimoji="0" lang="en-US" altLang="ja-JP" sz="1200" b="0" i="0" u="none" strike="noStrike" kern="0" cap="none" spc="0" normalizeH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+mn-cs"/>
                    </a:rPr>
                    <a:t> with past CSI vectors</a:t>
                  </a:r>
                  <a:endParaRPr kumimoji="0" lang="ja-JP" alt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34" name="吹き出し: 四角形 33">
                  <a:extLst>
                    <a:ext uri="{FF2B5EF4-FFF2-40B4-BE49-F238E27FC236}">
                      <a16:creationId xmlns:a16="http://schemas.microsoft.com/office/drawing/2014/main" id="{409DB618-7F09-6C13-434E-8CC01C1EF5A5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76709" y="1562838"/>
                  <a:ext cx="2416371" cy="597309"/>
                </a:xfrm>
                <a:prstGeom prst="wedgeRectCallout">
                  <a:avLst>
                    <a:gd name="adj1" fmla="val -6809"/>
                    <a:gd name="adj2" fmla="val 140120"/>
                  </a:avLst>
                </a:prstGeom>
                <a:blipFill>
                  <a:blip r:embed="rId9"/>
                  <a:stretch>
                    <a:fillRect/>
                  </a:stretch>
                </a:blipFill>
                <a:ln w="19050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DF15D7FF-1577-F6C9-7B36-1FD3F2340BFA}"/>
                  </a:ext>
                </a:extLst>
              </p:cNvPr>
              <p:cNvSpPr txBox="1"/>
              <p:nvPr/>
            </p:nvSpPr>
            <p:spPr>
              <a:xfrm>
                <a:off x="1069752" y="4018522"/>
                <a:ext cx="10185822" cy="1997640"/>
              </a:xfrm>
              <a:prstGeom prst="rect">
                <a:avLst/>
              </a:prstGeom>
            </p:spPr>
            <p:txBody>
              <a:bodyPr vert="horz" wrap="square" lIns="90000" tIns="90000" rIns="90000" bIns="90000" rtlCol="0" anchor="t">
                <a:spAutoFit/>
              </a:bodyPr>
              <a:lstStyle/>
              <a:p>
                <a:pPr marL="285750" indent="-285750">
                  <a:spcBef>
                    <a:spcPts val="600"/>
                  </a:spcBef>
                  <a:buClr>
                    <a:schemeClr val="tx2"/>
                  </a:buClr>
                  <a:buFont typeface="Arial" panose="020B0604020202020204" pitchFamily="34" charset="0"/>
                  <a:buChar char="•"/>
                </a:pPr>
                <a:r>
                  <a:rPr lang="en-US" altLang="ja-JP" dirty="0">
                    <a:latin typeface="+mj-lt"/>
                  </a:rPr>
                  <a:t>Improving beamforming by enlarging null space of </a:t>
                </a:r>
                <a:r>
                  <a:rPr lang="en-US" altLang="ja-JP" dirty="0" err="1">
                    <a:latin typeface="+mj-lt"/>
                  </a:rPr>
                  <a:t>Bfer</a:t>
                </a:r>
                <a:r>
                  <a:rPr lang="en-US" altLang="ja-JP" dirty="0">
                    <a:latin typeface="+mj-lt"/>
                  </a:rPr>
                  <a:t> by </a:t>
                </a:r>
                <a:r>
                  <a:rPr lang="en-US" altLang="ja-JP" dirty="0" err="1">
                    <a:latin typeface="+mj-lt"/>
                  </a:rPr>
                  <a:t>levraging</a:t>
                </a:r>
                <a:r>
                  <a:rPr lang="en-US" altLang="ja-JP" dirty="0">
                    <a:latin typeface="+mj-lt"/>
                  </a:rPr>
                  <a:t> past CSIs of unintended receiver</a:t>
                </a:r>
              </a:p>
              <a:p>
                <a:pPr lvl="1">
                  <a:spcBef>
                    <a:spcPts val="600"/>
                  </a:spcBef>
                  <a:buClr>
                    <a:schemeClr val="tx2"/>
                  </a:buClr>
                </a:pPr>
                <a:r>
                  <a:rPr kumimoji="1" lang="en-US" altLang="ja-JP" b="0" dirty="0"/>
                  <a:t>-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b="1" i="1" smtClean="0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kumimoji="1" lang="en-US" altLang="ja-JP" dirty="0">
                    <a:latin typeface="+mj-lt"/>
                  </a:rPr>
                  <a:t> is most likely to be in the same space containing two past CSI vectors,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b="1" i="1" smtClean="0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sty m:val="p"/>
                      </m:rPr>
                      <a:rPr kumimoji="1" lang="en-US" altLang="ja-JP" b="0" i="0" smtClean="0">
                        <a:latin typeface="Cambria Math" panose="02040503050406030204" pitchFamily="18" charset="0"/>
                      </a:rPr>
                      <m:t>Δ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kumimoji="1" lang="en-US" altLang="ja-JP" dirty="0">
                    <a:latin typeface="+mj-lt"/>
                  </a:rPr>
                  <a:t> and</a:t>
                </a:r>
                <a:br>
                  <a:rPr kumimoji="1" lang="en-US" altLang="ja-JP" dirty="0">
                    <a:latin typeface="+mj-lt"/>
                  </a:rPr>
                </a:br>
                <a:r>
                  <a:rPr kumimoji="1" lang="en-US" altLang="ja-JP" dirty="0">
                    <a:latin typeface="+mj-lt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b="1" i="1" smtClean="0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−2</m:t>
                    </m:r>
                    <m:r>
                      <m:rPr>
                        <m:sty m:val="p"/>
                      </m:rPr>
                      <a:rPr kumimoji="1" lang="en-US" altLang="ja-JP" b="0" i="0" smtClean="0">
                        <a:latin typeface="Cambria Math" panose="02040503050406030204" pitchFamily="18" charset="0"/>
                      </a:rPr>
                      <m:t>Δ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kumimoji="1" lang="en-US" altLang="ja-JP" dirty="0">
                    <a:latin typeface="+mj-lt"/>
                  </a:rPr>
                  <a:t>, and just steering null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b="1" i="1" smtClean="0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kumimoji="1" lang="en-US" altLang="ja-JP" b="0" i="0" smtClean="0"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kumimoji="1" lang="en-US" altLang="ja-JP" dirty="0">
                    <a:latin typeface="+mj-lt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b="1" i="1" smtClean="0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−2</m:t>
                    </m:r>
                    <m:r>
                      <m:rPr>
                        <m:sty m:val="p"/>
                      </m:rPr>
                      <a:rPr kumimoji="1" lang="en-US" altLang="ja-JP" b="0" i="0" smtClean="0">
                        <a:latin typeface="Cambria Math" panose="02040503050406030204" pitchFamily="18" charset="0"/>
                      </a:rPr>
                      <m:t>Δ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kumimoji="1" lang="en-US" altLang="ja-JP" dirty="0">
                    <a:latin typeface="+mj-lt"/>
                  </a:rPr>
                  <a:t> would </a:t>
                </a:r>
                <a:r>
                  <a:rPr lang="en-US" altLang="ja-JP" dirty="0">
                    <a:latin typeface="+mj-lt"/>
                  </a:rPr>
                  <a:t>be most likely to</a:t>
                </a:r>
                <a:r>
                  <a:rPr kumimoji="1" lang="en-US" altLang="ja-JP" dirty="0">
                    <a:latin typeface="+mj-lt"/>
                  </a:rPr>
                  <a:t> steer null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b="1" i="1" smtClean="0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br>
                  <a:rPr kumimoji="1" lang="en-US" altLang="ja-JP" dirty="0">
                    <a:latin typeface="+mj-lt"/>
                  </a:rPr>
                </a:br>
                <a:endParaRPr kumimoji="1" lang="en-US" altLang="ja-JP" dirty="0">
                  <a:latin typeface="+mj-lt"/>
                </a:endParaRPr>
              </a:p>
              <a:p>
                <a:pPr marL="285750" indent="-285750">
                  <a:spcBef>
                    <a:spcPts val="600"/>
                  </a:spcBef>
                  <a:buClr>
                    <a:schemeClr val="tx2"/>
                  </a:buClr>
                  <a:buFont typeface="Arial" panose="020B0604020202020204" pitchFamily="34" charset="0"/>
                  <a:buChar char="•"/>
                </a:pPr>
                <a:r>
                  <a:rPr lang="en-US" altLang="ja-JP" dirty="0">
                    <a:latin typeface="+mj-lt"/>
                  </a:rPr>
                  <a:t>Compressed Beamforming FBCK can be still used for precoding</a:t>
                </a:r>
                <a:endParaRPr kumimoji="1" lang="en-US" altLang="ja-JP" dirty="0">
                  <a:latin typeface="+mj-lt"/>
                </a:endParaRPr>
              </a:p>
            </p:txBody>
          </p:sp>
        </mc:Choice>
        <mc:Fallback xmlns="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DF15D7FF-1577-F6C9-7B36-1FD3F2340B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9752" y="4018522"/>
                <a:ext cx="10185822" cy="1997640"/>
              </a:xfrm>
              <a:prstGeom prst="rect">
                <a:avLst/>
              </a:prstGeom>
              <a:blipFill>
                <a:blip r:embed="rId10"/>
                <a:stretch>
                  <a:fillRect l="-359" b="-152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4" name="Title 1">
            <a:extLst>
              <a:ext uri="{FF2B5EF4-FFF2-40B4-BE49-F238E27FC236}">
                <a16:creationId xmlns:a16="http://schemas.microsoft.com/office/drawing/2014/main" id="{3D3D7D5B-7F84-2471-F680-06AA18C851CE}"/>
              </a:ext>
            </a:extLst>
          </p:cNvPr>
          <p:cNvSpPr txBox="1">
            <a:spLocks/>
          </p:cNvSpPr>
          <p:nvPr/>
        </p:nvSpPr>
        <p:spPr>
          <a:xfrm>
            <a:off x="734602" y="685801"/>
            <a:ext cx="10746769" cy="57184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Candidate Nulling enhancement: Null Space Expansion</a:t>
            </a:r>
            <a:r>
              <a:rPr kumimoji="0" lang="en-US" altLang="ja-JP" sz="3200" b="1" i="0" u="none" strike="noStrike" kern="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[15]</a:t>
            </a:r>
            <a:endParaRPr kumimoji="0" lang="en-US" sz="3200" b="1" i="0" u="none" strike="noStrike" kern="0" cap="none" spc="0" normalizeH="0" baseline="3000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633DC0B2-E74C-608A-AA12-11E7625AFA4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005943" y="1667584"/>
            <a:ext cx="4751265" cy="233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763200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8C04131D785E54BAD8E7F2BBC0D3A9B" ma:contentTypeVersion="16" ma:contentTypeDescription="Create a new document." ma:contentTypeScope="" ma:versionID="fc0ed276f3afa4c14f26ec5815444fb0">
  <xsd:schema xmlns:xsd="http://www.w3.org/2001/XMLSchema" xmlns:xs="http://www.w3.org/2001/XMLSchema" xmlns:p="http://schemas.microsoft.com/office/2006/metadata/properties" xmlns:ns2="7fd4e17a-388a-44c6-bd21-933d62697e68" xmlns:ns3="9f9165a0-2197-4ad8-a0aa-dc75c8979fda" targetNamespace="http://schemas.microsoft.com/office/2006/metadata/properties" ma:root="true" ma:fieldsID="c66462da6fa3661c49df7b70ba809aea" ns2:_="" ns3:_="">
    <xsd:import namespace="7fd4e17a-388a-44c6-bd21-933d62697e68"/>
    <xsd:import namespace="9f9165a0-2197-4ad8-a0aa-dc75c8979fd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d4e17a-388a-44c6-bd21-933d62697e6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3cb9d403-1823-4ec6-b2f2-250b7876d07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9165a0-2197-4ad8-a0aa-dc75c8979fda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e7ee57a3-c671-4e52-b16c-6e90845995cb}" ma:internalName="TaxCatchAll" ma:showField="CatchAllData" ma:web="9f9165a0-2197-4ad8-a0aa-dc75c8979f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f9165a0-2197-4ad8-a0aa-dc75c8979fda" xsi:nil="true"/>
    <lcf76f155ced4ddcb4097134ff3c332f xmlns="7fd4e17a-388a-44c6-bd21-933d62697e68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740056C-2795-477B-8C34-1CA0676640B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fd4e17a-388a-44c6-bd21-933d62697e68"/>
    <ds:schemaRef ds:uri="9f9165a0-2197-4ad8-a0aa-dc75c8979fd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34E6223-5834-4652-8D8F-469B64329621}">
  <ds:schemaRefs>
    <ds:schemaRef ds:uri="http://schemas.microsoft.com/office/2006/metadata/properties"/>
    <ds:schemaRef ds:uri="http://schemas.microsoft.com/office/infopath/2007/PartnerControls"/>
    <ds:schemaRef ds:uri="9f9165a0-2197-4ad8-a0aa-dc75c8979fda"/>
    <ds:schemaRef ds:uri="7fd4e17a-388a-44c6-bd21-933d62697e68"/>
  </ds:schemaRefs>
</ds:datastoreItem>
</file>

<file path=customXml/itemProps3.xml><?xml version="1.0" encoding="utf-8"?>
<ds:datastoreItem xmlns:ds="http://schemas.openxmlformats.org/officeDocument/2006/customXml" ds:itemID="{15D009EC-0157-4A24-8EAE-F9FEE5E799BB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ff41bcb5-c330-4cbb-8eba-49c9dbaaa5bd}" enabled="1" method="Privileged" siteId="{66c65d8a-9158-4521-a2d8-664963db48e4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111971</TotalTime>
  <Words>1508</Words>
  <Application>Microsoft Office PowerPoint</Application>
  <PresentationFormat>ワイド画面</PresentationFormat>
  <Paragraphs>231</Paragraphs>
  <Slides>14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20" baseType="lpstr">
      <vt:lpstr>游ゴシック</vt:lpstr>
      <vt:lpstr>Arial</vt:lpstr>
      <vt:lpstr>Calibri</vt:lpstr>
      <vt:lpstr>Cambria Math</vt:lpstr>
      <vt:lpstr>Times New Roman</vt:lpstr>
      <vt:lpstr>802-11-Submission</vt:lpstr>
      <vt:lpstr>Robust Beamforming Nulling for CBF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Tanaka, Ken (SEC)</dc:creator>
  <cp:lastModifiedBy>Tanaka, Ken (SEC)</cp:lastModifiedBy>
  <cp:revision>68</cp:revision>
  <dcterms:created xsi:type="dcterms:W3CDTF">2024-04-16T09:34:51Z</dcterms:created>
  <dcterms:modified xsi:type="dcterms:W3CDTF">2024-09-04T12:43:00Z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f41bcb5-c330-4cbb-8eba-49c9dbaaa5bd_Enabled">
    <vt:lpwstr>true</vt:lpwstr>
  </property>
  <property fmtid="{D5CDD505-2E9C-101B-9397-08002B2CF9AE}" pid="3" name="MSIP_Label_ff41bcb5-c330-4cbb-8eba-49c9dbaaa5bd_SetDate">
    <vt:lpwstr>2024-04-16T09:34:51Z</vt:lpwstr>
  </property>
  <property fmtid="{D5CDD505-2E9C-101B-9397-08002B2CF9AE}" pid="4" name="MSIP_Label_ff41bcb5-c330-4cbb-8eba-49c9dbaaa5bd_Method">
    <vt:lpwstr>Privileged</vt:lpwstr>
  </property>
  <property fmtid="{D5CDD505-2E9C-101B-9397-08002B2CF9AE}" pid="5" name="MSIP_Label_ff41bcb5-c330-4cbb-8eba-49c9dbaaa5bd_Name">
    <vt:lpwstr>ff41bcb5-c330-4cbb-8eba-49c9dbaaa5bd</vt:lpwstr>
  </property>
  <property fmtid="{D5CDD505-2E9C-101B-9397-08002B2CF9AE}" pid="6" name="MSIP_Label_ff41bcb5-c330-4cbb-8eba-49c9dbaaa5bd_SiteId">
    <vt:lpwstr>66c65d8a-9158-4521-a2d8-664963db48e4</vt:lpwstr>
  </property>
  <property fmtid="{D5CDD505-2E9C-101B-9397-08002B2CF9AE}" pid="7" name="MSIP_Label_ff41bcb5-c330-4cbb-8eba-49c9dbaaa5bd_ActionId">
    <vt:lpwstr>a6e1cf69-58b1-4174-a45e-56ad81aab094</vt:lpwstr>
  </property>
  <property fmtid="{D5CDD505-2E9C-101B-9397-08002B2CF9AE}" pid="8" name="MSIP_Label_ff41bcb5-c330-4cbb-8eba-49c9dbaaa5bd_ContentBits">
    <vt:lpwstr>0</vt:lpwstr>
  </property>
  <property fmtid="{D5CDD505-2E9C-101B-9397-08002B2CF9AE}" pid="9" name="ContentTypeId">
    <vt:lpwstr>0x01010088C04131D785E54BAD8E7F2BBC0D3A9B</vt:lpwstr>
  </property>
</Properties>
</file>