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83" r:id="rId12"/>
    <p:sldId id="265" r:id="rId13"/>
    <p:sldId id="266" r:id="rId14"/>
    <p:sldId id="269" r:id="rId15"/>
    <p:sldId id="267" r:id="rId16"/>
    <p:sldId id="277" r:id="rId17"/>
    <p:sldId id="270" r:id="rId18"/>
    <p:sldId id="274" r:id="rId19"/>
    <p:sldId id="275" r:id="rId20"/>
    <p:sldId id="281" r:id="rId21"/>
    <p:sldId id="276" r:id="rId22"/>
    <p:sldId id="282" r:id="rId23"/>
    <p:sldId id="279" r:id="rId24"/>
    <p:sldId id="278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BE54E8-2A53-4F3B-8B1B-798F716B21BB}" v="8" dt="2024-08-29T20:54:05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7DBE54E8-2A53-4F3B-8B1B-798F716B21BB}"/>
    <pc:docChg chg="custSel modSld modMainMaster">
      <pc:chgData name="Sigurd Schelstraete" userId="cc1875bc-5b00-4f0e-92c1-b5b7dcde1a21" providerId="ADAL" clId="{7DBE54E8-2A53-4F3B-8B1B-798F716B21BB}" dt="2024-09-06T16:06:38.973" v="265" actId="20577"/>
      <pc:docMkLst>
        <pc:docMk/>
      </pc:docMkLst>
      <pc:sldChg chg="modSp mod">
        <pc:chgData name="Sigurd Schelstraete" userId="cc1875bc-5b00-4f0e-92c1-b5b7dcde1a21" providerId="ADAL" clId="{7DBE54E8-2A53-4F3B-8B1B-798F716B21BB}" dt="2024-08-29T20:56:47.956" v="219" actId="14100"/>
        <pc:sldMkLst>
          <pc:docMk/>
          <pc:sldMk cId="3836172340" sldId="257"/>
        </pc:sldMkLst>
        <pc:spChg chg="mod">
          <ac:chgData name="Sigurd Schelstraete" userId="cc1875bc-5b00-4f0e-92c1-b5b7dcde1a21" providerId="ADAL" clId="{7DBE54E8-2A53-4F3B-8B1B-798F716B21BB}" dt="2024-08-29T20:56:47.956" v="219" actId="14100"/>
          <ac:spMkLst>
            <pc:docMk/>
            <pc:sldMk cId="3836172340" sldId="257"/>
            <ac:spMk id="3" creationId="{0D4333F0-F6DA-DF3A-C1F6-4C5B01F2A3B2}"/>
          </ac:spMkLst>
        </pc:spChg>
      </pc:sldChg>
      <pc:sldChg chg="modSp mod">
        <pc:chgData name="Sigurd Schelstraete" userId="cc1875bc-5b00-4f0e-92c1-b5b7dcde1a21" providerId="ADAL" clId="{7DBE54E8-2A53-4F3B-8B1B-798F716B21BB}" dt="2024-08-29T21:00:01.718" v="221"/>
        <pc:sldMkLst>
          <pc:docMk/>
          <pc:sldMk cId="564821146" sldId="260"/>
        </pc:sldMkLst>
        <pc:spChg chg="mod">
          <ac:chgData name="Sigurd Schelstraete" userId="cc1875bc-5b00-4f0e-92c1-b5b7dcde1a21" providerId="ADAL" clId="{7DBE54E8-2A53-4F3B-8B1B-798F716B21BB}" dt="2024-08-29T21:00:01.718" v="221"/>
          <ac:spMkLst>
            <pc:docMk/>
            <pc:sldMk cId="564821146" sldId="260"/>
            <ac:spMk id="3" creationId="{616DAC84-E6E6-2CAF-BAE2-6F2992878685}"/>
          </ac:spMkLst>
        </pc:spChg>
      </pc:sldChg>
      <pc:sldChg chg="modSp mod">
        <pc:chgData name="Sigurd Schelstraete" userId="cc1875bc-5b00-4f0e-92c1-b5b7dcde1a21" providerId="ADAL" clId="{7DBE54E8-2A53-4F3B-8B1B-798F716B21BB}" dt="2024-09-06T16:03:13.577" v="247" actId="20577"/>
        <pc:sldMkLst>
          <pc:docMk/>
          <pc:sldMk cId="296255280" sldId="264"/>
        </pc:sldMkLst>
        <pc:spChg chg="mod">
          <ac:chgData name="Sigurd Schelstraete" userId="cc1875bc-5b00-4f0e-92c1-b5b7dcde1a21" providerId="ADAL" clId="{7DBE54E8-2A53-4F3B-8B1B-798F716B21BB}" dt="2024-09-06T16:03:13.577" v="247" actId="20577"/>
          <ac:spMkLst>
            <pc:docMk/>
            <pc:sldMk cId="296255280" sldId="264"/>
            <ac:spMk id="3" creationId="{22E257EC-88A1-EF6A-A5DB-7EF51692B11C}"/>
          </ac:spMkLst>
        </pc:spChg>
      </pc:sldChg>
      <pc:sldChg chg="modSp mod">
        <pc:chgData name="Sigurd Schelstraete" userId="cc1875bc-5b00-4f0e-92c1-b5b7dcde1a21" providerId="ADAL" clId="{7DBE54E8-2A53-4F3B-8B1B-798F716B21BB}" dt="2024-09-06T16:06:38.973" v="265" actId="20577"/>
        <pc:sldMkLst>
          <pc:docMk/>
          <pc:sldMk cId="3648248925" sldId="266"/>
        </pc:sldMkLst>
        <pc:spChg chg="mod">
          <ac:chgData name="Sigurd Schelstraete" userId="cc1875bc-5b00-4f0e-92c1-b5b7dcde1a21" providerId="ADAL" clId="{7DBE54E8-2A53-4F3B-8B1B-798F716B21BB}" dt="2024-09-06T16:06:38.973" v="265" actId="20577"/>
          <ac:spMkLst>
            <pc:docMk/>
            <pc:sldMk cId="3648248925" sldId="266"/>
            <ac:spMk id="3" creationId="{9E3FF1E6-2AD0-FDB9-AF3C-EA96C69C586F}"/>
          </ac:spMkLst>
        </pc:spChg>
      </pc:sldChg>
      <pc:sldChg chg="addSp modSp mod">
        <pc:chgData name="Sigurd Schelstraete" userId="cc1875bc-5b00-4f0e-92c1-b5b7dcde1a21" providerId="ADAL" clId="{7DBE54E8-2A53-4F3B-8B1B-798F716B21BB}" dt="2024-08-29T20:54:26.593" v="170" actId="404"/>
        <pc:sldMkLst>
          <pc:docMk/>
          <pc:sldMk cId="1244405643" sldId="268"/>
        </pc:sldMkLst>
        <pc:spChg chg="mod">
          <ac:chgData name="Sigurd Schelstraete" userId="cc1875bc-5b00-4f0e-92c1-b5b7dcde1a21" providerId="ADAL" clId="{7DBE54E8-2A53-4F3B-8B1B-798F716B21BB}" dt="2024-08-29T20:50:15.998" v="32" actId="1076"/>
          <ac:spMkLst>
            <pc:docMk/>
            <pc:sldMk cId="1244405643" sldId="268"/>
            <ac:spMk id="3" creationId="{CD1FE0CF-A23F-0627-875C-D63351790569}"/>
          </ac:spMkLst>
        </pc:spChg>
        <pc:spChg chg="add mod">
          <ac:chgData name="Sigurd Schelstraete" userId="cc1875bc-5b00-4f0e-92c1-b5b7dcde1a21" providerId="ADAL" clId="{7DBE54E8-2A53-4F3B-8B1B-798F716B21BB}" dt="2024-08-29T20:54:26.593" v="170" actId="404"/>
          <ac:spMkLst>
            <pc:docMk/>
            <pc:sldMk cId="1244405643" sldId="268"/>
            <ac:spMk id="8" creationId="{5940E6DC-000A-3934-D391-04766FD0EF5A}"/>
          </ac:spMkLst>
        </pc:spChg>
        <pc:graphicFrameChg chg="mod modGraphic">
          <ac:chgData name="Sigurd Schelstraete" userId="cc1875bc-5b00-4f0e-92c1-b5b7dcde1a21" providerId="ADAL" clId="{7DBE54E8-2A53-4F3B-8B1B-798F716B21BB}" dt="2024-08-29T20:53:08.621" v="165"/>
          <ac:graphicFrameMkLst>
            <pc:docMk/>
            <pc:sldMk cId="1244405643" sldId="268"/>
            <ac:graphicFrameMk id="7" creationId="{502FBF61-0781-DC49-68BC-F628F8B01A42}"/>
          </ac:graphicFrameMkLst>
        </pc:graphicFrameChg>
      </pc:sldChg>
      <pc:sldChg chg="modSp mod">
        <pc:chgData name="Sigurd Schelstraete" userId="cc1875bc-5b00-4f0e-92c1-b5b7dcde1a21" providerId="ADAL" clId="{7DBE54E8-2A53-4F3B-8B1B-798F716B21BB}" dt="2024-09-03T16:15:29.396" v="235" actId="20577"/>
        <pc:sldMkLst>
          <pc:docMk/>
          <pc:sldMk cId="237515119" sldId="269"/>
        </pc:sldMkLst>
        <pc:spChg chg="mod">
          <ac:chgData name="Sigurd Schelstraete" userId="cc1875bc-5b00-4f0e-92c1-b5b7dcde1a21" providerId="ADAL" clId="{7DBE54E8-2A53-4F3B-8B1B-798F716B21BB}" dt="2024-09-03T16:15:29.396" v="235" actId="20577"/>
          <ac:spMkLst>
            <pc:docMk/>
            <pc:sldMk cId="237515119" sldId="269"/>
            <ac:spMk id="3" creationId="{B65E34AB-5AB1-E28F-0ACF-7F5E4526E1D1}"/>
          </ac:spMkLst>
        </pc:spChg>
      </pc:sldChg>
      <pc:sldChg chg="modSp mod">
        <pc:chgData name="Sigurd Schelstraete" userId="cc1875bc-5b00-4f0e-92c1-b5b7dcde1a21" providerId="ADAL" clId="{7DBE54E8-2A53-4F3B-8B1B-798F716B21BB}" dt="2024-08-29T21:10:56.793" v="231" actId="20577"/>
        <pc:sldMkLst>
          <pc:docMk/>
          <pc:sldMk cId="374455707" sldId="278"/>
        </pc:sldMkLst>
        <pc:spChg chg="mod">
          <ac:chgData name="Sigurd Schelstraete" userId="cc1875bc-5b00-4f0e-92c1-b5b7dcde1a21" providerId="ADAL" clId="{7DBE54E8-2A53-4F3B-8B1B-798F716B21BB}" dt="2024-08-29T21:10:56.793" v="231" actId="20577"/>
          <ac:spMkLst>
            <pc:docMk/>
            <pc:sldMk cId="374455707" sldId="278"/>
            <ac:spMk id="3" creationId="{C71F66FA-D908-E22B-30AB-15DFC167F301}"/>
          </ac:spMkLst>
        </pc:spChg>
      </pc:sldChg>
      <pc:sldMasterChg chg="modSp mod">
        <pc:chgData name="Sigurd Schelstraete" userId="cc1875bc-5b00-4f0e-92c1-b5b7dcde1a21" providerId="ADAL" clId="{7DBE54E8-2A53-4F3B-8B1B-798F716B21BB}" dt="2024-08-29T14:30:30.757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7DBE54E8-2A53-4F3B-8B1B-798F716B21BB}" dt="2024-08-29T14:30:30.757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802.11-24/1461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preamble signaling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8/29/2024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641481"/>
              </p:ext>
            </p:extLst>
          </p:nvPr>
        </p:nvGraphicFramePr>
        <p:xfrm>
          <a:off x="514350" y="2281238"/>
          <a:ext cx="8002588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29714" progId="Word.Document.8">
                  <p:embed/>
                </p:oleObj>
              </mc:Choice>
              <mc:Fallback>
                <p:oleObj name="Document" r:id="rId3" imgW="8248712" imgH="25297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02588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5F340-8C76-0D79-7398-780F42310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Signaling UEQM for non-MU MIMO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257EC-88A1-EF6A-A5DB-7EF51692B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1014"/>
            <a:ext cx="8458200" cy="46497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of the reserved bits can be used to signal the use of UEQM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UEQM is used, the 4 current MCS bits (B11-14) and the 3 current NSS bits (B16-18) can be combined to signal up to 128 possible UEQM/NSS variations (7 bits)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lookup table to map this to specific combination of NSS and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Flexible enough to accommodate any required pattern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approach as in 11n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NSS values may need more MCS patterns than others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have same number of MCS for every value of NSS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in 802.11n: 6 UEQM for NSS=2, 14 UEQM for NSS=3, 24 UEQM for NSS=4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52DFD-D4A4-545C-C661-6BA0C492E4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91B28-D261-023C-2FDF-899CB240E3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126AA0-0805-FEB1-1312-D08328B7E3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5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8E63D-F647-3524-E5A9-895B8090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Illustration of UEQM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F5805-4909-DE06-86B9-B512DE1B1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Using 7 bits to signal all UEQM (illustration only)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0FA8E-80E0-643E-D2ED-228D40504D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61657-063C-D7E7-E0BA-FFF69B713D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F4D46-13A2-0B47-4EA1-BE415BF848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66F74F-B7C1-591C-3AF5-666E6F005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588" y="2522671"/>
            <a:ext cx="5638800" cy="387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46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5F340-8C76-0D79-7398-780F42310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Signaling UEQM for MU MIMO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E257EC-88A1-EF6A-A5DB-7EF51692B1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751014"/>
                <a:ext cx="8458200" cy="4343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Not clear whether UEQM will be used with MU-MIMO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Not explicitly agreed or excluded at this time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One of the reserved bits can be used to indicate use of UEQM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𝑺𝑺</m:t>
                        </m:r>
                      </m:sub>
                    </m:sSub>
                  </m:oMath>
                </a14:m>
                <a:r>
                  <a:rPr lang="en-US" dirty="0"/>
                  <a:t> is signaled as part of the Spatial Configuration field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For each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𝑺𝑺</m:t>
                        </m:r>
                      </m:sub>
                    </m:sSub>
                  </m:oMath>
                </a14:m>
                <a:r>
                  <a:rPr lang="en-US" dirty="0"/>
                  <a:t>, up to 16 UEQM can be signaled in the 4 current MCS bits (B11-14)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E257EC-88A1-EF6A-A5DB-7EF51692B1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751014"/>
                <a:ext cx="8458200" cy="4343400"/>
              </a:xfrm>
              <a:blipFill>
                <a:blip r:embed="rId2"/>
                <a:stretch>
                  <a:fillRect l="-937" t="-1122" r="-1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52DFD-D4A4-545C-C661-6BA0C492E4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91B28-D261-023C-2FDF-899CB240E3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126AA0-0805-FEB1-1312-D08328B7E3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246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9143F-9E4B-D298-7AC3-FD1ADD07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FF1E6-2AD0-FDB9-AF3C-EA96C69C5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340" y="1751013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discussed the following topics: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Why 2xLDPC doesn’t need to be signaled in the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Available bits in current User Field to extend 11be signaling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Both non-MU MIMO and MU MIMO have two “de facto” reserved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Possible ways to signal UEQM for these two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TBD: decide on the use of UEQM in MU-MIMO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approach keeps User Fields compatible with 11be 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Easier reuse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approach does not reduce any capabilities relative to 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Range of NSS, MCS, </a:t>
            </a:r>
            <a:r>
              <a:rPr lang="en-US"/>
              <a:t>… support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97464-8CB6-9D1F-DA52-B5E268403E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4F9AB-85FC-7131-69CB-6EF7A80891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CB7AC-91A8-978A-8784-9A359509F6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248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06DD6-142F-B694-1CA6-549BAD5BA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E34AB-5AB1-E28F-0ACF-7F5E4526E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Investigation of LDPC Improvements, IEEE 802.11-24/1159r1</a:t>
            </a:r>
          </a:p>
          <a:p>
            <a:r>
              <a:rPr lang="en-US" dirty="0"/>
              <a:t>[2] LDPC and Framing Settings for Ultra High Reliability, IEEE 802.11-24/1487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FAB2C-5624-6EF6-8753-D5539C6C41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0A9CF-6477-DC3A-ADCE-B3FA26069C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69943F-C951-3018-12EF-CCAC79969C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15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use of 2xLDPC is an optional capability, indicated by the STA</a:t>
            </a:r>
          </a:p>
          <a:p>
            <a:endParaRPr lang="en-US"/>
          </a:p>
          <a:p>
            <a:r>
              <a:rPr lang="en-US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283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Support for 2xLDPC can be indicated as a separate capability for 2.4 GHz and 5/6 GHz.</a:t>
            </a:r>
          </a:p>
          <a:p>
            <a:endParaRPr lang="en-US"/>
          </a:p>
          <a:p>
            <a:r>
              <a:rPr lang="en-US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277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When both Tx and Rx support 2xLDPC, the use of 2xLDPC shall be mandatory (subject to the rules in the (extended) Table 19-16)</a:t>
            </a:r>
          </a:p>
          <a:p>
            <a:endParaRPr lang="en-US"/>
          </a:p>
          <a:p>
            <a:r>
              <a:rPr lang="en-US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571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selection of LDPC CW size shall be based on the following rules: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CFD5B4-4D1D-6C73-FA39-BE2EA0219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124200"/>
            <a:ext cx="5074959" cy="254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533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length of a User field in UHR-SIG shall be the same as the User field in EHT- SIG (22 bits).</a:t>
            </a:r>
          </a:p>
          <a:p>
            <a:endParaRPr lang="en-US"/>
          </a:p>
          <a:p>
            <a:r>
              <a:rPr lang="en-US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91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7284-0680-7FBF-C8E7-29BF783E4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333F0-F6DA-DF3A-C1F6-4C5B01F2A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06" y="1600200"/>
            <a:ext cx="8839200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parameters signaled in the preamble are currently (i.e., 11be) distributed between U-SIG and EHT-SIG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Newly defined 11bn PHY parameters need to be accommodated in UHR preamble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some “universal” preamble design constraints: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preamble up to U-SIG to be identical to 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U-SIG format to be maintained as in 11be (#symbols/#bits)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change in Version Independent fields in U-SIG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Desired design criteria: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EHT-SIG and UHR-SIG compatible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regression in capabilities relative to prior generations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NSS support, MCS support,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7D610-8C52-2219-72D9-5B2B5AC6F1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4E1DF-D6C9-4DD2-2644-A380DC06E3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D4E4C-745A-CFDC-2684-852CA11A5B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172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UHR shall be able to signal at least the same ranges for NSS, MCS, … as EHT</a:t>
            </a:r>
          </a:p>
          <a:p>
            <a:pPr marL="457200" lvl="1" indent="0"/>
            <a:endParaRPr lang="en-US"/>
          </a:p>
          <a:p>
            <a:r>
              <a:rPr lang="en-US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657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 a non-MU-MIMO User field, UEQM shall be signaled by using one of the currently reserved bits </a:t>
            </a:r>
          </a:p>
          <a:p>
            <a:pPr marL="457200" lvl="1" indent="0"/>
            <a:endParaRPr lang="en-US"/>
          </a:p>
          <a:p>
            <a:r>
              <a:rPr lang="en-US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942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 a non-MU-MIMO User field, UEQM shall be signaled as an entry in a list of defined UEQMs (i.e., not using separate signaling for NSS and Modulation)</a:t>
            </a:r>
          </a:p>
          <a:p>
            <a:pPr marL="457200" lvl="1" indent="0"/>
            <a:endParaRPr lang="en-US"/>
          </a:p>
          <a:p>
            <a:pPr marL="457200" lvl="1" indent="0"/>
            <a:r>
              <a:rPr lang="en-US"/>
              <a:t>Note: this is similar to the way UEQM was defined in 802.11n</a:t>
            </a:r>
          </a:p>
          <a:p>
            <a:r>
              <a:rPr lang="en-US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4630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Should UEQM be defined for MU-MIMO?</a:t>
            </a:r>
          </a:p>
          <a:p>
            <a:endParaRPr lang="en-US"/>
          </a:p>
          <a:p>
            <a:r>
              <a:rPr lang="en-US" sz="2000"/>
              <a:t>Note: this is for information gathering, not an SFD proposal</a:t>
            </a:r>
          </a:p>
          <a:p>
            <a:endParaRPr lang="en-US"/>
          </a:p>
          <a:p>
            <a:r>
              <a:rPr lang="en-US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872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a UHR MU-MIMO User field, the Spatial Configuration field shall be restructured to a 4-bit field and up to two reserved bits.</a:t>
            </a:r>
          </a:p>
          <a:p>
            <a:pPr marL="457200" lvl="1" indent="0"/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5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CB75-6A6E-3423-51F8-1FB6778C2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main questions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E206D-189D-AD0F-0839-4668259D7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What to signal?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following new PHY features have been agreed (in principle):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2xLDPC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UEQM (incl. new MCS)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How to signal?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Examine available bits or options for redefinition of existing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Specifically, in EHT-SIG (contains MCS and coding)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See upcoming slides</a:t>
            </a:r>
          </a:p>
          <a:p>
            <a:pPr marL="0" indent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4333D-CCED-31BE-04D5-D5B44783BD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31A46-5CE5-970B-63DB-6E2802D3AD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CE155-874A-3A55-DE43-1769F857A8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08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C7E9-C1B4-F364-4AF5-CEA5216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Signaling LDPC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6DAC84-E6E6-2CAF-BAE2-6F29928786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1014"/>
                <a:ext cx="7770813" cy="4343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/>
                  <a:t>All previous PHY generations signal only a binary choice between BCC or LPDC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/>
                  <a:t>Codeword size is not part of the signaling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/>
                  <a:t>Codeword size is determined as a function of code rate,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𝑎𝑣𝑏𝑖𝑡𝑠</m:t>
                        </m:r>
                      </m:sub>
                    </m:sSub>
                  </m:oMath>
                </a14:m>
                <a:r>
                  <a:rPr lang="en-US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𝑝𝑙𝑑</m:t>
                        </m:r>
                      </m:sub>
                    </m:sSub>
                  </m:oMath>
                </a14:m>
                <a:r>
                  <a:rPr lang="en-US"/>
                  <a:t>: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6DAC84-E6E6-2CAF-BAE2-6F29928786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1014"/>
                <a:ext cx="7770813" cy="4343400"/>
              </a:xfrm>
              <a:blipFill>
                <a:blip r:embed="rId2"/>
                <a:stretch>
                  <a:fillRect l="-1099" t="-1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0911C-C387-DAB1-B487-B37D2455E8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FDEA1-5464-25BA-AD09-2E790E6601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217821-AF9F-7535-8930-CFE98AD570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pic>
        <p:nvPicPr>
          <p:cNvPr id="7" name="Picture 6" descr="A table with numbers and letters&#10;&#10;Description automatically generated">
            <a:extLst>
              <a:ext uri="{FF2B5EF4-FFF2-40B4-BE49-F238E27FC236}">
                <a16:creationId xmlns:a16="http://schemas.microsoft.com/office/drawing/2014/main" id="{FCDF609F-23B8-4832-A8CE-D9D3CA3B1B7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71735" y="3390901"/>
            <a:ext cx="4886166" cy="270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585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C7E9-C1B4-F364-4AF5-CEA52168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Signaling LDPC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6DAC84-E6E6-2CAF-BAE2-6F29928786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Preferable to maintain the same approach in 11bn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Add new entry/entries in Table 19-16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𝐿𝐷𝑃𝐶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=3888</m:t>
                    </m:r>
                  </m:oMath>
                </a14:m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If 2xLDPC is optional: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Capability to be indicated in Capabilities Element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As discussed in [1], separate indications for 2.4 and 5/6 GHz can limit implementation complexity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Even if it’s optional to support, it should be mandatory to use 2xLDPC if both sides support it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Hence, no need to explicitly signal the use of 2xLDPC in the UHR preamble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6DAC84-E6E6-2CAF-BAE2-6F29928786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0911C-C387-DAB1-B487-B37D2455E8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FDEA1-5464-25BA-AD09-2E790E6601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217821-AF9F-7535-8930-CFE98AD570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21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7889F-2C04-E2D8-F1C9-1BB5529B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LDPC CW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FE0CF-A23F-0627-875C-D63351790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1891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Possible extension of Table 19-16: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3FC3F-3B27-A414-E5DD-4B0DDA154B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9A5AB-D7F5-8029-8DDF-7D712FB5A8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3439A8-F503-5B9F-AE89-7346658094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8">
                <a:extLst>
                  <a:ext uri="{FF2B5EF4-FFF2-40B4-BE49-F238E27FC236}">
                    <a16:creationId xmlns:a16="http://schemas.microsoft.com/office/drawing/2014/main" id="{502FBF61-0781-DC49-68BC-F628F8B01A4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873398340"/>
                  </p:ext>
                </p:extLst>
              </p:nvPr>
            </p:nvGraphicFramePr>
            <p:xfrm>
              <a:off x="1133726" y="2198388"/>
              <a:ext cx="6951160" cy="37406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86937">
                      <a:extLst>
                        <a:ext uri="{9D8B030D-6E8A-4147-A177-3AD203B41FA5}">
                          <a16:colId xmlns:a16="http://schemas.microsoft.com/office/drawing/2014/main" val="2791454338"/>
                        </a:ext>
                      </a:extLst>
                    </a:gridCol>
                    <a:gridCol w="1482460">
                      <a:extLst>
                        <a:ext uri="{9D8B030D-6E8A-4147-A177-3AD203B41FA5}">
                          <a16:colId xmlns:a16="http://schemas.microsoft.com/office/drawing/2014/main" val="1539730208"/>
                        </a:ext>
                      </a:extLst>
                    </a:gridCol>
                    <a:gridCol w="3781763">
                      <a:extLst>
                        <a:ext uri="{9D8B030D-6E8A-4147-A177-3AD203B41FA5}">
                          <a16:colId xmlns:a16="http://schemas.microsoft.com/office/drawing/2014/main" val="1986305433"/>
                        </a:ext>
                      </a:extLst>
                    </a:gridCol>
                  </a:tblGrid>
                  <a:tr h="4216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Range of </a:t>
                          </a:r>
                          <a:r>
                            <a:rPr lang="en-US" sz="1400" dirty="0" err="1"/>
                            <a:t>N</a:t>
                          </a:r>
                          <a:r>
                            <a:rPr lang="en-US" sz="1400" baseline="-25000" dirty="0" err="1"/>
                            <a:t>avbits</a:t>
                          </a:r>
                          <a:r>
                            <a:rPr lang="en-US" sz="1400" dirty="0"/>
                            <a:t> (bits)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/>
                            <a:t>Number of LDPC codewords (N</a:t>
                          </a:r>
                          <a:r>
                            <a:rPr lang="en-US" sz="1400" baseline="-25000"/>
                            <a:t>CW</a:t>
                          </a:r>
                          <a:r>
                            <a:rPr lang="en-US" sz="1400"/>
                            <a:t>)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/>
                            <a:t>LDPC codeword length L</a:t>
                          </a:r>
                          <a:r>
                            <a:rPr lang="en-US" sz="1400" baseline="-25000"/>
                            <a:t>LDPC</a:t>
                          </a:r>
                        </a:p>
                        <a:p>
                          <a:pPr algn="ctr"/>
                          <a:endParaRPr lang="en-US" sz="140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3283323655"/>
                      </a:ext>
                    </a:extLst>
                  </a:tr>
                  <a:tr h="42667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sz="1400" b="0" i="0" smtClean="0">
                                        <a:latin typeface="Cambria Math" panose="02040503050406030204" pitchFamily="18" charset="0"/>
                                      </a:rPr>
                                      <m:t>avbits</m:t>
                                    </m:r>
                                  </m:sub>
                                </m:sSub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648</m:t>
                                </m:r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/>
                            <a:t>1</a:t>
                          </a:r>
                          <a:endParaRPr lang="en-US" sz="16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de-DE" sz="1600" b="0" i="1" smtClean="0">
                                  <a:latin typeface="Cambria Math" panose="02040503050406030204" pitchFamily="18" charset="0"/>
                                </a:rPr>
                                <m:t>1296</m:t>
                              </m:r>
                              <m:r>
                                <a:rPr lang="de-DE" sz="1600" b="0" i="0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de-DE" sz="1600" b="0" i="0" smtClean="0"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de-DE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 b="0" i="0" smtClean="0">
                                      <a:latin typeface="Cambria Math" panose="02040503050406030204" pitchFamily="18" charset="0"/>
                                    </a:rPr>
                                    <m:t>avbits</m:t>
                                  </m:r>
                                </m:sub>
                              </m:sSub>
                              <m:r>
                                <a:rPr lang="de-DE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 b="0" i="0" smtClean="0">
                                      <a:latin typeface="Cambria Math" panose="02040503050406030204" pitchFamily="18" charset="0"/>
                                    </a:rPr>
                                    <m:t>pld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/>
                            <a:t>+912(1-R)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b="0" i="1" smtClean="0">
                                    <a:latin typeface="Cambria Math" panose="02040503050406030204" pitchFamily="18" charset="0"/>
                                  </a:rPr>
                                  <m:t>648</m:t>
                                </m:r>
                                <m:r>
                                  <a:rPr lang="de-DE" sz="16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latin typeface="Cambria Math" panose="02040503050406030204" pitchFamily="18" charset="0"/>
                                  </a:rPr>
                                  <m:t>otherwise</m:t>
                                </m:r>
                                <m:r>
                                  <a:rPr lang="de-DE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60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019592755"/>
                      </a:ext>
                    </a:extLst>
                  </a:tr>
                  <a:tr h="63092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648&lt;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sz="1400" b="0" i="0" smtClean="0">
                                        <a:latin typeface="Cambria Math" panose="02040503050406030204" pitchFamily="18" charset="0"/>
                                      </a:rPr>
                                      <m:t>avbits</m:t>
                                    </m:r>
                                  </m:sub>
                                </m:sSub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1296</m:t>
                                </m:r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/>
                            <a:t>1</a:t>
                          </a:r>
                          <a:endParaRPr lang="en-US" sz="16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de-DE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de-DE" sz="1600" b="0" i="0" smtClean="0">
                                  <a:latin typeface="Cambria Math" panose="02040503050406030204" pitchFamily="18" charset="0"/>
                                </a:rPr>
                                <m:t>944, </m:t>
                              </m:r>
                              <m:r>
                                <m:rPr>
                                  <m:sty m:val="p"/>
                                </m:rPr>
                                <a:rPr lang="de-DE" sz="1600" b="0" i="0" smtClean="0"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de-DE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 b="0" i="0" smtClean="0">
                                      <a:latin typeface="Cambria Math" panose="02040503050406030204" pitchFamily="18" charset="0"/>
                                    </a:rPr>
                                    <m:t>avbits</m:t>
                                  </m:r>
                                </m:sub>
                              </m:sSub>
                              <m:r>
                                <a:rPr lang="de-DE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 b="0" i="0" smtClean="0">
                                      <a:latin typeface="Cambria Math" panose="02040503050406030204" pitchFamily="18" charset="0"/>
                                    </a:rPr>
                                    <m:t>pld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/>
                            <a:t>+1464(1-R)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b="0" i="1" smtClean="0">
                                    <a:latin typeface="Cambria Math" panose="02040503050406030204" pitchFamily="18" charset="0"/>
                                  </a:rPr>
                                  <m:t>1296</m:t>
                                </m:r>
                                <m:r>
                                  <a:rPr lang="de-DE" sz="16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latin typeface="Cambria Math" panose="02040503050406030204" pitchFamily="18" charset="0"/>
                                  </a:rPr>
                                  <m:t>otherwise</m:t>
                                </m:r>
                                <m:r>
                                  <a:rPr lang="de-DE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600"/>
                        </a:p>
                        <a:p>
                          <a:pPr algn="ctr"/>
                          <a:endParaRPr lang="en-US" sz="160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3100144016"/>
                      </a:ext>
                    </a:extLst>
                  </a:tr>
                  <a:tr h="31062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1296&lt;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sz="1400" b="0" i="0" smtClean="0">
                                        <a:latin typeface="Cambria Math" panose="02040503050406030204" pitchFamily="18" charset="0"/>
                                      </a:rPr>
                                      <m:t>avbits</m:t>
                                    </m:r>
                                  </m:sub>
                                </m:sSub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1944</m:t>
                                </m:r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/>
                            <a:t>1</a:t>
                          </a:r>
                          <a:endParaRPr lang="en-US" sz="16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/>
                            <a:t>1944</a:t>
                          </a:r>
                          <a:endParaRPr lang="en-US" sz="160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4149682"/>
                      </a:ext>
                    </a:extLst>
                  </a:tr>
                  <a:tr h="63092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1944&lt;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sz="1400" b="0" i="0" smtClean="0">
                                        <a:latin typeface="Cambria Math" panose="02040503050406030204" pitchFamily="18" charset="0"/>
                                      </a:rPr>
                                      <m:t>avbits</m:t>
                                    </m:r>
                                  </m:sub>
                                </m:sSub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de-DE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2592</m:t>
                                </m:r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/>
                            <a:t>2</a:t>
                          </a:r>
                          <a:endParaRPr lang="en-US" sz="16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de-DE" sz="1600" b="0" i="1" smtClean="0">
                                  <a:latin typeface="Cambria Math" panose="02040503050406030204" pitchFamily="18" charset="0"/>
                                </a:rPr>
                                <m:t>1944</m:t>
                              </m:r>
                              <m:r>
                                <a:rPr lang="de-DE" sz="16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e-DE" sz="1600" b="0" i="0" smtClean="0"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de-DE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 b="0" i="0" smtClean="0">
                                      <a:latin typeface="Cambria Math" panose="02040503050406030204" pitchFamily="18" charset="0"/>
                                    </a:rPr>
                                    <m:t>avbits</m:t>
                                  </m:r>
                                </m:sub>
                              </m:sSub>
                              <m:r>
                                <a:rPr lang="de-DE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sSub>
                                <m:sSub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 b="0" i="0" smtClean="0">
                                      <a:latin typeface="Cambria Math" panose="02040503050406030204" pitchFamily="18" charset="0"/>
                                    </a:rPr>
                                    <m:t>pld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/>
                            <a:t>+2916(1-R)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b="0" i="1" smtClean="0">
                                    <a:latin typeface="Cambria Math" panose="02040503050406030204" pitchFamily="18" charset="0"/>
                                  </a:rPr>
                                  <m:t>1296</m:t>
                                </m:r>
                                <m:r>
                                  <a:rPr lang="de-DE" sz="16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latin typeface="Cambria Math" panose="02040503050406030204" pitchFamily="18" charset="0"/>
                                  </a:rPr>
                                  <m:t>otherwise</m:t>
                                </m:r>
                                <m:r>
                                  <a:rPr lang="de-DE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600"/>
                        </a:p>
                        <a:p>
                          <a:pPr algn="ctr"/>
                          <a:endParaRPr lang="en-US" sz="160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3634216247"/>
                      </a:ext>
                    </a:extLst>
                  </a:tr>
                  <a:tr h="31062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2592&lt;</m:t>
                                    </m:r>
                                    <m:r>
                                      <a:rPr lang="de-DE" sz="14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sz="1400" b="0" i="0" smtClean="0">
                                        <a:latin typeface="Cambria Math" panose="02040503050406030204" pitchFamily="18" charset="0"/>
                                      </a:rPr>
                                      <m:t>avbits</m:t>
                                    </m:r>
                                  </m:sub>
                                </m:sSub>
                                <m:r>
                                  <a:rPr lang="en-US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de-DE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3888</m:t>
                                </m:r>
                              </m:oMath>
                            </m:oMathPara>
                          </a14:m>
                          <a:endParaRPr lang="en-US" sz="14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de-DE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sz="1600" baseline="30000" dirty="0">
                              <a:solidFill>
                                <a:srgbClr val="FF0000"/>
                              </a:solidFill>
                            </a:rPr>
                            <a:t>†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/>
                            <a:t>1944</a:t>
                          </a:r>
                          <a:endParaRPr lang="en-US" sz="16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602288476"/>
                      </a:ext>
                    </a:extLst>
                  </a:tr>
                  <a:tr h="45444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3888&lt;</m:t>
                                    </m:r>
                                    <m:r>
                                      <a:rPr lang="de-D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de-DE" sz="14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avbits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sz="16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60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sz="16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de-DE" sz="1600" b="0" i="0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pld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de-DE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3888</m:t>
                                      </m:r>
                                      <m:r>
                                        <a:rPr lang="de-DE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r>
                            <a:rPr lang="en-US" sz="1600" baseline="58000" dirty="0">
                              <a:solidFill>
                                <a:srgbClr val="FF0000"/>
                              </a:solidFill>
                            </a:rPr>
                            <a:t>†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3888</m:t>
                                </m:r>
                              </m:oMath>
                            </m:oMathPara>
                          </a14:m>
                          <a:endParaRPr 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17085487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8">
                <a:extLst>
                  <a:ext uri="{FF2B5EF4-FFF2-40B4-BE49-F238E27FC236}">
                    <a16:creationId xmlns:a16="http://schemas.microsoft.com/office/drawing/2014/main" id="{502FBF61-0781-DC49-68BC-F628F8B01A4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873398340"/>
                  </p:ext>
                </p:extLst>
              </p:nvPr>
            </p:nvGraphicFramePr>
            <p:xfrm>
              <a:off x="1133726" y="2198388"/>
              <a:ext cx="6951160" cy="37406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86937">
                      <a:extLst>
                        <a:ext uri="{9D8B030D-6E8A-4147-A177-3AD203B41FA5}">
                          <a16:colId xmlns:a16="http://schemas.microsoft.com/office/drawing/2014/main" val="2791454338"/>
                        </a:ext>
                      </a:extLst>
                    </a:gridCol>
                    <a:gridCol w="1482460">
                      <a:extLst>
                        <a:ext uri="{9D8B030D-6E8A-4147-A177-3AD203B41FA5}">
                          <a16:colId xmlns:a16="http://schemas.microsoft.com/office/drawing/2014/main" val="1539730208"/>
                        </a:ext>
                      </a:extLst>
                    </a:gridCol>
                    <a:gridCol w="3781763">
                      <a:extLst>
                        <a:ext uri="{9D8B030D-6E8A-4147-A177-3AD203B41FA5}">
                          <a16:colId xmlns:a16="http://schemas.microsoft.com/office/drawing/2014/main" val="1986305433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Range of </a:t>
                          </a:r>
                          <a:r>
                            <a:rPr lang="en-US" sz="1400" dirty="0" err="1"/>
                            <a:t>N</a:t>
                          </a:r>
                          <a:r>
                            <a:rPr lang="en-US" sz="1400" baseline="-25000" dirty="0" err="1"/>
                            <a:t>avbits</a:t>
                          </a:r>
                          <a:r>
                            <a:rPr lang="en-US" sz="1400" dirty="0"/>
                            <a:t> (bits)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/>
                            <a:t>Number of LDPC codewords (N</a:t>
                          </a:r>
                          <a:r>
                            <a:rPr lang="en-US" sz="1400" baseline="-25000"/>
                            <a:t>CW</a:t>
                          </a:r>
                          <a:r>
                            <a:rPr lang="en-US" sz="1400"/>
                            <a:t>)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/>
                            <a:t>LDPC codeword length L</a:t>
                          </a:r>
                          <a:r>
                            <a:rPr lang="en-US" sz="1400" baseline="-25000"/>
                            <a:t>LDPC</a:t>
                          </a:r>
                        </a:p>
                        <a:p>
                          <a:pPr algn="ctr"/>
                          <a:endParaRPr lang="en-US" sz="140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3283323655"/>
                      </a:ext>
                    </a:extLst>
                  </a:tr>
                  <a:tr h="5093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361" t="-94048" r="-313718" b="-551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/>
                            <a:t>1</a:t>
                          </a:r>
                          <a:endParaRPr lang="en-US" sz="16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84058" t="-94048" r="-644" b="-551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9592755"/>
                      </a:ext>
                    </a:extLst>
                  </a:tr>
                  <a:tr h="75323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361" t="-131452" r="-313718" b="-273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/>
                            <a:t>1</a:t>
                          </a:r>
                          <a:endParaRPr lang="en-US" sz="16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84058" t="-131452" r="-644" b="-2733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00144016"/>
                      </a:ext>
                    </a:extLst>
                  </a:tr>
                  <a:tr h="4218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361" t="-415942" r="-313718" b="-3913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/>
                            <a:t>1</a:t>
                          </a:r>
                          <a:endParaRPr lang="en-US" sz="16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/>
                            <a:t>1944</a:t>
                          </a:r>
                          <a:endParaRPr lang="en-US" sz="160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4149682"/>
                      </a:ext>
                    </a:extLst>
                  </a:tr>
                  <a:tr h="75323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361" t="-287097" r="-313718" b="-1177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/>
                            <a:t>2</a:t>
                          </a:r>
                          <a:endParaRPr lang="en-US" sz="160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84058" t="-287097" r="-644" b="-1177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4216247"/>
                      </a:ext>
                    </a:extLst>
                  </a:tr>
                  <a:tr h="4218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361" t="-695652" r="-313718" b="-1115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113934" t="-695652" r="-256148" b="-1115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/>
                            <a:t>1944</a:t>
                          </a:r>
                          <a:endParaRPr lang="en-US" sz="16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602288476"/>
                      </a:ext>
                    </a:extLst>
                  </a:tr>
                  <a:tr h="4544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361" t="-732000" r="-313718" b="-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113934" t="-732000" r="-256148" b="-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84058" t="-732000" r="-644" b="-2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085487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940E6DC-000A-3934-D391-04766FD0EF5A}"/>
              </a:ext>
            </a:extLst>
          </p:cNvPr>
          <p:cNvSpPr txBox="1"/>
          <p:nvPr/>
        </p:nvSpPr>
        <p:spPr>
          <a:xfrm>
            <a:off x="657156" y="6132533"/>
            <a:ext cx="6545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aseline="30000" dirty="0">
                <a:solidFill>
                  <a:schemeClr val="tx1"/>
                </a:solidFill>
              </a:rPr>
              <a:t>†</a:t>
            </a:r>
            <a:r>
              <a:rPr lang="en-US" sz="1600" dirty="0">
                <a:solidFill>
                  <a:schemeClr val="tx1"/>
                </a:solidFill>
              </a:rPr>
              <a:t>Other framing settings may be chosen for enhanced reliability – see e.g., [2]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405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12DD-9FD3-15E1-5802-9594B5ACD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7" y="763587"/>
            <a:ext cx="7770813" cy="1065213"/>
          </a:xfrm>
        </p:spPr>
        <p:txBody>
          <a:bodyPr/>
          <a:lstStyle/>
          <a:p>
            <a:r>
              <a:rPr lang="en-US"/>
              <a:t>Signaling UEQM (incl. new MCS)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C2BA6-0A5E-BD90-7987-E4E81CB73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MCS is currently signaled in User Field within the User Specific Field of EHT-SIG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User Field format for non-MU 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User Field format for MU 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To evaluate how signaling can be extended, we look at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Examine the available bits in the User Field as currently defined (11be)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Discuss ways of using any available bits for signaling of new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3133D0-0302-6CCC-F799-70DB2EB6EE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CD34F-1538-4C3C-B9CB-C1CC010BDA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F2557F-480C-7CA8-5017-DD093AD49B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20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B935E-3103-86BB-20B9-7C9AF1608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 Field for non-MU MIMO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FF66D-A4C2-91FB-2469-FDDCFEA0C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819400"/>
            <a:ext cx="7770813" cy="3275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One Reserved bit available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Moreover, while the NSS field consists of 4 bits, only values 0-7 are allowed (Other values are Validate)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This gives us one more de facto reserved bit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 marL="0" indent="0"/>
            <a:r>
              <a:rPr lang="en-US" sz="3600" kern="10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⇒ </a:t>
            </a:r>
            <a:r>
              <a:rPr lang="en-US" kern="100">
                <a:effectLst/>
              </a:rPr>
              <a:t>Two bits available for additional signaling</a:t>
            </a:r>
            <a:endParaRPr lang="en-US" sz="40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C9785-05BB-5AD4-5789-9579E90C0B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CE4F3-39C5-584F-85A0-3740E4C9DC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28930E-43C1-BBC1-B26C-70FB481EF4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DA1813-D288-7FA1-A4F1-E04DA6714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382" y="1801812"/>
            <a:ext cx="7210251" cy="822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FA5838E-FCF7-D8AF-263D-69140A12F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988" y="4504041"/>
            <a:ext cx="3394000" cy="71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684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B935E-3103-86BB-20B9-7C9AF1608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 Field for MU MIMO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FFF66D-A4C2-91FB-2469-FDDCFEA0C1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2819400"/>
                <a:ext cx="7770813" cy="32750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/>
                  <a:t>No apparent Reserved bits available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/>
                  <a:t>However, the 6-bit “Spatial Configuration” field signals at most 13 entries (for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𝒖𝒔𝒆𝒓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/>
                  <a:t>Spatial Config contains the equivalent of two reserved bits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/>
                  <a:t>Note: may need remapping for a clean separation of these bits</a:t>
                </a:r>
              </a:p>
              <a:p>
                <a:pPr marL="457200" lvl="1" indent="0"/>
                <a:endParaRPr lang="en-US"/>
              </a:p>
              <a:p>
                <a:pPr marL="0" indent="0"/>
                <a:r>
                  <a:rPr lang="en-US" sz="3600" kern="100">
                    <a:effectLst/>
                    <a:latin typeface="Cambria Math" panose="02040503050406030204" pitchFamily="18" charset="0"/>
                    <a:ea typeface="Aptos" panose="020B0004020202020204" pitchFamily="34" charset="0"/>
                    <a:cs typeface="Cambria Math" panose="02040503050406030204" pitchFamily="18" charset="0"/>
                  </a:rPr>
                  <a:t>⇒ </a:t>
                </a:r>
                <a:r>
                  <a:rPr lang="en-US" kern="100">
                    <a:effectLst/>
                  </a:rPr>
                  <a:t>Two bits available for additional signaling</a:t>
                </a:r>
                <a:endParaRPr lang="en-US" sz="4000" kern="10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indent="0"/>
                <a:endParaRPr lang="en-US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FFF66D-A4C2-91FB-2469-FDDCFEA0C1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2819400"/>
                <a:ext cx="7770813" cy="3275013"/>
              </a:xfrm>
              <a:blipFill>
                <a:blip r:embed="rId2"/>
                <a:stretch>
                  <a:fillRect l="-2433" t="-1490" r="-2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C9785-05BB-5AD4-5789-9579E90C0B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CE4F3-39C5-584F-85A0-3740E4C9DC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28930E-43C1-BBC1-B26C-70FB481EF4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B28B01-2EB8-7826-A51A-605302734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99" y="1751012"/>
            <a:ext cx="7183005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427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</TotalTime>
  <Words>1534</Words>
  <Application>Microsoft Office PowerPoint</Application>
  <PresentationFormat>On-screen Show (4:3)</PresentationFormat>
  <Paragraphs>247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Aptos</vt:lpstr>
      <vt:lpstr>Arial</vt:lpstr>
      <vt:lpstr>Arial Unicode MS</vt:lpstr>
      <vt:lpstr>Cambria Math</vt:lpstr>
      <vt:lpstr>Times New Roman</vt:lpstr>
      <vt:lpstr>Office Theme</vt:lpstr>
      <vt:lpstr>Document</vt:lpstr>
      <vt:lpstr>UHR preamble signaling</vt:lpstr>
      <vt:lpstr>Introduction</vt:lpstr>
      <vt:lpstr>Two main questions …</vt:lpstr>
      <vt:lpstr>Signaling LDPC</vt:lpstr>
      <vt:lpstr>Signaling LDPC (2)</vt:lpstr>
      <vt:lpstr>LDPC CW size</vt:lpstr>
      <vt:lpstr>Signaling UEQM (incl. new MCS)</vt:lpstr>
      <vt:lpstr>User Field for non-MU MIMO</vt:lpstr>
      <vt:lpstr>User Field for MU MIMO</vt:lpstr>
      <vt:lpstr>Signaling UEQM for non-MU MIMO</vt:lpstr>
      <vt:lpstr>Illustration of UEQM signaling</vt:lpstr>
      <vt:lpstr>Signaling UEQM for MU MIMO</vt:lpstr>
      <vt:lpstr>Summary</vt:lpstr>
      <vt:lpstr>References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  <vt:lpstr>Straw Poll 9</vt:lpstr>
      <vt:lpstr>Straw Poll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keywords>802.11-24/1461r0</cp:keywords>
  <cp:lastModifiedBy>Sigurd Schelstraete</cp:lastModifiedBy>
  <cp:revision>2</cp:revision>
  <cp:lastPrinted>1601-01-01T00:00:00Z</cp:lastPrinted>
  <dcterms:created xsi:type="dcterms:W3CDTF">2023-12-14T20:07:22Z</dcterms:created>
  <dcterms:modified xsi:type="dcterms:W3CDTF">2024-09-06T16:06:43Z</dcterms:modified>
</cp:coreProperties>
</file>