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784" r:id="rId3"/>
    <p:sldId id="780" r:id="rId4"/>
    <p:sldId id="789" r:id="rId5"/>
    <p:sldId id="783" r:id="rId6"/>
    <p:sldId id="790" r:id="rId7"/>
    <p:sldId id="788" r:id="rId8"/>
    <p:sldId id="791" r:id="rId9"/>
    <p:sldId id="450" r:id="rId10"/>
    <p:sldId id="777" r:id="rId11"/>
    <p:sldId id="270" r:id="rId12"/>
    <p:sldId id="792"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 id="2" name="humengshi" initials="h" lastIdx="2" clrIdx="1">
    <p:extLst>
      <p:ext uri="{19B8F6BF-5375-455C-9EA6-DF929625EA0E}">
        <p15:presenceInfo xmlns:p15="http://schemas.microsoft.com/office/powerpoint/2012/main" userId="S-1-5-21-147214757-305610072-1517763936-66750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CCFFCC"/>
    <a:srgbClr val="FFFF99"/>
    <a:srgbClr val="C2C2FE"/>
    <a:srgbClr val="FF9900"/>
    <a:srgbClr val="99A40C"/>
    <a:srgbClr val="996600"/>
    <a:srgbClr val="996633"/>
    <a:srgbClr val="CC6600"/>
    <a:srgbClr val="DFB7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61" autoAdjust="0"/>
    <p:restoredTop sz="96404" autoAdjust="0"/>
  </p:normalViewPr>
  <p:slideViewPr>
    <p:cSldViewPr>
      <p:cViewPr varScale="1">
        <p:scale>
          <a:sx n="110" d="100"/>
          <a:sy n="110" d="100"/>
        </p:scale>
        <p:origin x="211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34"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10</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232347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727343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814719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4</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750950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5</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599206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6</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586274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7</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280183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8</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7777854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9</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530373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802.11-24/</a:t>
            </a:r>
            <a:r>
              <a:rPr lang="en-US" altLang="zh-CN" sz="1800" b="1" dirty="0"/>
              <a:t>1456r0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800" b="1" kern="1200" dirty="0">
                <a:solidFill>
                  <a:schemeClr val="tx1"/>
                </a:solidFill>
                <a:latin typeface="Times New Roman" charset="0"/>
                <a:ea typeface="+mn-ea"/>
                <a:cs typeface="+mn-cs"/>
              </a:rPr>
              <a:t>S</a:t>
            </a:r>
            <a:r>
              <a:rPr lang="en-US" altLang="zh-CN" sz="1800" b="1" kern="1200" dirty="0">
                <a:solidFill>
                  <a:schemeClr val="tx1"/>
                </a:solidFill>
                <a:latin typeface="Times New Roman" charset="0"/>
                <a:ea typeface="+mn-ea"/>
                <a:cs typeface="+mn-cs"/>
              </a:rPr>
              <a:t>eptember</a:t>
            </a:r>
            <a:r>
              <a:rPr lang="en-US" sz="1800" b="1" dirty="0"/>
              <a:t> 2024</a:t>
            </a:r>
          </a:p>
        </p:txBody>
      </p:sp>
      <p:sp>
        <p:nvSpPr>
          <p:cNvPr id="12" name="Rectangle 7"/>
          <p:cNvSpPr>
            <a:spLocks noChangeArrowheads="1"/>
          </p:cNvSpPr>
          <p:nvPr userDrawn="1"/>
        </p:nvSpPr>
        <p:spPr bwMode="auto">
          <a:xfrm>
            <a:off x="6400800" y="6533880"/>
            <a:ext cx="22860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a:t>Mengshi</a:t>
            </a:r>
            <a:r>
              <a:rPr lang="en-US" sz="1200" baseline="0" dirty="0"/>
              <a:t> Hu</a:t>
            </a:r>
            <a:r>
              <a:rPr lang="en-US" sz="1200" dirty="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771674" y="846909"/>
            <a:ext cx="7991323" cy="762000"/>
          </a:xfrm>
          <a:noFill/>
          <a:ln/>
        </p:spPr>
        <p:txBody>
          <a:bodyPr/>
          <a:lstStyle/>
          <a:p>
            <a:pPr eaLnBrk="1" hangingPunct="1">
              <a:lnSpc>
                <a:spcPct val="120000"/>
              </a:lnSpc>
            </a:pPr>
            <a:r>
              <a:rPr lang="en-US" sz="2800" dirty="0">
                <a:solidFill>
                  <a:schemeClr val="tx1"/>
                </a:solidFill>
              </a:rPr>
              <a:t>D</a:t>
            </a:r>
            <a:r>
              <a:rPr lang="en-US" altLang="zh-CN" sz="2800" dirty="0">
                <a:solidFill>
                  <a:schemeClr val="tx1"/>
                </a:solidFill>
              </a:rPr>
              <a:t>iscussion on DCM of DRU</a:t>
            </a:r>
            <a:endParaRPr lang="en-US" sz="2800" dirty="0">
              <a:solidFill>
                <a:schemeClr val="tx1"/>
              </a:solidFill>
            </a:endParaRPr>
          </a:p>
        </p:txBody>
      </p:sp>
      <p:sp>
        <p:nvSpPr>
          <p:cNvPr id="30726" name="Rectangle 6"/>
          <p:cNvSpPr>
            <a:spLocks noGrp="1" noChangeArrowheads="1"/>
          </p:cNvSpPr>
          <p:nvPr>
            <p:ph type="body" idx="1"/>
          </p:nvPr>
        </p:nvSpPr>
        <p:spPr>
          <a:xfrm>
            <a:off x="669292" y="1829177"/>
            <a:ext cx="7772400" cy="381000"/>
          </a:xfrm>
          <a:noFill/>
          <a:ln/>
        </p:spPr>
        <p:txBody>
          <a:bodyPr/>
          <a:lstStyle/>
          <a:p>
            <a:pPr algn="ctr">
              <a:buFontTx/>
              <a:buNone/>
            </a:pPr>
            <a:r>
              <a:rPr lang="en-US" sz="2000" dirty="0"/>
              <a:t>Date:</a:t>
            </a:r>
            <a:r>
              <a:rPr lang="en-US" sz="2000" b="0" dirty="0"/>
              <a:t> 2024-09-10</a:t>
            </a:r>
          </a:p>
        </p:txBody>
      </p:sp>
      <p:sp>
        <p:nvSpPr>
          <p:cNvPr id="30732" name="Rectangle 12"/>
          <p:cNvSpPr>
            <a:spLocks noChangeArrowheads="1"/>
          </p:cNvSpPr>
          <p:nvPr/>
        </p:nvSpPr>
        <p:spPr bwMode="auto">
          <a:xfrm>
            <a:off x="1066800" y="2439154"/>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1703201216"/>
              </p:ext>
            </p:extLst>
          </p:nvPr>
        </p:nvGraphicFramePr>
        <p:xfrm>
          <a:off x="993867" y="2971800"/>
          <a:ext cx="7546939" cy="1219200"/>
        </p:xfrm>
        <a:graphic>
          <a:graphicData uri="http://schemas.openxmlformats.org/drawingml/2006/table">
            <a:tbl>
              <a:tblPr firstRow="1" bandRow="1">
                <a:tableStyleId>{5940675A-B579-460E-94D1-54222C63F5DA}</a:tableStyleId>
              </a:tblPr>
              <a:tblGrid>
                <a:gridCol w="1704526">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041813">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212271">
                <a:tc>
                  <a:txBody>
                    <a:bodyPr/>
                    <a:lstStyle/>
                    <a:p>
                      <a:r>
                        <a:rPr lang="en-US" altLang="zh-CN" sz="1400" b="1" kern="1200" dirty="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0"/>
                  </a:ext>
                </a:extLst>
              </a:tr>
              <a:tr h="212271">
                <a:tc>
                  <a:txBody>
                    <a:bodyPr/>
                    <a:lstStyle/>
                    <a:p>
                      <a:pPr algn="l"/>
                      <a:r>
                        <a:rPr lang="en-US" altLang="zh-CN" sz="1400" dirty="0"/>
                        <a:t>Mengshi Hu</a:t>
                      </a:r>
                      <a:endParaRPr lang="zh-CN" altLang="en-US" sz="1400" dirty="0"/>
                    </a:p>
                  </a:txBody>
                  <a:tcPr anchor="ctr"/>
                </a:tc>
                <a:tc rowSpan="3">
                  <a:txBody>
                    <a:bodyPr/>
                    <a:lstStyle/>
                    <a:p>
                      <a:pPr marL="0" algn="l" defTabSz="457200" rtl="0" eaLnBrk="1" fontAlgn="b" latinLnBrk="0" hangingPunct="1">
                        <a:spcAft>
                          <a:spcPts val="0"/>
                        </a:spcAft>
                      </a:pPr>
                      <a:r>
                        <a:rPr lang="en-US" sz="1400" kern="1200" dirty="0">
                          <a:solidFill>
                            <a:schemeClr val="tx1"/>
                          </a:solidFill>
                          <a:latin typeface="+mn-lt"/>
                          <a:ea typeface="+mn-ea"/>
                          <a:cs typeface="+mn-cs"/>
                        </a:rPr>
                        <a:t>Huawei</a:t>
                      </a:r>
                      <a:endParaRPr lang="zh-CN" altLang="en-US" sz="1400" kern="1200" dirty="0">
                        <a:solidFill>
                          <a:schemeClr val="tx1"/>
                        </a:solidFill>
                        <a:latin typeface="+mn-lt"/>
                        <a:ea typeface="+mn-ea"/>
                        <a:cs typeface="+mn-cs"/>
                      </a:endParaRPr>
                    </a:p>
                  </a:txBody>
                  <a:tcPr marL="68580" marR="68580" marT="0" marB="0" anchor="ctr"/>
                </a:tc>
                <a:tc>
                  <a:txBody>
                    <a:bodyPr/>
                    <a:lstStyle/>
                    <a:p>
                      <a:pPr algn="l"/>
                      <a:endParaRPr lang="zh-CN" altLang="en-US" sz="1400" dirty="0"/>
                    </a:p>
                  </a:txBody>
                  <a:tcPr anchor="ctr"/>
                </a:tc>
                <a:tc>
                  <a:txBody>
                    <a:bodyPr/>
                    <a:lstStyle/>
                    <a:p>
                      <a:pPr algn="l"/>
                      <a:endParaRPr lang="zh-CN" altLang="en-US" sz="1400" dirty="0"/>
                    </a:p>
                  </a:txBody>
                  <a:tcPr anchor="ctr"/>
                </a:tc>
                <a:tc>
                  <a:txBody>
                    <a:bodyPr/>
                    <a:lstStyle/>
                    <a:p>
                      <a:pPr algn="l"/>
                      <a:r>
                        <a:rPr lang="en-US" altLang="zh-CN" sz="1400" dirty="0"/>
                        <a:t>humengshi@huawei.com</a:t>
                      </a:r>
                      <a:endParaRPr lang="zh-CN" altLang="en-US" sz="1400" dirty="0"/>
                    </a:p>
                  </a:txBody>
                  <a:tcPr anchor="ctr"/>
                </a:tc>
                <a:extLst>
                  <a:ext uri="{0D108BD9-81ED-4DB2-BD59-A6C34878D82A}">
                    <a16:rowId xmlns:a16="http://schemas.microsoft.com/office/drawing/2014/main" val="10001"/>
                  </a:ext>
                </a:extLst>
              </a:tr>
              <a:tr h="212271">
                <a:tc>
                  <a:txBody>
                    <a:bodyPr/>
                    <a:lstStyle/>
                    <a:p>
                      <a:pPr algn="l"/>
                      <a:r>
                        <a:rPr lang="en-US" altLang="zh-CN" sz="1400" kern="1200" dirty="0">
                          <a:solidFill>
                            <a:schemeClr val="tx1"/>
                          </a:solidFill>
                          <a:latin typeface="+mn-lt"/>
                          <a:ea typeface="+mn-ea"/>
                          <a:cs typeface="+mn-cs"/>
                        </a:rPr>
                        <a:t>Ross Jian Yu</a:t>
                      </a:r>
                      <a:endParaRPr lang="zh-CN" altLang="en-US" sz="1400" kern="1200" dirty="0">
                        <a:solidFill>
                          <a:schemeClr val="tx1"/>
                        </a:solidFill>
                        <a:latin typeface="+mn-lt"/>
                        <a:ea typeface="+mn-ea"/>
                        <a:cs typeface="+mn-cs"/>
                      </a:endParaRPr>
                    </a:p>
                  </a:txBody>
                  <a:tcPr anchor="ctr"/>
                </a:tc>
                <a:tc vMerge="1">
                  <a:txBody>
                    <a:bodyPr/>
                    <a:lstStyle/>
                    <a:p>
                      <a:pPr marL="0" algn="l" defTabSz="457200" rtl="0" eaLnBrk="1" fontAlgn="b" latinLnBrk="0" hangingPunct="1">
                        <a:spcAft>
                          <a:spcPts val="0"/>
                        </a:spcAft>
                      </a:pPr>
                      <a:endParaRPr lang="zh-CN" altLang="en-US" sz="1400" kern="1200" dirty="0">
                        <a:solidFill>
                          <a:schemeClr val="tx1"/>
                        </a:solidFill>
                        <a:latin typeface="+mn-lt"/>
                        <a:ea typeface="+mn-ea"/>
                        <a:cs typeface="+mn-cs"/>
                      </a:endParaRPr>
                    </a:p>
                  </a:txBody>
                  <a:tcPr marL="68580" marR="68580" marT="0" marB="0" anchor="ctr"/>
                </a:tc>
                <a:tc>
                  <a:txBody>
                    <a:bodyPr/>
                    <a:lstStyle/>
                    <a:p>
                      <a:pPr algn="l"/>
                      <a:endParaRPr lang="zh-CN" altLang="en-US" sz="1400" dirty="0"/>
                    </a:p>
                  </a:txBody>
                  <a:tcPr anchor="ctr"/>
                </a:tc>
                <a:tc>
                  <a:txBody>
                    <a:bodyPr/>
                    <a:lstStyle/>
                    <a:p>
                      <a:pPr algn="l"/>
                      <a:endParaRPr lang="zh-CN" altLang="en-US" sz="1400" dirty="0"/>
                    </a:p>
                  </a:txBody>
                  <a:tcPr anchor="ctr"/>
                </a:tc>
                <a:tc>
                  <a:txBody>
                    <a:bodyPr/>
                    <a:lstStyle/>
                    <a:p>
                      <a:pPr algn="l"/>
                      <a:endParaRPr lang="zh-CN" altLang="en-US" sz="1400" dirty="0"/>
                    </a:p>
                  </a:txBody>
                  <a:tcPr anchor="ctr"/>
                </a:tc>
                <a:extLst>
                  <a:ext uri="{0D108BD9-81ED-4DB2-BD59-A6C34878D82A}">
                    <a16:rowId xmlns:a16="http://schemas.microsoft.com/office/drawing/2014/main" val="2933867186"/>
                  </a:ext>
                </a:extLst>
              </a:tr>
              <a:tr h="0">
                <a:tc>
                  <a:txBody>
                    <a:bodyPr/>
                    <a:lstStyle/>
                    <a:p>
                      <a:pPr algn="l"/>
                      <a:r>
                        <a:rPr lang="en-US" altLang="zh-CN" sz="1400" dirty="0"/>
                        <a:t>Ming Gan</a:t>
                      </a:r>
                      <a:endParaRPr lang="zh-CN" altLang="en-US" sz="1400" dirty="0"/>
                    </a:p>
                  </a:txBody>
                  <a:tcPr anchor="ctr"/>
                </a:tc>
                <a:tc vMerge="1">
                  <a:txBody>
                    <a:bodyPr/>
                    <a:lstStyle/>
                    <a:p>
                      <a:pPr marL="0" algn="l" defTabSz="457200" rtl="0" eaLnBrk="1" fontAlgn="b" latinLnBrk="0" hangingPunct="1">
                        <a:spcAft>
                          <a:spcPts val="0"/>
                        </a:spcAft>
                      </a:pPr>
                      <a:endParaRPr lang="zh-CN" altLang="en-US" sz="1400" kern="1200" dirty="0">
                        <a:solidFill>
                          <a:schemeClr val="tx1"/>
                        </a:solidFill>
                        <a:latin typeface="+mn-lt"/>
                        <a:ea typeface="+mn-ea"/>
                        <a:cs typeface="+mn-cs"/>
                      </a:endParaRPr>
                    </a:p>
                  </a:txBody>
                  <a:tcPr marL="68580" marR="68580" marT="0" marB="0" anchor="ctr"/>
                </a:tc>
                <a:tc>
                  <a:txBody>
                    <a:bodyPr/>
                    <a:lstStyle/>
                    <a:p>
                      <a:pPr algn="l"/>
                      <a:endParaRPr lang="zh-CN" altLang="en-US" sz="1400" dirty="0"/>
                    </a:p>
                  </a:txBody>
                  <a:tcPr anchor="ctr"/>
                </a:tc>
                <a:tc>
                  <a:txBody>
                    <a:bodyPr/>
                    <a:lstStyle/>
                    <a:p>
                      <a:pPr algn="l"/>
                      <a:endParaRPr lang="zh-CN" altLang="en-US" sz="1400" dirty="0"/>
                    </a:p>
                  </a:txBody>
                  <a:tcPr anchor="ctr"/>
                </a:tc>
                <a:tc>
                  <a:txBody>
                    <a:bodyPr/>
                    <a:lstStyle/>
                    <a:p>
                      <a:pPr algn="l"/>
                      <a:endParaRPr lang="zh-CN" altLang="en-US" sz="1400" i="0" dirty="0"/>
                    </a:p>
                  </a:txBody>
                  <a:tcPr anchor="ctr"/>
                </a:tc>
                <a:extLst>
                  <a:ext uri="{0D108BD9-81ED-4DB2-BD59-A6C34878D82A}">
                    <a16:rowId xmlns:a16="http://schemas.microsoft.com/office/drawing/2014/main" val="279201179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10</a:t>
            </a:fld>
            <a:endParaRPr lang="en-US" dirty="0"/>
          </a:p>
        </p:txBody>
      </p:sp>
      <p:sp>
        <p:nvSpPr>
          <p:cNvPr id="5" name="内容占位符 1">
            <a:extLst>
              <a:ext uri="{FF2B5EF4-FFF2-40B4-BE49-F238E27FC236}">
                <a16:creationId xmlns:a16="http://schemas.microsoft.com/office/drawing/2014/main" id="{89C01E84-AFE3-4347-B4B0-FF2A245F5C64}"/>
              </a:ext>
            </a:extLst>
          </p:cNvPr>
          <p:cNvSpPr>
            <a:spLocks noGrp="1"/>
          </p:cNvSpPr>
          <p:nvPr>
            <p:ph idx="1"/>
          </p:nvPr>
        </p:nvSpPr>
        <p:spPr>
          <a:xfrm>
            <a:off x="685800" y="1600200"/>
            <a:ext cx="7772400" cy="4495800"/>
          </a:xfrm>
        </p:spPr>
        <p:txBody>
          <a:bodyPr/>
          <a:lstStyle/>
          <a:p>
            <a:r>
              <a:rPr lang="en-US" altLang="zh-CN" sz="2000" dirty="0"/>
              <a:t>Do you agree to include the following into the 11bn SFD?</a:t>
            </a:r>
          </a:p>
          <a:p>
            <a:pPr lvl="1"/>
            <a:r>
              <a:rPr lang="en-US" altLang="zh-CN" sz="1600" dirty="0"/>
              <a:t>DCM crossing two DBWs are allowed for the DRU transmission.</a:t>
            </a:r>
          </a:p>
          <a:p>
            <a:pPr lvl="2"/>
            <a:endParaRPr lang="en-US" altLang="zh-CN" sz="1400" dirty="0"/>
          </a:p>
          <a:p>
            <a:pPr lvl="2"/>
            <a:endParaRPr lang="en-US" altLang="zh-CN" sz="1400" dirty="0"/>
          </a:p>
          <a:p>
            <a:pPr lvl="2"/>
            <a:r>
              <a:rPr lang="en-US" altLang="zh-CN" sz="1400" dirty="0"/>
              <a:t>Y</a:t>
            </a:r>
          </a:p>
          <a:p>
            <a:pPr lvl="2"/>
            <a:r>
              <a:rPr lang="en-US" altLang="zh-CN" sz="1400" dirty="0"/>
              <a:t>N</a:t>
            </a:r>
          </a:p>
          <a:p>
            <a:pPr lvl="2"/>
            <a:r>
              <a:rPr lang="en-US" altLang="zh-CN" sz="1400" dirty="0"/>
              <a:t>A</a:t>
            </a:r>
          </a:p>
        </p:txBody>
      </p:sp>
      <p:sp>
        <p:nvSpPr>
          <p:cNvPr id="7" name="标题 3">
            <a:extLst>
              <a:ext uri="{FF2B5EF4-FFF2-40B4-BE49-F238E27FC236}">
                <a16:creationId xmlns:a16="http://schemas.microsoft.com/office/drawing/2014/main" id="{45AA4CAE-F62D-46F7-BBC0-2881EAFCC766}"/>
              </a:ext>
            </a:extLst>
          </p:cNvPr>
          <p:cNvSpPr txBox="1">
            <a:spLocks/>
          </p:cNvSpPr>
          <p:nvPr/>
        </p:nvSpPr>
        <p:spPr bwMode="auto">
          <a:xfrm>
            <a:off x="609600" y="724694"/>
            <a:ext cx="7772400"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altLang="zh-CN" kern="0" dirty="0"/>
              <a:t>Straw Poll #1</a:t>
            </a:r>
            <a:endParaRPr lang="zh-CN" altLang="en-US" kern="0" dirty="0"/>
          </a:p>
        </p:txBody>
      </p:sp>
    </p:spTree>
    <p:extLst>
      <p:ext uri="{BB962C8B-B14F-4D97-AF65-F5344CB8AC3E}">
        <p14:creationId xmlns:p14="http://schemas.microsoft.com/office/powerpoint/2010/main" val="1042846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95786" y="1828800"/>
            <a:ext cx="7228627" cy="2819400"/>
          </a:xfrm>
        </p:spPr>
        <p:txBody>
          <a:bodyPr/>
          <a:lstStyle/>
          <a:p>
            <a:pPr marL="180975" indent="-180975" algn="just">
              <a:spcBef>
                <a:spcPts val="600"/>
              </a:spcBef>
              <a:spcAft>
                <a:spcPts val="0"/>
              </a:spcAft>
              <a:buNone/>
            </a:pPr>
            <a:r>
              <a:rPr lang="en-US" altLang="zh-CN" sz="1400" b="0" dirty="0"/>
              <a:t>[1] Alfred Asterjadhi, </a:t>
            </a:r>
            <a:r>
              <a:rPr lang="en-US" altLang="en-US" sz="1400" b="0" dirty="0"/>
              <a:t>TGbn Motions List - Part 1, 802.11 DCN 2024/0171r6</a:t>
            </a:r>
            <a:endParaRPr lang="en-US" altLang="zh-CN" sz="1400" b="0" dirty="0"/>
          </a:p>
          <a:p>
            <a:pPr marL="180975" indent="-180975" algn="just">
              <a:spcBef>
                <a:spcPts val="600"/>
              </a:spcBef>
              <a:spcAft>
                <a:spcPts val="0"/>
              </a:spcAft>
              <a:buNone/>
            </a:pPr>
            <a:r>
              <a:rPr lang="en-US" altLang="zh-CN" sz="1400" b="0" dirty="0"/>
              <a:t>[2] Mengshi Hu, et al. Discussion on Distribution Bandwidth of DRU, 802.11 DCN 2024/801r1</a:t>
            </a:r>
          </a:p>
        </p:txBody>
      </p:sp>
      <p:sp>
        <p:nvSpPr>
          <p:cNvPr id="5" name="Slide Number Placeholder 4"/>
          <p:cNvSpPr>
            <a:spLocks noGrp="1"/>
          </p:cNvSpPr>
          <p:nvPr>
            <p:ph type="sldNum" sz="quarter" idx="12"/>
          </p:nvPr>
        </p:nvSpPr>
        <p:spPr/>
        <p:txBody>
          <a:bodyPr/>
          <a:lstStyle/>
          <a:p>
            <a:r>
              <a:rPr lang="en-US" dirty="0"/>
              <a:t>Slide </a:t>
            </a:r>
            <a:fld id="{A5ED327D-21C3-674C-981C-8A8BC9E6D25C}" type="slidenum">
              <a:rPr lang="en-US" smtClean="0"/>
              <a:pPr/>
              <a:t>11</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57686" y="1600200"/>
            <a:ext cx="7228627" cy="2819400"/>
          </a:xfrm>
        </p:spPr>
        <p:txBody>
          <a:bodyPr/>
          <a:lstStyle/>
          <a:p>
            <a:pPr marL="180975" indent="-180975" algn="just">
              <a:spcBef>
                <a:spcPts val="600"/>
              </a:spcBef>
              <a:spcAft>
                <a:spcPts val="0"/>
              </a:spcAft>
              <a:buNone/>
            </a:pPr>
            <a:r>
              <a:rPr lang="en-US" altLang="zh-CN" sz="1800" dirty="0"/>
              <a:t>Example 1:</a:t>
            </a:r>
          </a:p>
          <a:p>
            <a:pPr marL="180975" indent="-180975" algn="just">
              <a:spcBef>
                <a:spcPts val="600"/>
              </a:spcBef>
              <a:spcAft>
                <a:spcPts val="0"/>
              </a:spcAft>
              <a:buNone/>
            </a:pPr>
            <a:endParaRPr lang="en-US" altLang="zh-CN" sz="1400" b="0" dirty="0"/>
          </a:p>
          <a:p>
            <a:pPr marL="180975" indent="-180975" algn="just">
              <a:spcBef>
                <a:spcPts val="600"/>
              </a:spcBef>
              <a:spcAft>
                <a:spcPts val="0"/>
              </a:spcAft>
              <a:buNone/>
            </a:pPr>
            <a:endParaRPr lang="en-US" altLang="zh-CN" sz="1400" b="0" dirty="0"/>
          </a:p>
          <a:p>
            <a:pPr marL="180975" indent="-180975" algn="just">
              <a:spcBef>
                <a:spcPts val="600"/>
              </a:spcBef>
              <a:spcAft>
                <a:spcPts val="0"/>
              </a:spcAft>
              <a:buNone/>
            </a:pPr>
            <a:endParaRPr lang="en-US" altLang="zh-CN" sz="1400" b="0" dirty="0"/>
          </a:p>
          <a:p>
            <a:pPr marL="180975" indent="-180975" algn="just">
              <a:spcBef>
                <a:spcPts val="600"/>
              </a:spcBef>
              <a:spcAft>
                <a:spcPts val="0"/>
              </a:spcAft>
              <a:buNone/>
            </a:pPr>
            <a:endParaRPr lang="en-US" altLang="zh-CN" sz="1400" b="0" dirty="0"/>
          </a:p>
          <a:p>
            <a:pPr marL="180975" indent="-180975" algn="just">
              <a:spcBef>
                <a:spcPts val="600"/>
              </a:spcBef>
              <a:spcAft>
                <a:spcPts val="0"/>
              </a:spcAft>
              <a:buNone/>
            </a:pPr>
            <a:endParaRPr lang="en-US" altLang="zh-CN" sz="1400" b="0" dirty="0"/>
          </a:p>
          <a:p>
            <a:pPr marL="180975" indent="-180975" algn="just">
              <a:spcBef>
                <a:spcPts val="600"/>
              </a:spcBef>
              <a:spcAft>
                <a:spcPts val="0"/>
              </a:spcAft>
              <a:buNone/>
            </a:pPr>
            <a:endParaRPr lang="en-US" altLang="zh-CN" sz="1400" b="0" dirty="0"/>
          </a:p>
          <a:p>
            <a:pPr marL="180975" indent="-180975" algn="just">
              <a:spcBef>
                <a:spcPts val="600"/>
              </a:spcBef>
              <a:spcAft>
                <a:spcPts val="0"/>
              </a:spcAft>
              <a:buNone/>
            </a:pPr>
            <a:r>
              <a:rPr lang="en-US" altLang="zh-CN" sz="1800" dirty="0"/>
              <a:t>Example 2:</a:t>
            </a:r>
          </a:p>
          <a:p>
            <a:pPr marL="180975" indent="-180975" algn="just">
              <a:spcBef>
                <a:spcPts val="600"/>
              </a:spcBef>
              <a:spcAft>
                <a:spcPts val="0"/>
              </a:spcAft>
              <a:buNone/>
            </a:pPr>
            <a:endParaRPr lang="en-US" altLang="zh-CN" sz="1400" b="0" dirty="0"/>
          </a:p>
        </p:txBody>
      </p:sp>
      <p:sp>
        <p:nvSpPr>
          <p:cNvPr id="5" name="Slide Number Placeholder 4"/>
          <p:cNvSpPr>
            <a:spLocks noGrp="1"/>
          </p:cNvSpPr>
          <p:nvPr>
            <p:ph type="sldNum" sz="quarter" idx="12"/>
          </p:nvPr>
        </p:nvSpPr>
        <p:spPr/>
        <p:txBody>
          <a:bodyPr/>
          <a:lstStyle/>
          <a:p>
            <a:r>
              <a:rPr lang="en-US" dirty="0"/>
              <a:t>Slide </a:t>
            </a:r>
            <a:fld id="{A5ED327D-21C3-674C-981C-8A8BC9E6D25C}" type="slidenum">
              <a:rPr lang="en-US" smtClean="0"/>
              <a:pPr/>
              <a:t>12</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solidFill>
                  <a:schemeClr val="tx1"/>
                </a:solidFill>
              </a:rPr>
              <a:t>Appendix: Some Use Cases</a:t>
            </a:r>
            <a:endParaRPr lang="en-US" kern="0" dirty="0">
              <a:solidFill>
                <a:schemeClr val="tx1"/>
              </a:solidFill>
            </a:endParaRPr>
          </a:p>
        </p:txBody>
      </p:sp>
      <p:sp>
        <p:nvSpPr>
          <p:cNvPr id="6" name="矩形 5">
            <a:extLst>
              <a:ext uri="{FF2B5EF4-FFF2-40B4-BE49-F238E27FC236}">
                <a16:creationId xmlns:a16="http://schemas.microsoft.com/office/drawing/2014/main" id="{AB7AF28F-F15E-4321-B716-BDAAD386DDF0}"/>
              </a:ext>
            </a:extLst>
          </p:cNvPr>
          <p:cNvSpPr/>
          <p:nvPr/>
        </p:nvSpPr>
        <p:spPr bwMode="auto">
          <a:xfrm>
            <a:off x="1798340" y="2087423"/>
            <a:ext cx="1440160" cy="288032"/>
          </a:xfrm>
          <a:prstGeom prst="rect">
            <a:avLst/>
          </a:prstGeom>
          <a:solidFill>
            <a:srgbClr val="FFFF00"/>
          </a:solidFill>
          <a:ln w="31750">
            <a:solidFill>
              <a:schemeClr val="tx1"/>
            </a:solidFill>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altLang="zh-CN" b="0" i="0" u="none" strike="noStrike" cap="none" normalizeH="0" baseline="0" dirty="0">
                <a:ln>
                  <a:noFill/>
                </a:ln>
                <a:solidFill>
                  <a:schemeClr val="tx1"/>
                </a:solidFill>
                <a:effectLst/>
                <a:latin typeface="+mj-lt"/>
                <a:ea typeface="宋体" charset="-122"/>
              </a:rPr>
              <a:t>DBW20</a:t>
            </a:r>
            <a:endParaRPr kumimoji="0" lang="zh-CN" altLang="en-US" b="0" i="0" u="none" strike="noStrike" cap="none" normalizeH="0" baseline="0" dirty="0">
              <a:ln>
                <a:noFill/>
              </a:ln>
              <a:solidFill>
                <a:schemeClr val="tx1"/>
              </a:solidFill>
              <a:effectLst/>
              <a:latin typeface="+mj-lt"/>
              <a:ea typeface="宋体" charset="-122"/>
            </a:endParaRPr>
          </a:p>
        </p:txBody>
      </p:sp>
      <p:sp>
        <p:nvSpPr>
          <p:cNvPr id="7" name="矩形 6">
            <a:extLst>
              <a:ext uri="{FF2B5EF4-FFF2-40B4-BE49-F238E27FC236}">
                <a16:creationId xmlns:a16="http://schemas.microsoft.com/office/drawing/2014/main" id="{F3918D73-FA88-43C8-BE15-10C3AF7F7A71}"/>
              </a:ext>
            </a:extLst>
          </p:cNvPr>
          <p:cNvSpPr/>
          <p:nvPr/>
        </p:nvSpPr>
        <p:spPr bwMode="auto">
          <a:xfrm>
            <a:off x="3238500" y="2087423"/>
            <a:ext cx="1440160" cy="288032"/>
          </a:xfrm>
          <a:prstGeom prst="rect">
            <a:avLst/>
          </a:prstGeom>
          <a:solidFill>
            <a:srgbClr val="FFFF00"/>
          </a:solidFill>
          <a:ln w="31750">
            <a:solidFill>
              <a:schemeClr val="tx1"/>
            </a:solidFill>
          </a:ln>
          <a:effectLst/>
          <a:extLst/>
        </p:spPr>
        <p:txBody>
          <a:bodyPr vert="horz" wrap="square" lIns="91440" tIns="45720" rIns="91440" bIns="45720" numCol="1" rtlCol="0" anchor="ctr" anchorCtr="0" compatLnSpc="1">
            <a:prstTxWarp prst="textNoShape">
              <a:avLst/>
            </a:prstTxWarp>
          </a:bodyPr>
          <a:lstStyle/>
          <a:p>
            <a:pPr algn="ctr" eaLnBrk="1" hangingPunct="1">
              <a:buClr>
                <a:srgbClr val="CC9900"/>
              </a:buClr>
            </a:pPr>
            <a:r>
              <a:rPr lang="en-US" altLang="zh-CN" dirty="0">
                <a:latin typeface="+mj-lt"/>
                <a:ea typeface="宋体" charset="-122"/>
              </a:rPr>
              <a:t>DBW20</a:t>
            </a:r>
            <a:endParaRPr lang="zh-CN" altLang="en-US" dirty="0">
              <a:latin typeface="+mj-lt"/>
              <a:ea typeface="宋体" charset="-122"/>
            </a:endParaRPr>
          </a:p>
        </p:txBody>
      </p:sp>
      <p:sp>
        <p:nvSpPr>
          <p:cNvPr id="8" name="矩形 7">
            <a:extLst>
              <a:ext uri="{FF2B5EF4-FFF2-40B4-BE49-F238E27FC236}">
                <a16:creationId xmlns:a16="http://schemas.microsoft.com/office/drawing/2014/main" id="{2D8F40DD-C0D5-4F1A-B37D-3732A3E203EF}"/>
              </a:ext>
            </a:extLst>
          </p:cNvPr>
          <p:cNvSpPr/>
          <p:nvPr/>
        </p:nvSpPr>
        <p:spPr bwMode="auto">
          <a:xfrm>
            <a:off x="4678662" y="2087423"/>
            <a:ext cx="2880318" cy="288032"/>
          </a:xfrm>
          <a:prstGeom prst="rect">
            <a:avLst/>
          </a:prstGeom>
          <a:noFill/>
          <a:ln w="31750">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algn="ctr" eaLnBrk="1" hangingPunct="1">
              <a:buClr>
                <a:srgbClr val="CC9900"/>
              </a:buClr>
            </a:pPr>
            <a:r>
              <a:rPr lang="en-US" altLang="zh-CN" dirty="0">
                <a:latin typeface="+mj-lt"/>
                <a:ea typeface="宋体" charset="-122"/>
              </a:rPr>
              <a:t>DBW40</a:t>
            </a:r>
            <a:endParaRPr lang="zh-CN" altLang="en-US" dirty="0">
              <a:latin typeface="+mj-lt"/>
              <a:ea typeface="宋体" charset="-122"/>
            </a:endParaRPr>
          </a:p>
        </p:txBody>
      </p:sp>
      <p:sp>
        <p:nvSpPr>
          <p:cNvPr id="2" name="矩形 1">
            <a:extLst>
              <a:ext uri="{FF2B5EF4-FFF2-40B4-BE49-F238E27FC236}">
                <a16:creationId xmlns:a16="http://schemas.microsoft.com/office/drawing/2014/main" id="{65BD4F60-27C6-48B4-B08D-07522E3068C3}"/>
              </a:ext>
            </a:extLst>
          </p:cNvPr>
          <p:cNvSpPr/>
          <p:nvPr/>
        </p:nvSpPr>
        <p:spPr>
          <a:xfrm>
            <a:off x="2751101" y="2087423"/>
            <a:ext cx="526106" cy="276999"/>
          </a:xfrm>
          <a:prstGeom prst="rect">
            <a:avLst/>
          </a:prstGeom>
        </p:spPr>
        <p:txBody>
          <a:bodyPr wrap="none">
            <a:spAutoFit/>
          </a:bodyPr>
          <a:lstStyle/>
          <a:p>
            <a:r>
              <a:rPr lang="en-US" altLang="zh-CN" dirty="0">
                <a:solidFill>
                  <a:srgbClr val="FF0000"/>
                </a:solidFill>
                <a:ea typeface="宋体" charset="-122"/>
              </a:rPr>
              <a:t>(P20)</a:t>
            </a:r>
            <a:endParaRPr lang="zh-CN" altLang="en-US" dirty="0">
              <a:solidFill>
                <a:srgbClr val="FF0000"/>
              </a:solidFill>
            </a:endParaRPr>
          </a:p>
        </p:txBody>
      </p:sp>
      <p:sp>
        <p:nvSpPr>
          <p:cNvPr id="4" name="文本框 3">
            <a:extLst>
              <a:ext uri="{FF2B5EF4-FFF2-40B4-BE49-F238E27FC236}">
                <a16:creationId xmlns:a16="http://schemas.microsoft.com/office/drawing/2014/main" id="{E97CE9ED-47BF-4CFE-859D-6C9AABC9D645}"/>
              </a:ext>
            </a:extLst>
          </p:cNvPr>
          <p:cNvSpPr txBox="1"/>
          <p:nvPr/>
        </p:nvSpPr>
        <p:spPr>
          <a:xfrm>
            <a:off x="1409700" y="3017944"/>
            <a:ext cx="6939906" cy="461665"/>
          </a:xfrm>
          <a:prstGeom prst="rect">
            <a:avLst/>
          </a:prstGeom>
          <a:noFill/>
        </p:spPr>
        <p:txBody>
          <a:bodyPr wrap="square" rtlCol="0">
            <a:spAutoFit/>
          </a:bodyPr>
          <a:lstStyle/>
          <a:p>
            <a:r>
              <a:rPr lang="en-US" altLang="zh-CN" dirty="0"/>
              <a:t>STA A: </a:t>
            </a:r>
            <a:r>
              <a:rPr lang="en-US" altLang="zh-CN" dirty="0">
                <a:solidFill>
                  <a:srgbClr val="1E1EFA"/>
                </a:solidFill>
              </a:rPr>
              <a:t>106-tone DRU 1 </a:t>
            </a:r>
            <a:r>
              <a:rPr lang="en-US" altLang="zh-CN" dirty="0"/>
              <a:t>(A 20 MHz only STA, </a:t>
            </a:r>
            <a:r>
              <a:rPr lang="en-US" altLang="zh-CN" dirty="0">
                <a:solidFill>
                  <a:srgbClr val="FF0000"/>
                </a:solidFill>
              </a:rPr>
              <a:t>3.29 dB</a:t>
            </a:r>
            <a:r>
              <a:rPr lang="en-US" altLang="zh-CN" dirty="0"/>
              <a:t>)</a:t>
            </a:r>
            <a:endParaRPr lang="en-US" altLang="zh-CN" dirty="0">
              <a:solidFill>
                <a:srgbClr val="1E1EFA"/>
              </a:solidFill>
            </a:endParaRPr>
          </a:p>
          <a:p>
            <a:r>
              <a:rPr lang="en-US" altLang="zh-CN" dirty="0"/>
              <a:t>STA B: </a:t>
            </a:r>
            <a:r>
              <a:rPr lang="en-US" altLang="zh-CN" dirty="0">
                <a:solidFill>
                  <a:srgbClr val="1E1EFA"/>
                </a:solidFill>
              </a:rPr>
              <a:t>106-tone DRU 2 </a:t>
            </a:r>
            <a:r>
              <a:rPr lang="en-US" altLang="zh-CN" dirty="0">
                <a:highlight>
                  <a:srgbClr val="00FF00"/>
                </a:highlight>
              </a:rPr>
              <a:t>(May further use the DCM crossing two DBWs to enhance its performance, </a:t>
            </a:r>
            <a:r>
              <a:rPr lang="en-US" altLang="zh-CN" dirty="0">
                <a:solidFill>
                  <a:srgbClr val="FF0000"/>
                </a:solidFill>
                <a:highlight>
                  <a:srgbClr val="00FF00"/>
                </a:highlight>
              </a:rPr>
              <a:t>6.29 dB</a:t>
            </a:r>
            <a:r>
              <a:rPr lang="en-US" altLang="zh-CN" dirty="0">
                <a:highlight>
                  <a:srgbClr val="00FF00"/>
                </a:highlight>
              </a:rPr>
              <a:t>)</a:t>
            </a:r>
            <a:endParaRPr lang="zh-CN" altLang="en-US" dirty="0">
              <a:highlight>
                <a:srgbClr val="00FF00"/>
              </a:highlight>
            </a:endParaRPr>
          </a:p>
        </p:txBody>
      </p:sp>
      <p:sp>
        <p:nvSpPr>
          <p:cNvPr id="10" name="箭头: 上 9">
            <a:extLst>
              <a:ext uri="{FF2B5EF4-FFF2-40B4-BE49-F238E27FC236}">
                <a16:creationId xmlns:a16="http://schemas.microsoft.com/office/drawing/2014/main" id="{4F3916AB-4F55-49B7-8CB9-D84025B0DED9}"/>
              </a:ext>
            </a:extLst>
          </p:cNvPr>
          <p:cNvSpPr/>
          <p:nvPr/>
        </p:nvSpPr>
        <p:spPr bwMode="auto">
          <a:xfrm rot="10800000">
            <a:off x="2276104" y="2459541"/>
            <a:ext cx="484632" cy="558402"/>
          </a:xfrm>
          <a:prstGeom prst="upArrow">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12" name="文本框 11">
            <a:extLst>
              <a:ext uri="{FF2B5EF4-FFF2-40B4-BE49-F238E27FC236}">
                <a16:creationId xmlns:a16="http://schemas.microsoft.com/office/drawing/2014/main" id="{5B90C929-557A-4067-A3FF-A58C339E2B4B}"/>
              </a:ext>
            </a:extLst>
          </p:cNvPr>
          <p:cNvSpPr txBox="1"/>
          <p:nvPr/>
        </p:nvSpPr>
        <p:spPr>
          <a:xfrm>
            <a:off x="5203627" y="2732890"/>
            <a:ext cx="2355353" cy="461665"/>
          </a:xfrm>
          <a:prstGeom prst="rect">
            <a:avLst/>
          </a:prstGeom>
          <a:noFill/>
        </p:spPr>
        <p:txBody>
          <a:bodyPr wrap="square" rtlCol="0">
            <a:spAutoFit/>
          </a:bodyPr>
          <a:lstStyle/>
          <a:p>
            <a:r>
              <a:rPr lang="en-US" altLang="zh-CN" dirty="0"/>
              <a:t>STA C: </a:t>
            </a:r>
            <a:r>
              <a:rPr lang="en-US" altLang="zh-CN" dirty="0">
                <a:solidFill>
                  <a:srgbClr val="1E1EFA"/>
                </a:solidFill>
              </a:rPr>
              <a:t>242-tone DRU 3 (</a:t>
            </a:r>
            <a:r>
              <a:rPr lang="en-US" altLang="zh-CN" dirty="0">
                <a:solidFill>
                  <a:srgbClr val="FF0000"/>
                </a:solidFill>
              </a:rPr>
              <a:t>2.62 dB</a:t>
            </a:r>
            <a:r>
              <a:rPr lang="en-US" altLang="zh-CN" dirty="0">
                <a:solidFill>
                  <a:srgbClr val="1E1EFA"/>
                </a:solidFill>
              </a:rPr>
              <a:t>) </a:t>
            </a:r>
          </a:p>
          <a:p>
            <a:r>
              <a:rPr lang="en-US" altLang="zh-CN" dirty="0"/>
              <a:t>STA D: </a:t>
            </a:r>
            <a:r>
              <a:rPr lang="en-US" altLang="zh-CN" dirty="0">
                <a:solidFill>
                  <a:srgbClr val="1E1EFA"/>
                </a:solidFill>
              </a:rPr>
              <a:t>242-tone DRU 4 (</a:t>
            </a:r>
            <a:r>
              <a:rPr lang="en-US" altLang="zh-CN" dirty="0">
                <a:solidFill>
                  <a:srgbClr val="FF0000"/>
                </a:solidFill>
              </a:rPr>
              <a:t>2.62 dB</a:t>
            </a:r>
            <a:r>
              <a:rPr lang="en-US" altLang="zh-CN" dirty="0">
                <a:solidFill>
                  <a:srgbClr val="1E1EFA"/>
                </a:solidFill>
              </a:rPr>
              <a:t>) </a:t>
            </a:r>
            <a:endParaRPr lang="zh-CN" altLang="en-US" dirty="0"/>
          </a:p>
        </p:txBody>
      </p:sp>
      <p:sp>
        <p:nvSpPr>
          <p:cNvPr id="13" name="箭头: 上 12">
            <a:extLst>
              <a:ext uri="{FF2B5EF4-FFF2-40B4-BE49-F238E27FC236}">
                <a16:creationId xmlns:a16="http://schemas.microsoft.com/office/drawing/2014/main" id="{491C3432-CAC7-4F83-BE48-C41DA13D8DDE}"/>
              </a:ext>
            </a:extLst>
          </p:cNvPr>
          <p:cNvSpPr/>
          <p:nvPr/>
        </p:nvSpPr>
        <p:spPr bwMode="auto">
          <a:xfrm rot="10800000">
            <a:off x="5822434" y="2442931"/>
            <a:ext cx="484632" cy="313681"/>
          </a:xfrm>
          <a:prstGeom prst="upArrow">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14" name="矩形 13">
            <a:extLst>
              <a:ext uri="{FF2B5EF4-FFF2-40B4-BE49-F238E27FC236}">
                <a16:creationId xmlns:a16="http://schemas.microsoft.com/office/drawing/2014/main" id="{1D46ADF6-0D59-4024-9C6A-49CDBE66042A}"/>
              </a:ext>
            </a:extLst>
          </p:cNvPr>
          <p:cNvSpPr/>
          <p:nvPr/>
        </p:nvSpPr>
        <p:spPr bwMode="auto">
          <a:xfrm>
            <a:off x="3029621" y="3815918"/>
            <a:ext cx="1440160" cy="288032"/>
          </a:xfrm>
          <a:prstGeom prst="rect">
            <a:avLst/>
          </a:prstGeom>
          <a:solidFill>
            <a:srgbClr val="FFC000"/>
          </a:solidFill>
          <a:ln w="31750">
            <a:solidFill>
              <a:schemeClr val="tx1"/>
            </a:solidFill>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altLang="zh-CN" b="0" i="0" u="none" strike="noStrike" cap="none" normalizeH="0" baseline="0" dirty="0">
                <a:ln>
                  <a:noFill/>
                </a:ln>
                <a:solidFill>
                  <a:schemeClr val="tx1"/>
                </a:solidFill>
                <a:effectLst/>
                <a:latin typeface="+mj-lt"/>
                <a:ea typeface="宋体" charset="-122"/>
              </a:rPr>
              <a:t>DBW80</a:t>
            </a:r>
            <a:endParaRPr kumimoji="0" lang="zh-CN" altLang="en-US" b="0" i="0" u="none" strike="noStrike" cap="none" normalizeH="0" baseline="0" dirty="0">
              <a:ln>
                <a:noFill/>
              </a:ln>
              <a:solidFill>
                <a:schemeClr val="tx1"/>
              </a:solidFill>
              <a:effectLst/>
              <a:latin typeface="+mj-lt"/>
              <a:ea typeface="宋体" charset="-122"/>
            </a:endParaRPr>
          </a:p>
        </p:txBody>
      </p:sp>
      <p:sp>
        <p:nvSpPr>
          <p:cNvPr id="15" name="矩形 14">
            <a:extLst>
              <a:ext uri="{FF2B5EF4-FFF2-40B4-BE49-F238E27FC236}">
                <a16:creationId xmlns:a16="http://schemas.microsoft.com/office/drawing/2014/main" id="{14DD44F1-9D29-429C-BA5D-95EEBEC4859D}"/>
              </a:ext>
            </a:extLst>
          </p:cNvPr>
          <p:cNvSpPr/>
          <p:nvPr/>
        </p:nvSpPr>
        <p:spPr bwMode="auto">
          <a:xfrm>
            <a:off x="4469781" y="3815918"/>
            <a:ext cx="1440160" cy="288032"/>
          </a:xfrm>
          <a:prstGeom prst="rect">
            <a:avLst/>
          </a:prstGeom>
          <a:solidFill>
            <a:srgbClr val="FFC000"/>
          </a:solidFill>
          <a:ln w="31750">
            <a:solidFill>
              <a:schemeClr val="tx1"/>
            </a:solidFill>
          </a:ln>
          <a:effectLst/>
          <a:extLst/>
        </p:spPr>
        <p:txBody>
          <a:bodyPr vert="horz" wrap="square" lIns="91440" tIns="45720" rIns="91440" bIns="45720" numCol="1" rtlCol="0" anchor="ctr" anchorCtr="0" compatLnSpc="1">
            <a:prstTxWarp prst="textNoShape">
              <a:avLst/>
            </a:prstTxWarp>
          </a:bodyPr>
          <a:lstStyle/>
          <a:p>
            <a:pPr algn="ctr" eaLnBrk="1" hangingPunct="1">
              <a:buClr>
                <a:srgbClr val="CC9900"/>
              </a:buClr>
            </a:pPr>
            <a:r>
              <a:rPr lang="en-US" altLang="zh-CN" dirty="0">
                <a:latin typeface="+mj-lt"/>
                <a:ea typeface="宋体" charset="-122"/>
              </a:rPr>
              <a:t>DBW80</a:t>
            </a:r>
            <a:endParaRPr lang="zh-CN" altLang="en-US" dirty="0">
              <a:latin typeface="+mj-lt"/>
              <a:ea typeface="宋体" charset="-122"/>
            </a:endParaRPr>
          </a:p>
        </p:txBody>
      </p:sp>
      <p:sp>
        <p:nvSpPr>
          <p:cNvPr id="16" name="箭头: 上 15">
            <a:extLst>
              <a:ext uri="{FF2B5EF4-FFF2-40B4-BE49-F238E27FC236}">
                <a16:creationId xmlns:a16="http://schemas.microsoft.com/office/drawing/2014/main" id="{ADD2646E-C578-41A0-BC2C-55F339D1923A}"/>
              </a:ext>
            </a:extLst>
          </p:cNvPr>
          <p:cNvSpPr/>
          <p:nvPr/>
        </p:nvSpPr>
        <p:spPr bwMode="auto">
          <a:xfrm rot="10800000">
            <a:off x="3507385" y="4175958"/>
            <a:ext cx="484632" cy="533774"/>
          </a:xfrm>
          <a:prstGeom prst="upArrow">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19" name="文本框 18">
            <a:extLst>
              <a:ext uri="{FF2B5EF4-FFF2-40B4-BE49-F238E27FC236}">
                <a16:creationId xmlns:a16="http://schemas.microsoft.com/office/drawing/2014/main" id="{25F9526B-BBE0-468A-BC10-67B3018AD1E9}"/>
              </a:ext>
            </a:extLst>
          </p:cNvPr>
          <p:cNvSpPr txBox="1"/>
          <p:nvPr/>
        </p:nvSpPr>
        <p:spPr>
          <a:xfrm>
            <a:off x="6072467" y="3709684"/>
            <a:ext cx="2367178" cy="369332"/>
          </a:xfrm>
          <a:prstGeom prst="rect">
            <a:avLst/>
          </a:prstGeom>
          <a:noFill/>
        </p:spPr>
        <p:txBody>
          <a:bodyPr wrap="square" rtlCol="0">
            <a:spAutoFit/>
          </a:bodyPr>
          <a:lstStyle/>
          <a:p>
            <a:r>
              <a:rPr lang="en-US" altLang="zh-CN" sz="1800" b="1" dirty="0"/>
              <a:t>…</a:t>
            </a:r>
          </a:p>
        </p:txBody>
      </p:sp>
      <p:sp>
        <p:nvSpPr>
          <p:cNvPr id="22" name="文本框 21">
            <a:extLst>
              <a:ext uri="{FF2B5EF4-FFF2-40B4-BE49-F238E27FC236}">
                <a16:creationId xmlns:a16="http://schemas.microsoft.com/office/drawing/2014/main" id="{D76BB846-3BB0-47C0-B34F-5D05E10B5F46}"/>
              </a:ext>
            </a:extLst>
          </p:cNvPr>
          <p:cNvSpPr txBox="1"/>
          <p:nvPr/>
        </p:nvSpPr>
        <p:spPr>
          <a:xfrm>
            <a:off x="1387666" y="4760184"/>
            <a:ext cx="6939906" cy="461665"/>
          </a:xfrm>
          <a:prstGeom prst="rect">
            <a:avLst/>
          </a:prstGeom>
          <a:noFill/>
        </p:spPr>
        <p:txBody>
          <a:bodyPr wrap="square" rtlCol="0">
            <a:spAutoFit/>
          </a:bodyPr>
          <a:lstStyle/>
          <a:p>
            <a:r>
              <a:rPr lang="en-US" altLang="zh-CN" dirty="0"/>
              <a:t>STA A: </a:t>
            </a:r>
            <a:r>
              <a:rPr lang="en-US" altLang="zh-CN" dirty="0">
                <a:solidFill>
                  <a:srgbClr val="1E1EFA"/>
                </a:solidFill>
              </a:rPr>
              <a:t>484-tone DRU 1 </a:t>
            </a:r>
            <a:r>
              <a:rPr lang="en-US" altLang="zh-CN" dirty="0"/>
              <a:t>(</a:t>
            </a:r>
            <a:r>
              <a:rPr lang="en-US" altLang="zh-CN" dirty="0">
                <a:solidFill>
                  <a:srgbClr val="FF0000"/>
                </a:solidFill>
              </a:rPr>
              <a:t>2.62 dB</a:t>
            </a:r>
            <a:r>
              <a:rPr lang="en-US" altLang="zh-CN" dirty="0"/>
              <a:t>)</a:t>
            </a:r>
            <a:endParaRPr lang="en-US" altLang="zh-CN" dirty="0">
              <a:solidFill>
                <a:srgbClr val="1E1EFA"/>
              </a:solidFill>
            </a:endParaRPr>
          </a:p>
          <a:p>
            <a:r>
              <a:rPr lang="en-US" altLang="zh-CN" dirty="0"/>
              <a:t>STA B: </a:t>
            </a:r>
            <a:r>
              <a:rPr lang="en-US" altLang="zh-CN" dirty="0">
                <a:solidFill>
                  <a:srgbClr val="1E1EFA"/>
                </a:solidFill>
              </a:rPr>
              <a:t>484-tone DRU 2 </a:t>
            </a:r>
            <a:r>
              <a:rPr lang="en-US" altLang="zh-CN" dirty="0">
                <a:highlight>
                  <a:srgbClr val="00FF00"/>
                </a:highlight>
              </a:rPr>
              <a:t>(May further use the DCM crossing two DBWs to enhance its performance, </a:t>
            </a:r>
            <a:r>
              <a:rPr lang="en-US" altLang="zh-CN" dirty="0">
                <a:solidFill>
                  <a:srgbClr val="FF0000"/>
                </a:solidFill>
                <a:highlight>
                  <a:srgbClr val="00FF00"/>
                </a:highlight>
              </a:rPr>
              <a:t>5.62 dB</a:t>
            </a:r>
            <a:r>
              <a:rPr lang="en-US" altLang="zh-CN" dirty="0">
                <a:highlight>
                  <a:srgbClr val="00FF00"/>
                </a:highlight>
              </a:rPr>
              <a:t>)</a:t>
            </a:r>
            <a:endParaRPr lang="zh-CN" altLang="en-US" dirty="0">
              <a:highlight>
                <a:srgbClr val="00FF00"/>
              </a:highlight>
            </a:endParaRPr>
          </a:p>
        </p:txBody>
      </p:sp>
      <p:sp>
        <p:nvSpPr>
          <p:cNvPr id="23" name="箭头: 上 22">
            <a:extLst>
              <a:ext uri="{FF2B5EF4-FFF2-40B4-BE49-F238E27FC236}">
                <a16:creationId xmlns:a16="http://schemas.microsoft.com/office/drawing/2014/main" id="{CD8C9D59-39A0-4E2C-9043-E9D4C58B8CA2}"/>
              </a:ext>
            </a:extLst>
          </p:cNvPr>
          <p:cNvSpPr/>
          <p:nvPr/>
        </p:nvSpPr>
        <p:spPr bwMode="auto">
          <a:xfrm rot="10800000">
            <a:off x="3709397" y="2459541"/>
            <a:ext cx="484632" cy="847082"/>
          </a:xfrm>
          <a:prstGeom prst="upArrow">
            <a:avLst/>
          </a:prstGeom>
          <a:noFill/>
          <a:ln>
            <a:solidFill>
              <a:schemeClr val="tx1"/>
            </a:solidFill>
            <a:prstDash val="dash"/>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24" name="箭头: 上 23">
            <a:extLst>
              <a:ext uri="{FF2B5EF4-FFF2-40B4-BE49-F238E27FC236}">
                <a16:creationId xmlns:a16="http://schemas.microsoft.com/office/drawing/2014/main" id="{FDD4063C-848D-438C-8210-3F10B7CE7F2D}"/>
              </a:ext>
            </a:extLst>
          </p:cNvPr>
          <p:cNvSpPr/>
          <p:nvPr/>
        </p:nvSpPr>
        <p:spPr bwMode="auto">
          <a:xfrm rot="10800000">
            <a:off x="4947545" y="4175958"/>
            <a:ext cx="484632" cy="802045"/>
          </a:xfrm>
          <a:prstGeom prst="upArrow">
            <a:avLst/>
          </a:prstGeom>
          <a:noFill/>
          <a:ln>
            <a:solidFill>
              <a:schemeClr val="tx1"/>
            </a:solidFill>
            <a:prstDash val="dash"/>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25" name="矩形 24">
            <a:extLst>
              <a:ext uri="{FF2B5EF4-FFF2-40B4-BE49-F238E27FC236}">
                <a16:creationId xmlns:a16="http://schemas.microsoft.com/office/drawing/2014/main" id="{7C7E5C44-1912-439D-B323-D1E909AA0841}"/>
              </a:ext>
            </a:extLst>
          </p:cNvPr>
          <p:cNvSpPr/>
          <p:nvPr/>
        </p:nvSpPr>
        <p:spPr>
          <a:xfrm>
            <a:off x="993717" y="5410200"/>
            <a:ext cx="7369886" cy="861774"/>
          </a:xfrm>
          <a:prstGeom prst="rect">
            <a:avLst/>
          </a:prstGeom>
        </p:spPr>
        <p:txBody>
          <a:bodyPr wrap="square">
            <a:spAutoFit/>
          </a:bodyPr>
          <a:lstStyle/>
          <a:p>
            <a:pPr algn="just">
              <a:spcBef>
                <a:spcPts val="600"/>
              </a:spcBef>
              <a:spcAft>
                <a:spcPts val="0"/>
              </a:spcAft>
            </a:pPr>
            <a:r>
              <a:rPr lang="en-US" altLang="zh-CN" sz="1800" b="1" dirty="0">
                <a:latin typeface="+mn-lt"/>
              </a:rPr>
              <a:t>Benefit: </a:t>
            </a:r>
            <a:r>
              <a:rPr lang="en-US" altLang="zh-CN" sz="1600" dirty="0">
                <a:latin typeface="+mn-lt"/>
              </a:rPr>
              <a:t>If the bottle neck is the performance instead of the available subcarriers, the   proposed method could further achieve 3 dB gain, especially good for those large size DRUs affected by the low power boosting gain.</a:t>
            </a:r>
            <a:endParaRPr lang="zh-CN" altLang="en-US" sz="1600" dirty="0">
              <a:latin typeface="+mn-lt"/>
            </a:endParaRPr>
          </a:p>
        </p:txBody>
      </p:sp>
    </p:spTree>
    <p:extLst>
      <p:ext uri="{BB962C8B-B14F-4D97-AF65-F5344CB8AC3E}">
        <p14:creationId xmlns:p14="http://schemas.microsoft.com/office/powerpoint/2010/main" val="2138664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内容占位符 2">
            <a:extLst>
              <a:ext uri="{FF2B5EF4-FFF2-40B4-BE49-F238E27FC236}">
                <a16:creationId xmlns:a16="http://schemas.microsoft.com/office/drawing/2014/main" id="{922C55DB-D857-4D89-B0FD-112BDDB361D7}"/>
              </a:ext>
            </a:extLst>
          </p:cNvPr>
          <p:cNvSpPr>
            <a:spLocks noGrp="1"/>
          </p:cNvSpPr>
          <p:nvPr>
            <p:ph idx="1"/>
          </p:nvPr>
        </p:nvSpPr>
        <p:spPr>
          <a:xfrm>
            <a:off x="762000" y="1447799"/>
            <a:ext cx="7686675" cy="1981201"/>
          </a:xfrm>
        </p:spPr>
        <p:txBody>
          <a:bodyPr/>
          <a:lstStyle/>
          <a:p>
            <a:pPr algn="just">
              <a:spcBef>
                <a:spcPts val="0"/>
              </a:spcBef>
              <a:buSzPct val="100000"/>
            </a:pPr>
            <a:r>
              <a:rPr lang="en-US" altLang="zh-CN" sz="1800" dirty="0">
                <a:solidFill>
                  <a:schemeClr val="dk1"/>
                </a:solidFill>
                <a:cs typeface="Times New Roman"/>
              </a:rPr>
              <a:t>11bn supports the distributed tone RU (DRU) for TB PPDU transmissions, where the DRU is an RU consisting of subcarriers spreading across a certain bandwidth [1].</a:t>
            </a:r>
          </a:p>
          <a:p>
            <a:pPr marL="625475" lvl="1" indent="-263525" algn="jus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Compared to the</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regular RU (RRU), the transmit power of a DRU transmitted by a STA can be boosted because of the lowered subcarrier density under the PSD constraint -1 dBm/MHz.</a:t>
            </a:r>
            <a:endParaRPr lang="en-US" altLang="zh-CN" sz="1050" dirty="0">
              <a:latin typeface="Times New Roman" panose="02020603050405020304" pitchFamily="18" charset="0"/>
              <a:cs typeface="Times New Roman" panose="02020603050405020304" pitchFamily="18" charset="0"/>
            </a:endParaRPr>
          </a:p>
          <a:p>
            <a:pPr algn="just">
              <a:spcBef>
                <a:spcPts val="0"/>
              </a:spcBef>
              <a:buSzPct val="100000"/>
            </a:pPr>
            <a:r>
              <a:rPr lang="en-US" altLang="zh-CN" sz="1800" dirty="0">
                <a:solidFill>
                  <a:schemeClr val="dk1"/>
                </a:solidFill>
                <a:cs typeface="Times New Roman"/>
              </a:rPr>
              <a:t>The following table shows the transmit power in the RRU case and the DRU case with different distribution bandwidths (DBWs).</a:t>
            </a:r>
            <a:endParaRPr lang="en-US" altLang="zh-CN" sz="1000" kern="1200" dirty="0">
              <a:highlight>
                <a:srgbClr val="FFFF00"/>
              </a:highlight>
              <a:latin typeface="Times New Roman" panose="02020603050405020304" pitchFamily="18" charset="0"/>
              <a:cs typeface="Times New Roman" panose="02020603050405020304" pitchFamily="18" charset="0"/>
            </a:endParaRPr>
          </a:p>
        </p:txBody>
      </p:sp>
      <p:sp>
        <p:nvSpPr>
          <p:cNvPr id="7" name="Rectangle 2">
            <a:extLst>
              <a:ext uri="{FF2B5EF4-FFF2-40B4-BE49-F238E27FC236}">
                <a16:creationId xmlns:a16="http://schemas.microsoft.com/office/drawing/2014/main" id="{8A00B72C-D263-48F6-B480-AEB4CDED9032}"/>
              </a:ext>
            </a:extLst>
          </p:cNvPr>
          <p:cNvSpPr>
            <a:spLocks noGrp="1" noChangeArrowheads="1"/>
          </p:cNvSpPr>
          <p:nvPr>
            <p:ph type="title"/>
          </p:nvPr>
        </p:nvSpPr>
        <p:spPr>
          <a:xfrm>
            <a:off x="609600" y="762000"/>
            <a:ext cx="8001000" cy="533400"/>
          </a:xfrm>
          <a:noFill/>
          <a:ln/>
        </p:spPr>
        <p:txBody>
          <a:bodyPr/>
          <a:lstStyle/>
          <a:p>
            <a:r>
              <a:rPr lang="en-US" sz="2800" dirty="0">
                <a:solidFill>
                  <a:schemeClr val="tx1"/>
                </a:solidFill>
              </a:rPr>
              <a:t>DRU and Its Power Gain</a:t>
            </a:r>
            <a:endParaRPr lang="en-US" dirty="0">
              <a:solidFill>
                <a:schemeClr val="tx1"/>
              </a:solidFill>
            </a:endParaRPr>
          </a:p>
        </p:txBody>
      </p:sp>
      <p:graphicFrame>
        <p:nvGraphicFramePr>
          <p:cNvPr id="30" name="表格 29">
            <a:extLst>
              <a:ext uri="{FF2B5EF4-FFF2-40B4-BE49-F238E27FC236}">
                <a16:creationId xmlns:a16="http://schemas.microsoft.com/office/drawing/2014/main" id="{0F4DB1AB-3DF2-4CED-9662-7994FE37FB18}"/>
              </a:ext>
            </a:extLst>
          </p:cNvPr>
          <p:cNvGraphicFramePr>
            <a:graphicFrameLocks noGrp="1"/>
          </p:cNvGraphicFramePr>
          <p:nvPr>
            <p:extLst>
              <p:ext uri="{D42A27DB-BD31-4B8C-83A1-F6EECF244321}">
                <p14:modId xmlns:p14="http://schemas.microsoft.com/office/powerpoint/2010/main" val="2530270775"/>
              </p:ext>
            </p:extLst>
          </p:nvPr>
        </p:nvGraphicFramePr>
        <p:xfrm>
          <a:off x="1478620" y="4053840"/>
          <a:ext cx="6431346" cy="2194560"/>
        </p:xfrm>
        <a:graphic>
          <a:graphicData uri="http://schemas.openxmlformats.org/drawingml/2006/table">
            <a:tbl>
              <a:tblPr firstRow="1" bandRow="1">
                <a:tableStyleId>{5940675A-B579-460E-94D1-54222C63F5DA}</a:tableStyleId>
              </a:tblPr>
              <a:tblGrid>
                <a:gridCol w="525040">
                  <a:extLst>
                    <a:ext uri="{9D8B030D-6E8A-4147-A177-3AD203B41FA5}">
                      <a16:colId xmlns:a16="http://schemas.microsoft.com/office/drawing/2014/main" val="2689486321"/>
                    </a:ext>
                  </a:extLst>
                </a:gridCol>
                <a:gridCol w="642759">
                  <a:extLst>
                    <a:ext uri="{9D8B030D-6E8A-4147-A177-3AD203B41FA5}">
                      <a16:colId xmlns:a16="http://schemas.microsoft.com/office/drawing/2014/main" val="24641182"/>
                    </a:ext>
                  </a:extLst>
                </a:gridCol>
                <a:gridCol w="1317464">
                  <a:extLst>
                    <a:ext uri="{9D8B030D-6E8A-4147-A177-3AD203B41FA5}">
                      <a16:colId xmlns:a16="http://schemas.microsoft.com/office/drawing/2014/main" val="1399626718"/>
                    </a:ext>
                  </a:extLst>
                </a:gridCol>
                <a:gridCol w="1315361">
                  <a:extLst>
                    <a:ext uri="{9D8B030D-6E8A-4147-A177-3AD203B41FA5}">
                      <a16:colId xmlns:a16="http://schemas.microsoft.com/office/drawing/2014/main" val="3406761868"/>
                    </a:ext>
                  </a:extLst>
                </a:gridCol>
                <a:gridCol w="1315361">
                  <a:extLst>
                    <a:ext uri="{9D8B030D-6E8A-4147-A177-3AD203B41FA5}">
                      <a16:colId xmlns:a16="http://schemas.microsoft.com/office/drawing/2014/main" val="1225503975"/>
                    </a:ext>
                  </a:extLst>
                </a:gridCol>
                <a:gridCol w="1315361">
                  <a:extLst>
                    <a:ext uri="{9D8B030D-6E8A-4147-A177-3AD203B41FA5}">
                      <a16:colId xmlns:a16="http://schemas.microsoft.com/office/drawing/2014/main" val="858668725"/>
                    </a:ext>
                  </a:extLst>
                </a:gridCol>
              </a:tblGrid>
              <a:tr h="320040">
                <a:tc rowSpan="2">
                  <a:txBody>
                    <a:bodyPr/>
                    <a:lstStyle/>
                    <a:p>
                      <a:r>
                        <a:rPr lang="en-US" altLang="zh-CN" sz="1100" kern="1200" dirty="0">
                          <a:solidFill>
                            <a:schemeClr val="tx1"/>
                          </a:solidFill>
                          <a:latin typeface="+mn-lt"/>
                          <a:ea typeface="+mn-ea"/>
                          <a:cs typeface="+mn-cs"/>
                        </a:rPr>
                        <a:t>RU </a:t>
                      </a:r>
                    </a:p>
                    <a:p>
                      <a:r>
                        <a:rPr lang="en-US" altLang="zh-CN" sz="1100" kern="1200" dirty="0">
                          <a:solidFill>
                            <a:schemeClr val="tx1"/>
                          </a:solidFill>
                          <a:latin typeface="+mn-lt"/>
                          <a:ea typeface="+mn-ea"/>
                          <a:cs typeface="+mn-cs"/>
                        </a:rPr>
                        <a:t>Size</a:t>
                      </a:r>
                      <a:endParaRPr lang="zh-CN" altLang="en-US" sz="1100" kern="1200" dirty="0">
                        <a:solidFill>
                          <a:schemeClr val="tx1"/>
                        </a:solidFill>
                        <a:latin typeface="+mn-lt"/>
                        <a:ea typeface="+mn-ea"/>
                        <a:cs typeface="+mn-cs"/>
                      </a:endParaRPr>
                    </a:p>
                  </a:txBody>
                  <a:tcPr anchor="ctr">
                    <a:solidFill>
                      <a:schemeClr val="bg1">
                        <a:lumMod val="85000"/>
                      </a:schemeClr>
                    </a:solidFill>
                  </a:tcPr>
                </a:tc>
                <a:tc rowSpan="2">
                  <a:txBody>
                    <a:bodyPr/>
                    <a:lstStyle/>
                    <a:p>
                      <a:r>
                        <a:rPr lang="en-US" altLang="zh-CN" sz="1100" dirty="0"/>
                        <a:t>RRU</a:t>
                      </a:r>
                      <a:endParaRPr lang="zh-CN" altLang="en-US" sz="1100" dirty="0"/>
                    </a:p>
                  </a:txBody>
                  <a:tcPr anchor="ctr">
                    <a:solidFill>
                      <a:schemeClr val="bg1">
                        <a:lumMod val="85000"/>
                      </a:schemeClr>
                    </a:solidFill>
                  </a:tcPr>
                </a:tc>
                <a:tc gridSpan="4">
                  <a:txBody>
                    <a:bodyPr/>
                    <a:lstStyle/>
                    <a:p>
                      <a:pPr algn="ctr"/>
                      <a:r>
                        <a:rPr lang="en-US" altLang="zh-CN" sz="1100" dirty="0"/>
                        <a:t>DRU (M below indicates </a:t>
                      </a:r>
                      <a:r>
                        <a:rPr lang="en-US" altLang="zh-CN" sz="1100" dirty="0">
                          <a:latin typeface="Times New Roman" panose="02020603050405020304" pitchFamily="18" charset="0"/>
                          <a:cs typeface="Times New Roman" panose="02020603050405020304" pitchFamily="18" charset="0"/>
                        </a:rPr>
                        <a:t>the number of tones in each 13 subcarriers (1 MHz)</a:t>
                      </a:r>
                      <a:r>
                        <a:rPr lang="en-US" altLang="zh-CN" sz="1100" dirty="0"/>
                        <a:t>)</a:t>
                      </a:r>
                      <a:endParaRPr lang="zh-CN" altLang="en-US" sz="1100" dirty="0"/>
                    </a:p>
                  </a:txBody>
                  <a:tcPr anchor="ctr">
                    <a:solidFill>
                      <a:schemeClr val="bg1">
                        <a:lumMod val="85000"/>
                      </a:schemeClr>
                    </a:solidFill>
                  </a:tcPr>
                </a:tc>
                <a:tc hMerge="1">
                  <a:txBody>
                    <a:bodyPr/>
                    <a:lstStyle/>
                    <a:p>
                      <a:endParaRPr lang="zh-CN" altLang="en-US" sz="1200" dirty="0"/>
                    </a:p>
                  </a:txBody>
                  <a:tcPr/>
                </a:tc>
                <a:tc hMerge="1">
                  <a:txBody>
                    <a:bodyPr/>
                    <a:lstStyle/>
                    <a:p>
                      <a:endParaRPr lang="zh-CN" altLang="en-US" sz="1200" dirty="0"/>
                    </a:p>
                  </a:txBody>
                  <a:tcPr/>
                </a:tc>
                <a:tc hMerge="1">
                  <a:txBody>
                    <a:bodyPr/>
                    <a:lstStyle/>
                    <a:p>
                      <a:endParaRPr lang="zh-CN" altLang="en-US" sz="1200" dirty="0"/>
                    </a:p>
                  </a:txBody>
                  <a:tcPr/>
                </a:tc>
                <a:extLst>
                  <a:ext uri="{0D108BD9-81ED-4DB2-BD59-A6C34878D82A}">
                    <a16:rowId xmlns:a16="http://schemas.microsoft.com/office/drawing/2014/main" val="3338921986"/>
                  </a:ext>
                </a:extLst>
              </a:tr>
              <a:tr h="320040">
                <a:tc vMerge="1">
                  <a:txBody>
                    <a:bodyPr/>
                    <a:lstStyle/>
                    <a:p>
                      <a:endParaRPr lang="zh-CN" altLang="en-US"/>
                    </a:p>
                  </a:txBody>
                  <a:tcPr/>
                </a:tc>
                <a:tc vMerge="1">
                  <a:txBody>
                    <a:bodyPr/>
                    <a:lstStyle/>
                    <a:p>
                      <a:endParaRPr lang="zh-CN" altLang="en-US"/>
                    </a:p>
                  </a:txBody>
                  <a:tcPr/>
                </a:tc>
                <a:tc>
                  <a:txBody>
                    <a:bodyPr/>
                    <a:lstStyle/>
                    <a:p>
                      <a:r>
                        <a:rPr lang="en-US" altLang="zh-CN" sz="1100" dirty="0"/>
                        <a:t>DBW = 20 MHz</a:t>
                      </a:r>
                    </a:p>
                  </a:txBody>
                  <a:tcPr anchor="ctr">
                    <a:solidFill>
                      <a:schemeClr val="bg1">
                        <a:lumMod val="85000"/>
                      </a:schemeClr>
                    </a:solidFill>
                  </a:tcPr>
                </a:tc>
                <a:tc>
                  <a:txBody>
                    <a:bodyPr/>
                    <a:lstStyle/>
                    <a:p>
                      <a:r>
                        <a:rPr lang="en-US" altLang="zh-CN" sz="1100" dirty="0"/>
                        <a:t>DBW = 40 MHz</a:t>
                      </a:r>
                    </a:p>
                  </a:txBody>
                  <a:tcPr anchor="ctr">
                    <a:solidFill>
                      <a:schemeClr val="bg1">
                        <a:lumMod val="85000"/>
                      </a:schemeClr>
                    </a:solidFill>
                  </a:tcPr>
                </a:tc>
                <a:tc>
                  <a:txBody>
                    <a:bodyPr/>
                    <a:lstStyle/>
                    <a:p>
                      <a:r>
                        <a:rPr lang="en-US" altLang="zh-CN" sz="1100" dirty="0"/>
                        <a:t>DBW = 80 MHz</a:t>
                      </a:r>
                    </a:p>
                  </a:txBody>
                  <a:tcPr anchor="ctr">
                    <a:solidFill>
                      <a:schemeClr val="bg1">
                        <a:lumMod val="85000"/>
                      </a:schemeClr>
                    </a:solidFill>
                  </a:tcPr>
                </a:tc>
                <a:tc>
                  <a:txBody>
                    <a:bodyPr/>
                    <a:lstStyle/>
                    <a:p>
                      <a:r>
                        <a:rPr lang="en-US" altLang="zh-CN" sz="1100" dirty="0"/>
                        <a:t>DBW = 160 MHz</a:t>
                      </a:r>
                    </a:p>
                  </a:txBody>
                  <a:tcPr anchor="ctr">
                    <a:solidFill>
                      <a:schemeClr val="bg1">
                        <a:lumMod val="85000"/>
                      </a:schemeClr>
                    </a:solidFill>
                  </a:tcPr>
                </a:tc>
                <a:extLst>
                  <a:ext uri="{0D108BD9-81ED-4DB2-BD59-A6C34878D82A}">
                    <a16:rowId xmlns:a16="http://schemas.microsoft.com/office/drawing/2014/main" val="3256102276"/>
                  </a:ext>
                </a:extLst>
              </a:tr>
              <a:tr h="204381">
                <a:tc>
                  <a:txBody>
                    <a:bodyPr/>
                    <a:lstStyle/>
                    <a:p>
                      <a:r>
                        <a:rPr lang="en-US" altLang="zh-CN" sz="1100" dirty="0"/>
                        <a:t>26</a:t>
                      </a:r>
                      <a:endParaRPr lang="zh-CN" altLang="en-US" sz="1100" dirty="0"/>
                    </a:p>
                  </a:txBody>
                  <a:tcPr/>
                </a:tc>
                <a:tc>
                  <a:txBody>
                    <a:bodyPr/>
                    <a:lstStyle/>
                    <a:p>
                      <a:pPr algn="l"/>
                      <a:r>
                        <a:rPr lang="en-US" altLang="zh-CN" sz="1100" dirty="0">
                          <a:solidFill>
                            <a:srgbClr val="1E1EFA"/>
                          </a:solidFill>
                        </a:rPr>
                        <a:t>2.08</a:t>
                      </a:r>
                    </a:p>
                  </a:txBody>
                  <a:tcPr/>
                </a:tc>
                <a:tc>
                  <a:txBody>
                    <a:bodyPr/>
                    <a:lstStyle/>
                    <a:p>
                      <a:r>
                        <a:rPr lang="en-US" altLang="zh-CN" sz="1100" dirty="0">
                          <a:solidFill>
                            <a:srgbClr val="FF0000"/>
                          </a:solidFill>
                        </a:rPr>
                        <a:t>10.14</a:t>
                      </a:r>
                      <a:r>
                        <a:rPr lang="en-US" altLang="zh-CN" sz="1100" dirty="0"/>
                        <a:t> (M=2)</a:t>
                      </a:r>
                      <a:endParaRPr lang="zh-CN" altLang="en-US" sz="11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100" dirty="0">
                          <a:solidFill>
                            <a:srgbClr val="FF0000"/>
                          </a:solidFill>
                        </a:rPr>
                        <a:t>13.15</a:t>
                      </a:r>
                      <a:r>
                        <a:rPr lang="en-US" altLang="zh-CN" sz="1100" dirty="0"/>
                        <a:t> (M=1)</a:t>
                      </a:r>
                      <a:endParaRPr lang="zh-CN" altLang="en-US" sz="11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100" dirty="0">
                          <a:solidFill>
                            <a:srgbClr val="FF0000"/>
                          </a:solidFill>
                        </a:rPr>
                        <a:t>13.15</a:t>
                      </a:r>
                      <a:r>
                        <a:rPr lang="en-US" altLang="zh-CN" sz="1100" dirty="0"/>
                        <a:t> (M=1)</a:t>
                      </a:r>
                      <a:endParaRPr lang="zh-CN" altLang="en-US" sz="11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100" dirty="0">
                          <a:solidFill>
                            <a:srgbClr val="FF0000"/>
                          </a:solidFill>
                        </a:rPr>
                        <a:t>13.15</a:t>
                      </a:r>
                      <a:r>
                        <a:rPr lang="en-US" altLang="zh-CN" sz="1100" dirty="0"/>
                        <a:t> (M=1)</a:t>
                      </a:r>
                      <a:endParaRPr lang="zh-CN" altLang="en-US" sz="1100" dirty="0"/>
                    </a:p>
                  </a:txBody>
                  <a:tcPr/>
                </a:tc>
                <a:extLst>
                  <a:ext uri="{0D108BD9-81ED-4DB2-BD59-A6C34878D82A}">
                    <a16:rowId xmlns:a16="http://schemas.microsoft.com/office/drawing/2014/main" val="2219498905"/>
                  </a:ext>
                </a:extLst>
              </a:tr>
              <a:tr h="204381">
                <a:tc>
                  <a:txBody>
                    <a:bodyPr/>
                    <a:lstStyle/>
                    <a:p>
                      <a:r>
                        <a:rPr lang="en-US" altLang="zh-CN" sz="1100" dirty="0"/>
                        <a:t>52</a:t>
                      </a:r>
                      <a:endParaRPr lang="zh-CN" altLang="en-US" sz="1100" dirty="0"/>
                    </a:p>
                  </a:txBody>
                  <a:tcPr/>
                </a:tc>
                <a:tc>
                  <a:txBody>
                    <a:bodyPr/>
                    <a:lstStyle/>
                    <a:p>
                      <a:r>
                        <a:rPr lang="en-US" altLang="zh-CN" sz="1100" kern="1200" dirty="0">
                          <a:solidFill>
                            <a:srgbClr val="1E1EFA"/>
                          </a:solidFill>
                          <a:latin typeface="+mn-lt"/>
                          <a:ea typeface="+mn-ea"/>
                          <a:cs typeface="+mn-cs"/>
                        </a:rPr>
                        <a:t>5.09</a:t>
                      </a:r>
                    </a:p>
                  </a:txBody>
                  <a:tcPr/>
                </a:tc>
                <a:tc>
                  <a:txBody>
                    <a:bodyPr/>
                    <a:lstStyle/>
                    <a:p>
                      <a:r>
                        <a:rPr lang="en-US" altLang="zh-CN" sz="1100" dirty="0">
                          <a:solidFill>
                            <a:srgbClr val="FF0000"/>
                          </a:solidFill>
                        </a:rPr>
                        <a:t>11.39</a:t>
                      </a:r>
                      <a:r>
                        <a:rPr lang="en-US" altLang="zh-CN" sz="1100" dirty="0"/>
                        <a:t> (M=3)</a:t>
                      </a:r>
                      <a:endParaRPr lang="zh-CN" altLang="en-US" sz="11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100" dirty="0">
                          <a:solidFill>
                            <a:srgbClr val="FF0000"/>
                          </a:solidFill>
                        </a:rPr>
                        <a:t>13.15</a:t>
                      </a:r>
                      <a:r>
                        <a:rPr lang="en-US" altLang="zh-CN" sz="1100" dirty="0"/>
                        <a:t> (M=2)</a:t>
                      </a:r>
                      <a:endParaRPr lang="zh-CN" altLang="en-US" sz="11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100" dirty="0">
                          <a:solidFill>
                            <a:srgbClr val="FF0000"/>
                          </a:solidFill>
                        </a:rPr>
                        <a:t>16.16</a:t>
                      </a:r>
                      <a:r>
                        <a:rPr lang="en-US" altLang="zh-CN" sz="1100" dirty="0"/>
                        <a:t> (M=1)</a:t>
                      </a:r>
                      <a:endParaRPr lang="zh-CN" altLang="en-US" sz="11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100" dirty="0">
                          <a:solidFill>
                            <a:srgbClr val="FF0000"/>
                          </a:solidFill>
                        </a:rPr>
                        <a:t>16.16</a:t>
                      </a:r>
                      <a:r>
                        <a:rPr lang="en-US" altLang="zh-CN" sz="1100" dirty="0"/>
                        <a:t> (M=1)</a:t>
                      </a:r>
                      <a:endParaRPr lang="zh-CN" altLang="en-US" sz="1100" dirty="0"/>
                    </a:p>
                  </a:txBody>
                  <a:tcPr/>
                </a:tc>
                <a:extLst>
                  <a:ext uri="{0D108BD9-81ED-4DB2-BD59-A6C34878D82A}">
                    <a16:rowId xmlns:a16="http://schemas.microsoft.com/office/drawing/2014/main" val="2651159613"/>
                  </a:ext>
                </a:extLst>
              </a:tr>
              <a:tr h="204381">
                <a:tc>
                  <a:txBody>
                    <a:bodyPr/>
                    <a:lstStyle/>
                    <a:p>
                      <a:r>
                        <a:rPr lang="en-US" altLang="zh-CN" sz="1100" dirty="0"/>
                        <a:t>106</a:t>
                      </a:r>
                      <a:endParaRPr lang="zh-CN" altLang="en-US" sz="1100" dirty="0"/>
                    </a:p>
                  </a:txBody>
                  <a:tcPr/>
                </a:tc>
                <a:tc>
                  <a:txBody>
                    <a:bodyPr/>
                    <a:lstStyle/>
                    <a:p>
                      <a:r>
                        <a:rPr lang="en-US" altLang="zh-CN" sz="1100" dirty="0">
                          <a:solidFill>
                            <a:srgbClr val="1E1EFA"/>
                          </a:solidFill>
                        </a:rPr>
                        <a:t>8.18</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100" dirty="0">
                          <a:solidFill>
                            <a:srgbClr val="FF0000"/>
                          </a:solidFill>
                        </a:rPr>
                        <a:t>11.47</a:t>
                      </a:r>
                      <a:r>
                        <a:rPr lang="en-US" altLang="zh-CN" sz="1100" dirty="0"/>
                        <a:t> (M=6)</a:t>
                      </a:r>
                      <a:endParaRPr lang="zh-CN" altLang="en-US" sz="11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100" dirty="0">
                          <a:solidFill>
                            <a:srgbClr val="FF0000"/>
                          </a:solidFill>
                        </a:rPr>
                        <a:t>14.48</a:t>
                      </a:r>
                      <a:r>
                        <a:rPr lang="en-US" altLang="zh-CN" sz="1100" dirty="0"/>
                        <a:t> (M=3)</a:t>
                      </a:r>
                      <a:endParaRPr lang="zh-CN" altLang="en-US" sz="11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100" dirty="0">
                          <a:solidFill>
                            <a:srgbClr val="FF0000"/>
                          </a:solidFill>
                        </a:rPr>
                        <a:t>16.24</a:t>
                      </a:r>
                      <a:r>
                        <a:rPr lang="en-US" altLang="zh-CN" sz="1100" dirty="0"/>
                        <a:t> (M=2)</a:t>
                      </a:r>
                      <a:endParaRPr lang="zh-CN" altLang="en-US" sz="11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100" dirty="0">
                          <a:solidFill>
                            <a:srgbClr val="FF0000"/>
                          </a:solidFill>
                        </a:rPr>
                        <a:t>19.25</a:t>
                      </a:r>
                      <a:r>
                        <a:rPr lang="en-US" altLang="zh-CN" sz="1100" dirty="0"/>
                        <a:t> (M=1)</a:t>
                      </a:r>
                      <a:endParaRPr lang="zh-CN" altLang="en-US" sz="1100" dirty="0"/>
                    </a:p>
                  </a:txBody>
                  <a:tcPr/>
                </a:tc>
                <a:extLst>
                  <a:ext uri="{0D108BD9-81ED-4DB2-BD59-A6C34878D82A}">
                    <a16:rowId xmlns:a16="http://schemas.microsoft.com/office/drawing/2014/main" val="3712885269"/>
                  </a:ext>
                </a:extLst>
              </a:tr>
              <a:tr h="204381">
                <a:tc>
                  <a:txBody>
                    <a:bodyPr/>
                    <a:lstStyle/>
                    <a:p>
                      <a:r>
                        <a:rPr lang="en-US" altLang="zh-CN" sz="1100" dirty="0"/>
                        <a:t>242</a:t>
                      </a:r>
                      <a:endParaRPr lang="zh-CN" altLang="en-US" sz="1100" dirty="0"/>
                    </a:p>
                  </a:txBody>
                  <a:tcPr/>
                </a:tc>
                <a:tc>
                  <a:txBody>
                    <a:bodyPr/>
                    <a:lstStyle/>
                    <a:p>
                      <a:r>
                        <a:rPr lang="en-US" altLang="zh-CN" sz="1100" dirty="0">
                          <a:solidFill>
                            <a:srgbClr val="1E1EFA"/>
                          </a:solidFill>
                        </a:rPr>
                        <a:t>11.77</a:t>
                      </a:r>
                      <a:endParaRPr lang="zh-CN" altLang="en-US" sz="1100" dirty="0">
                        <a:solidFill>
                          <a:srgbClr val="1E1EFA"/>
                        </a:solidFill>
                      </a:endParaRPr>
                    </a:p>
                  </a:txBody>
                  <a:tcPr/>
                </a:tc>
                <a:tc>
                  <a:txBody>
                    <a:bodyPr/>
                    <a:lstStyle/>
                    <a:p>
                      <a:r>
                        <a:rPr lang="en-US" altLang="zh-CN" sz="1100" dirty="0"/>
                        <a:t>N/A</a:t>
                      </a:r>
                      <a:endParaRPr lang="zh-CN" altLang="en-US" sz="11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100" dirty="0">
                          <a:solidFill>
                            <a:srgbClr val="FF0000"/>
                          </a:solidFill>
                        </a:rPr>
                        <a:t>14.39</a:t>
                      </a:r>
                      <a:r>
                        <a:rPr lang="en-US" altLang="zh-CN" sz="1100" dirty="0"/>
                        <a:t> (M=7)</a:t>
                      </a:r>
                      <a:endParaRPr lang="zh-CN" altLang="en-US" sz="11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100" dirty="0">
                          <a:solidFill>
                            <a:srgbClr val="FF0000"/>
                          </a:solidFill>
                        </a:rPr>
                        <a:t>16.82</a:t>
                      </a:r>
                      <a:r>
                        <a:rPr lang="en-US" altLang="zh-CN" sz="1100" dirty="0"/>
                        <a:t> (M=4)</a:t>
                      </a:r>
                      <a:endParaRPr lang="zh-CN" altLang="en-US" sz="11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100" dirty="0">
                          <a:solidFill>
                            <a:srgbClr val="FF0000"/>
                          </a:solidFill>
                        </a:rPr>
                        <a:t>19.83</a:t>
                      </a:r>
                      <a:r>
                        <a:rPr lang="en-US" altLang="zh-CN" sz="1100" dirty="0"/>
                        <a:t> (M=2)</a:t>
                      </a:r>
                      <a:endParaRPr lang="zh-CN" altLang="en-US" sz="1100" dirty="0"/>
                    </a:p>
                  </a:txBody>
                  <a:tcPr/>
                </a:tc>
                <a:extLst>
                  <a:ext uri="{0D108BD9-81ED-4DB2-BD59-A6C34878D82A}">
                    <a16:rowId xmlns:a16="http://schemas.microsoft.com/office/drawing/2014/main" val="1836993070"/>
                  </a:ext>
                </a:extLst>
              </a:tr>
              <a:tr h="204381">
                <a:tc>
                  <a:txBody>
                    <a:bodyPr/>
                    <a:lstStyle/>
                    <a:p>
                      <a:r>
                        <a:rPr lang="en-US" altLang="zh-CN" sz="1100" dirty="0"/>
                        <a:t>484</a:t>
                      </a:r>
                      <a:endParaRPr lang="zh-CN" altLang="en-US" sz="1100" dirty="0"/>
                    </a:p>
                  </a:txBody>
                  <a:tcPr/>
                </a:tc>
                <a:tc>
                  <a:txBody>
                    <a:bodyPr/>
                    <a:lstStyle/>
                    <a:p>
                      <a:r>
                        <a:rPr lang="en-US" altLang="zh-CN" sz="1100" dirty="0">
                          <a:solidFill>
                            <a:srgbClr val="1E1EFA"/>
                          </a:solidFill>
                        </a:rPr>
                        <a:t>14.78</a:t>
                      </a:r>
                      <a:endParaRPr lang="zh-CN" altLang="en-US" sz="1100" dirty="0">
                        <a:solidFill>
                          <a:srgbClr val="1E1EFA"/>
                        </a:solidFill>
                      </a:endParaRPr>
                    </a:p>
                  </a:txBody>
                  <a:tcPr/>
                </a:tc>
                <a:tc>
                  <a:txBody>
                    <a:bodyPr/>
                    <a:lstStyle/>
                    <a:p>
                      <a:r>
                        <a:rPr lang="en-US" altLang="zh-CN" sz="1100" dirty="0"/>
                        <a:t>N/A</a:t>
                      </a:r>
                      <a:endParaRPr lang="zh-CN" altLang="en-US" sz="11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100" dirty="0"/>
                        <a:t>N/A</a:t>
                      </a:r>
                      <a:endParaRPr lang="zh-CN" altLang="en-US" sz="11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100" dirty="0">
                          <a:solidFill>
                            <a:srgbClr val="FF0000"/>
                          </a:solidFill>
                        </a:rPr>
                        <a:t>17.40</a:t>
                      </a:r>
                      <a:r>
                        <a:rPr lang="en-US" altLang="zh-CN" sz="1100" dirty="0"/>
                        <a:t> (M=7)</a:t>
                      </a:r>
                      <a:endParaRPr lang="zh-CN" altLang="en-US" sz="11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100" dirty="0">
                          <a:solidFill>
                            <a:srgbClr val="FF0000"/>
                          </a:solidFill>
                        </a:rPr>
                        <a:t>19.83</a:t>
                      </a:r>
                      <a:r>
                        <a:rPr lang="en-US" altLang="zh-CN" sz="1100" dirty="0"/>
                        <a:t> (M=4)</a:t>
                      </a:r>
                      <a:endParaRPr lang="zh-CN" altLang="en-US" sz="1100" dirty="0"/>
                    </a:p>
                  </a:txBody>
                  <a:tcPr/>
                </a:tc>
                <a:extLst>
                  <a:ext uri="{0D108BD9-81ED-4DB2-BD59-A6C34878D82A}">
                    <a16:rowId xmlns:a16="http://schemas.microsoft.com/office/drawing/2014/main" val="161509165"/>
                  </a:ext>
                </a:extLst>
              </a:tr>
              <a:tr h="204381">
                <a:tc>
                  <a:txBody>
                    <a:bodyPr/>
                    <a:lstStyle/>
                    <a:p>
                      <a:r>
                        <a:rPr lang="en-US" altLang="zh-CN" sz="1100" dirty="0"/>
                        <a:t>996</a:t>
                      </a:r>
                      <a:endParaRPr lang="zh-CN" altLang="en-US" sz="1100" dirty="0"/>
                    </a:p>
                  </a:txBody>
                  <a:tcPr/>
                </a:tc>
                <a:tc>
                  <a:txBody>
                    <a:bodyPr/>
                    <a:lstStyle/>
                    <a:p>
                      <a:r>
                        <a:rPr lang="en-US" altLang="zh-CN" sz="1100" dirty="0">
                          <a:solidFill>
                            <a:srgbClr val="1E1EFA"/>
                          </a:solidFill>
                        </a:rPr>
                        <a:t>17.91</a:t>
                      </a:r>
                      <a:endParaRPr lang="zh-CN" altLang="en-US" sz="1100" dirty="0">
                        <a:solidFill>
                          <a:srgbClr val="1E1EFA"/>
                        </a:solidFill>
                      </a:endParaRPr>
                    </a:p>
                  </a:txBody>
                  <a:tcPr/>
                </a:tc>
                <a:tc>
                  <a:txBody>
                    <a:bodyPr/>
                    <a:lstStyle/>
                    <a:p>
                      <a:r>
                        <a:rPr lang="en-US" altLang="zh-CN" sz="1100" dirty="0"/>
                        <a:t>N/A</a:t>
                      </a:r>
                      <a:endParaRPr lang="zh-CN" altLang="en-US" sz="11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Times New Roman"/>
                          <a:ea typeface="+mn-ea"/>
                          <a:cs typeface="+mn-cs"/>
                        </a:rPr>
                        <a:t>N/A</a:t>
                      </a:r>
                      <a:endParaRPr kumimoji="0" lang="zh-CN" altLang="en-US" sz="1100" b="0" i="0" u="none" strike="noStrike" kern="1200" cap="none" spc="0" normalizeH="0" baseline="0" noProof="0" dirty="0">
                        <a:ln>
                          <a:noFill/>
                        </a:ln>
                        <a:solidFill>
                          <a:srgbClr val="000000"/>
                        </a:solidFill>
                        <a:effectLst/>
                        <a:uLnTx/>
                        <a:uFillTx/>
                        <a:latin typeface="Times New Roman"/>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Times New Roman"/>
                          <a:ea typeface="+mn-ea"/>
                          <a:cs typeface="+mn-cs"/>
                        </a:rPr>
                        <a:t>N/A</a:t>
                      </a:r>
                      <a:endParaRPr kumimoji="0" lang="zh-CN" altLang="en-US" sz="1100" b="0" i="0" u="none" strike="noStrike" kern="1200" cap="none" spc="0" normalizeH="0" baseline="0" noProof="0" dirty="0">
                        <a:ln>
                          <a:noFill/>
                        </a:ln>
                        <a:solidFill>
                          <a:srgbClr val="000000"/>
                        </a:solidFill>
                        <a:effectLst/>
                        <a:uLnTx/>
                        <a:uFillTx/>
                        <a:latin typeface="Times New Roman"/>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100" dirty="0">
                          <a:solidFill>
                            <a:srgbClr val="FF0000"/>
                          </a:solidFill>
                        </a:rPr>
                        <a:t>20.53</a:t>
                      </a:r>
                      <a:r>
                        <a:rPr lang="en-US" altLang="zh-CN" sz="1100" dirty="0"/>
                        <a:t> (M=7)</a:t>
                      </a:r>
                      <a:endParaRPr lang="zh-CN" altLang="en-US" sz="1100" dirty="0"/>
                    </a:p>
                  </a:txBody>
                  <a:tcPr/>
                </a:tc>
                <a:extLst>
                  <a:ext uri="{0D108BD9-81ED-4DB2-BD59-A6C34878D82A}">
                    <a16:rowId xmlns:a16="http://schemas.microsoft.com/office/drawing/2014/main" val="3113546953"/>
                  </a:ext>
                </a:extLst>
              </a:tr>
            </a:tbl>
          </a:graphicData>
        </a:graphic>
      </p:graphicFrame>
      <p:sp>
        <p:nvSpPr>
          <p:cNvPr id="31" name="矩形 30">
            <a:extLst>
              <a:ext uri="{FF2B5EF4-FFF2-40B4-BE49-F238E27FC236}">
                <a16:creationId xmlns:a16="http://schemas.microsoft.com/office/drawing/2014/main" id="{D78C6B36-1922-43B3-869C-8CDDD8321158}"/>
              </a:ext>
            </a:extLst>
          </p:cNvPr>
          <p:cNvSpPr/>
          <p:nvPr/>
        </p:nvSpPr>
        <p:spPr>
          <a:xfrm>
            <a:off x="2756754" y="3736538"/>
            <a:ext cx="3697166" cy="307777"/>
          </a:xfrm>
          <a:prstGeom prst="rect">
            <a:avLst/>
          </a:prstGeom>
        </p:spPr>
        <p:txBody>
          <a:bodyPr wrap="none">
            <a:spAutoFit/>
          </a:bodyPr>
          <a:lstStyle/>
          <a:p>
            <a:r>
              <a:rPr lang="en-US" altLang="zh-CN" sz="1400" dirty="0">
                <a:latin typeface="Times New Roman" panose="02020603050405020304" pitchFamily="18" charset="0"/>
                <a:cs typeface="Times New Roman" panose="02020603050405020304" pitchFamily="18" charset="0"/>
              </a:rPr>
              <a:t>Table 1 Maximum Transmit Power of RU (dBm)</a:t>
            </a:r>
            <a:endParaRPr lang="zh-CN" altLang="en-US" sz="1400" dirty="0"/>
          </a:p>
        </p:txBody>
      </p:sp>
    </p:spTree>
    <p:extLst>
      <p:ext uri="{BB962C8B-B14F-4D97-AF65-F5344CB8AC3E}">
        <p14:creationId xmlns:p14="http://schemas.microsoft.com/office/powerpoint/2010/main" val="1185882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EC42CFA8-65D8-C540-B090-A854712382F8}" type="slidenum">
              <a:rPr lang="en-US"/>
              <a:pPr/>
              <a:t>3</a:t>
            </a:fld>
            <a:endParaRPr lang="en-US" dirty="0"/>
          </a:p>
        </p:txBody>
      </p:sp>
      <p:sp>
        <p:nvSpPr>
          <p:cNvPr id="12" name="内容占位符 2">
            <a:extLst>
              <a:ext uri="{FF2B5EF4-FFF2-40B4-BE49-F238E27FC236}">
                <a16:creationId xmlns:a16="http://schemas.microsoft.com/office/drawing/2014/main" id="{922C55DB-D857-4D89-B0FD-112BDDB361D7}"/>
              </a:ext>
            </a:extLst>
          </p:cNvPr>
          <p:cNvSpPr>
            <a:spLocks noGrp="1"/>
          </p:cNvSpPr>
          <p:nvPr>
            <p:ph idx="1"/>
          </p:nvPr>
        </p:nvSpPr>
        <p:spPr>
          <a:xfrm>
            <a:off x="800100" y="1486834"/>
            <a:ext cx="7543800" cy="4648201"/>
          </a:xfrm>
        </p:spPr>
        <p:txBody>
          <a:bodyPr/>
          <a:lstStyle/>
          <a:p>
            <a:pPr algn="just">
              <a:lnSpc>
                <a:spcPct val="100000"/>
              </a:lnSpc>
            </a:pPr>
            <a:r>
              <a:rPr lang="en-US" altLang="zh-CN" sz="1800" kern="1200" dirty="0">
                <a:latin typeface="Times New Roman" panose="02020603050405020304" pitchFamily="18" charset="0"/>
                <a:cs typeface="Times New Roman" panose="02020603050405020304" pitchFamily="18" charset="0"/>
              </a:rPr>
              <a:t>Dual carrier modulation (DCM)</a:t>
            </a:r>
            <a:r>
              <a:rPr lang="en-US" altLang="zh-CN" sz="1800" b="1" kern="1200" dirty="0">
                <a:latin typeface="Times New Roman" panose="02020603050405020304" pitchFamily="18" charset="0"/>
                <a:cs typeface="Times New Roman" panose="02020603050405020304" pitchFamily="18" charset="0"/>
              </a:rPr>
              <a:t> has been introduced in HE and EHT to enable a more robust transmission </a:t>
            </a:r>
            <a:r>
              <a:rPr lang="en-US" altLang="zh-CN" sz="1800" kern="1200" dirty="0">
                <a:latin typeface="Times New Roman" panose="02020603050405020304" pitchFamily="18" charset="0"/>
                <a:cs typeface="Times New Roman" panose="02020603050405020304" pitchFamily="18" charset="0"/>
              </a:rPr>
              <a:t>of</a:t>
            </a:r>
            <a:r>
              <a:rPr lang="zh-CN" altLang="en-US" sz="1800" kern="1200" dirty="0">
                <a:latin typeface="Times New Roman" panose="02020603050405020304" pitchFamily="18" charset="0"/>
                <a:cs typeface="Times New Roman" panose="02020603050405020304" pitchFamily="18" charset="0"/>
              </a:rPr>
              <a:t> </a:t>
            </a:r>
            <a:r>
              <a:rPr lang="en-US" altLang="zh-CN" sz="1800" kern="1200" dirty="0">
                <a:latin typeface="Times New Roman" panose="02020603050405020304" pitchFamily="18" charset="0"/>
                <a:cs typeface="Times New Roman" panose="02020603050405020304" pitchFamily="18" charset="0"/>
              </a:rPr>
              <a:t>an</a:t>
            </a:r>
            <a:r>
              <a:rPr lang="zh-CN" altLang="en-US" sz="1800" kern="1200" dirty="0">
                <a:latin typeface="Times New Roman" panose="02020603050405020304" pitchFamily="18" charset="0"/>
                <a:cs typeface="Times New Roman" panose="02020603050405020304" pitchFamily="18" charset="0"/>
              </a:rPr>
              <a:t> </a:t>
            </a:r>
            <a:r>
              <a:rPr lang="en-US" altLang="zh-CN" sz="1800" kern="1200" dirty="0">
                <a:latin typeface="Times New Roman" panose="02020603050405020304" pitchFamily="18" charset="0"/>
                <a:cs typeface="Times New Roman" panose="02020603050405020304" pitchFamily="18" charset="0"/>
              </a:rPr>
              <a:t>RU or MRU.</a:t>
            </a:r>
            <a:endParaRPr lang="en-US" altLang="zh-CN" sz="1000" kern="1200" dirty="0">
              <a:latin typeface="Times New Roman" panose="02020603050405020304" pitchFamily="18" charset="0"/>
              <a:cs typeface="Times New Roman" panose="02020603050405020304" pitchFamily="18" charset="0"/>
            </a:endParaRPr>
          </a:p>
          <a:p>
            <a:pPr algn="just">
              <a:buFont typeface="Times New Roman" panose="02020603050405020304" pitchFamily="18" charset="0"/>
              <a:buChar char="•"/>
            </a:pPr>
            <a:r>
              <a:rPr lang="en-US" altLang="zh-CN" sz="1800" kern="1200" dirty="0">
                <a:latin typeface="Times New Roman" panose="02020603050405020304" pitchFamily="18" charset="0"/>
                <a:cs typeface="Times New Roman" panose="02020603050405020304" pitchFamily="18" charset="0"/>
              </a:rPr>
              <a:t>For RU or MRU sizes smaller than or equal to 996 tones, the DCM signal contains an original part and the corresponding duplicated part.</a:t>
            </a:r>
          </a:p>
          <a:p>
            <a:pPr algn="just">
              <a:buFont typeface="Times New Roman" panose="02020603050405020304" pitchFamily="18" charset="0"/>
              <a:buChar char="•"/>
            </a:pPr>
            <a:endParaRPr lang="en-US" altLang="zh-CN" sz="1000" kern="1200" dirty="0">
              <a:highlight>
                <a:srgbClr val="FFFF00"/>
              </a:highlight>
              <a:latin typeface="Times New Roman" panose="02020603050405020304" pitchFamily="18" charset="0"/>
              <a:cs typeface="Times New Roman" panose="02020603050405020304" pitchFamily="18" charset="0"/>
            </a:endParaRPr>
          </a:p>
          <a:p>
            <a:pPr algn="just">
              <a:buFont typeface="Times New Roman" panose="02020603050405020304" pitchFamily="18" charset="0"/>
              <a:buChar char="•"/>
            </a:pPr>
            <a:endParaRPr lang="en-US" altLang="zh-CN" sz="1000" kern="1200" dirty="0">
              <a:highlight>
                <a:srgbClr val="FFFF00"/>
              </a:highlight>
              <a:latin typeface="Times New Roman" panose="02020603050405020304" pitchFamily="18" charset="0"/>
              <a:cs typeface="Times New Roman" panose="02020603050405020304" pitchFamily="18" charset="0"/>
            </a:endParaRPr>
          </a:p>
          <a:p>
            <a:pPr algn="just">
              <a:buFont typeface="Times New Roman" panose="02020603050405020304" pitchFamily="18" charset="0"/>
              <a:buChar char="•"/>
            </a:pPr>
            <a:endParaRPr lang="en-US" altLang="zh-CN" sz="1000" kern="1200" dirty="0">
              <a:highlight>
                <a:srgbClr val="FFFF00"/>
              </a:highlight>
              <a:latin typeface="Times New Roman" panose="02020603050405020304" pitchFamily="18" charset="0"/>
              <a:cs typeface="Times New Roman" panose="02020603050405020304" pitchFamily="18" charset="0"/>
            </a:endParaRPr>
          </a:p>
          <a:p>
            <a:pPr marL="0" indent="0" algn="just">
              <a:buNone/>
            </a:pPr>
            <a:endParaRPr lang="en-US" altLang="zh-CN" sz="1000" kern="1200" dirty="0">
              <a:latin typeface="Times New Roman" panose="02020603050405020304" pitchFamily="18" charset="0"/>
              <a:cs typeface="Times New Roman" panose="02020603050405020304" pitchFamily="18" charset="0"/>
            </a:endParaRPr>
          </a:p>
          <a:p>
            <a:pPr marL="0" indent="0" algn="just">
              <a:buNone/>
            </a:pPr>
            <a:endParaRPr lang="en-US" altLang="zh-CN" sz="1000" kern="1200" dirty="0">
              <a:latin typeface="Times New Roman" panose="02020603050405020304" pitchFamily="18" charset="0"/>
              <a:cs typeface="Times New Roman" panose="02020603050405020304" pitchFamily="18" charset="0"/>
            </a:endParaRPr>
          </a:p>
          <a:p>
            <a:pPr marL="0" indent="0" algn="just">
              <a:buNone/>
            </a:pPr>
            <a:endParaRPr lang="en-US" altLang="zh-CN" sz="1000" kern="1200" dirty="0">
              <a:latin typeface="Times New Roman" panose="02020603050405020304" pitchFamily="18" charset="0"/>
              <a:cs typeface="Times New Roman" panose="02020603050405020304" pitchFamily="18" charset="0"/>
            </a:endParaRPr>
          </a:p>
          <a:p>
            <a:pPr algn="just">
              <a:buFont typeface="Times New Roman" panose="02020603050405020304" pitchFamily="18" charset="0"/>
              <a:buChar char="•"/>
            </a:pPr>
            <a:r>
              <a:rPr lang="en-US" altLang="zh-CN" sz="1800" kern="1200" dirty="0">
                <a:latin typeface="Times New Roman" panose="02020603050405020304" pitchFamily="18" charset="0"/>
                <a:cs typeface="Times New Roman" panose="02020603050405020304" pitchFamily="18" charset="0"/>
              </a:rPr>
              <a:t>For RU or MRU sizes larger than 996 tones, DCM is performed on the segment parser output for each 80 MHz frequency subblock. </a:t>
            </a:r>
          </a:p>
        </p:txBody>
      </p:sp>
      <p:sp>
        <p:nvSpPr>
          <p:cNvPr id="7" name="Rectangle 2">
            <a:extLst>
              <a:ext uri="{FF2B5EF4-FFF2-40B4-BE49-F238E27FC236}">
                <a16:creationId xmlns:a16="http://schemas.microsoft.com/office/drawing/2014/main" id="{8A00B72C-D263-48F6-B480-AEB4CDED9032}"/>
              </a:ext>
            </a:extLst>
          </p:cNvPr>
          <p:cNvSpPr>
            <a:spLocks noGrp="1" noChangeArrowheads="1"/>
          </p:cNvSpPr>
          <p:nvPr>
            <p:ph type="title"/>
          </p:nvPr>
        </p:nvSpPr>
        <p:spPr>
          <a:xfrm>
            <a:off x="609600" y="762000"/>
            <a:ext cx="8001000" cy="533400"/>
          </a:xfrm>
          <a:noFill/>
          <a:ln/>
        </p:spPr>
        <p:txBody>
          <a:bodyPr/>
          <a:lstStyle/>
          <a:p>
            <a:r>
              <a:rPr lang="en-US" sz="2800" dirty="0">
                <a:solidFill>
                  <a:schemeClr val="tx1"/>
                </a:solidFill>
              </a:rPr>
              <a:t>DCM</a:t>
            </a:r>
            <a:endParaRPr lang="en-US" dirty="0">
              <a:solidFill>
                <a:schemeClr val="tx1"/>
              </a:solidFill>
            </a:endParaRPr>
          </a:p>
        </p:txBody>
      </p:sp>
      <p:grpSp>
        <p:nvGrpSpPr>
          <p:cNvPr id="8" name="组合 7">
            <a:extLst>
              <a:ext uri="{FF2B5EF4-FFF2-40B4-BE49-F238E27FC236}">
                <a16:creationId xmlns:a16="http://schemas.microsoft.com/office/drawing/2014/main" id="{6EBAE715-FFB7-4BD8-9CFA-458F2FB7C91B}"/>
              </a:ext>
            </a:extLst>
          </p:cNvPr>
          <p:cNvGrpSpPr/>
          <p:nvPr/>
        </p:nvGrpSpPr>
        <p:grpSpPr>
          <a:xfrm>
            <a:off x="3313112" y="3031776"/>
            <a:ext cx="2593976" cy="342900"/>
            <a:chOff x="3351212" y="3257550"/>
            <a:chExt cx="2593976" cy="342900"/>
          </a:xfrm>
        </p:grpSpPr>
        <mc:AlternateContent xmlns:mc="http://schemas.openxmlformats.org/markup-compatibility/2006" xmlns:a14="http://schemas.microsoft.com/office/drawing/2010/main">
          <mc:Choice Requires="a14">
            <p:sp>
              <p:nvSpPr>
                <p:cNvPr id="4" name="矩形 3">
                  <a:extLst>
                    <a:ext uri="{FF2B5EF4-FFF2-40B4-BE49-F238E27FC236}">
                      <a16:creationId xmlns:a16="http://schemas.microsoft.com/office/drawing/2014/main" id="{FB3DA6D7-3229-4552-B5D3-5FC1946732D0}"/>
                    </a:ext>
                  </a:extLst>
                </p:cNvPr>
                <p:cNvSpPr/>
                <p:nvPr/>
              </p:nvSpPr>
              <p:spPr bwMode="auto">
                <a:xfrm>
                  <a:off x="3351212" y="3257550"/>
                  <a:ext cx="1296988" cy="342900"/>
                </a:xfrm>
                <a:prstGeom prst="rect">
                  <a:avLst/>
                </a:prstGeom>
                <a:solidFill>
                  <a:srgbClr val="FFFF00"/>
                </a:solidFill>
                <a:ln w="254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14:m>
                    <m:oMathPara xmlns:m="http://schemas.openxmlformats.org/officeDocument/2006/math">
                      <m:oMathParaPr>
                        <m:jc m:val="centerGroup"/>
                      </m:oMathParaPr>
                      <m:oMath xmlns:m="http://schemas.openxmlformats.org/officeDocument/2006/math">
                        <m:r>
                          <a:rPr lang="en-US" altLang="zh-CN" sz="1400" b="1" i="1" smtClean="0">
                            <a:latin typeface="Cambria Math" panose="02040503050406030204" pitchFamily="18" charset="0"/>
                          </a:rPr>
                          <m:t>𝒙</m:t>
                        </m:r>
                      </m:oMath>
                    </m:oMathPara>
                  </a14:m>
                  <a:endParaRPr kumimoji="0" lang="zh-CN" altLang="en-US" sz="1400" b="1" i="1" u="none" strike="noStrike" cap="none" normalizeH="0" baseline="0" dirty="0">
                    <a:ln>
                      <a:noFill/>
                    </a:ln>
                    <a:solidFill>
                      <a:schemeClr val="tx1"/>
                    </a:solidFill>
                    <a:effectLst/>
                    <a:latin typeface="Times New Roman" charset="0"/>
                  </a:endParaRPr>
                </a:p>
              </p:txBody>
            </p:sp>
          </mc:Choice>
          <mc:Fallback xmlns="">
            <p:sp>
              <p:nvSpPr>
                <p:cNvPr id="4" name="矩形 3">
                  <a:extLst>
                    <a:ext uri="{FF2B5EF4-FFF2-40B4-BE49-F238E27FC236}">
                      <a16:creationId xmlns:a16="http://schemas.microsoft.com/office/drawing/2014/main" id="{FB3DA6D7-3229-4552-B5D3-5FC1946732D0}"/>
                    </a:ext>
                  </a:extLst>
                </p:cNvPr>
                <p:cNvSpPr>
                  <a:spLocks noRot="1" noChangeAspect="1" noMove="1" noResize="1" noEditPoints="1" noAdjustHandles="1" noChangeArrowheads="1" noChangeShapeType="1" noTextEdit="1"/>
                </p:cNvSpPr>
                <p:nvPr/>
              </p:nvSpPr>
              <p:spPr bwMode="auto">
                <a:xfrm>
                  <a:off x="3351212" y="3257550"/>
                  <a:ext cx="1296988" cy="342900"/>
                </a:xfrm>
                <a:prstGeom prst="rect">
                  <a:avLst/>
                </a:prstGeom>
                <a:blipFill>
                  <a:blip r:embed="rId3"/>
                  <a:stretch>
                    <a:fillRect/>
                  </a:stretch>
                </a:blipFill>
                <a:ln w="25400" cap="flat" cmpd="sng" algn="ctr">
                  <a:solidFill>
                    <a:schemeClr val="tx1"/>
                  </a:solidFill>
                  <a:prstDash val="solid"/>
                  <a:round/>
                  <a:headEnd type="none" w="sm" len="sm"/>
                  <a:tailEnd type="none" w="sm" len="sm"/>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 name="矩形 8">
                  <a:extLst>
                    <a:ext uri="{FF2B5EF4-FFF2-40B4-BE49-F238E27FC236}">
                      <a16:creationId xmlns:a16="http://schemas.microsoft.com/office/drawing/2014/main" id="{9E7705A7-C6F5-427E-9174-451595AC5E00}"/>
                    </a:ext>
                  </a:extLst>
                </p:cNvPr>
                <p:cNvSpPr/>
                <p:nvPr/>
              </p:nvSpPr>
              <p:spPr bwMode="auto">
                <a:xfrm>
                  <a:off x="4648200" y="3257550"/>
                  <a:ext cx="1296988" cy="342900"/>
                </a:xfrm>
                <a:prstGeom prst="rect">
                  <a:avLst/>
                </a:prstGeom>
                <a:solidFill>
                  <a:srgbClr val="FFC000"/>
                </a:solidFill>
                <a:ln w="254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14:m>
                    <m:oMathPara xmlns:m="http://schemas.openxmlformats.org/officeDocument/2006/math">
                      <m:oMathParaPr>
                        <m:jc m:val="centerGroup"/>
                      </m:oMathParaPr>
                      <m:oMath xmlns:m="http://schemas.openxmlformats.org/officeDocument/2006/math">
                        <m:sSub>
                          <m:sSubPr>
                            <m:ctrlPr>
                              <a:rPr lang="en-US" altLang="zh-CN" sz="1400" b="1" i="1" smtClean="0">
                                <a:latin typeface="Cambria Math" panose="02040503050406030204" pitchFamily="18" charset="0"/>
                              </a:rPr>
                            </m:ctrlPr>
                          </m:sSubPr>
                          <m:e>
                            <m:r>
                              <a:rPr lang="en-US" altLang="zh-CN" sz="1400" b="1" i="1" smtClean="0">
                                <a:latin typeface="Cambria Math" panose="02040503050406030204" pitchFamily="18" charset="0"/>
                              </a:rPr>
                              <m:t>𝒙</m:t>
                            </m:r>
                          </m:e>
                          <m:sub>
                            <m:r>
                              <a:rPr lang="en-US" altLang="zh-CN" sz="1400" b="1" i="1" smtClean="0">
                                <a:latin typeface="Cambria Math" panose="02040503050406030204" pitchFamily="18" charset="0"/>
                              </a:rPr>
                              <m:t>𝑫𝑪𝑴</m:t>
                            </m:r>
                          </m:sub>
                        </m:sSub>
                      </m:oMath>
                    </m:oMathPara>
                  </a14:m>
                  <a:endParaRPr lang="zh-CN" altLang="en-US" sz="1400" b="1" i="1" dirty="0"/>
                </a:p>
              </p:txBody>
            </p:sp>
          </mc:Choice>
          <mc:Fallback xmlns="">
            <p:sp>
              <p:nvSpPr>
                <p:cNvPr id="9" name="矩形 8">
                  <a:extLst>
                    <a:ext uri="{FF2B5EF4-FFF2-40B4-BE49-F238E27FC236}">
                      <a16:creationId xmlns:a16="http://schemas.microsoft.com/office/drawing/2014/main" id="{9E7705A7-C6F5-427E-9174-451595AC5E00}"/>
                    </a:ext>
                  </a:extLst>
                </p:cNvPr>
                <p:cNvSpPr>
                  <a:spLocks noRot="1" noChangeAspect="1" noMove="1" noResize="1" noEditPoints="1" noAdjustHandles="1" noChangeArrowheads="1" noChangeShapeType="1" noTextEdit="1"/>
                </p:cNvSpPr>
                <p:nvPr/>
              </p:nvSpPr>
              <p:spPr bwMode="auto">
                <a:xfrm>
                  <a:off x="4648200" y="3257550"/>
                  <a:ext cx="1296988" cy="342900"/>
                </a:xfrm>
                <a:prstGeom prst="rect">
                  <a:avLst/>
                </a:prstGeom>
                <a:blipFill>
                  <a:blip r:embed="rId4"/>
                  <a:stretch>
                    <a:fillRect/>
                  </a:stretch>
                </a:blipFill>
                <a:ln w="25400" cap="flat" cmpd="sng" algn="ctr">
                  <a:solidFill>
                    <a:schemeClr val="tx1"/>
                  </a:solidFill>
                  <a:prstDash val="solid"/>
                  <a:round/>
                  <a:headEnd type="none" w="sm" len="sm"/>
                  <a:tailEnd type="none" w="sm" len="sm"/>
                </a:ln>
                <a:effectLst/>
              </p:spPr>
              <p:txBody>
                <a:bodyPr/>
                <a:lstStyle/>
                <a:p>
                  <a:r>
                    <a:rPr lang="zh-CN" altLang="en-US">
                      <a:noFill/>
                    </a:rPr>
                    <a:t> </a:t>
                  </a:r>
                </a:p>
              </p:txBody>
            </p:sp>
          </mc:Fallback>
        </mc:AlternateContent>
      </p:grpSp>
      <p:sp>
        <p:nvSpPr>
          <p:cNvPr id="5" name="矩形 4">
            <a:extLst>
              <a:ext uri="{FF2B5EF4-FFF2-40B4-BE49-F238E27FC236}">
                <a16:creationId xmlns:a16="http://schemas.microsoft.com/office/drawing/2014/main" id="{74C73CAC-6B84-42B1-B2E9-8AB184E7B44C}"/>
              </a:ext>
            </a:extLst>
          </p:cNvPr>
          <p:cNvSpPr/>
          <p:nvPr/>
        </p:nvSpPr>
        <p:spPr>
          <a:xfrm>
            <a:off x="2819400" y="3390900"/>
            <a:ext cx="3853940" cy="307777"/>
          </a:xfrm>
          <a:prstGeom prst="rect">
            <a:avLst/>
          </a:prstGeom>
        </p:spPr>
        <p:txBody>
          <a:bodyPr wrap="none">
            <a:spAutoFit/>
          </a:bodyPr>
          <a:lstStyle/>
          <a:p>
            <a:r>
              <a:rPr lang="en-US" altLang="zh-CN" sz="1400" dirty="0">
                <a:latin typeface="Times New Roman" panose="02020603050405020304" pitchFamily="18" charset="0"/>
                <a:cs typeface="Times New Roman" panose="02020603050405020304" pitchFamily="18" charset="0"/>
              </a:rPr>
              <a:t>Fig. 1 DCM in the case of RU or MRU sizes </a:t>
            </a:r>
            <a:r>
              <a:rPr lang="zh-CN" altLang="en-US" sz="1400" dirty="0">
                <a:latin typeface="Times New Roman" panose="02020603050405020304" pitchFamily="18" charset="0"/>
                <a:cs typeface="Times New Roman" panose="02020603050405020304" pitchFamily="18" charset="0"/>
              </a:rPr>
              <a:t>≤ </a:t>
            </a:r>
            <a:r>
              <a:rPr lang="en-US" altLang="zh-CN" sz="1400" dirty="0">
                <a:latin typeface="Times New Roman" panose="02020603050405020304" pitchFamily="18" charset="0"/>
                <a:cs typeface="Times New Roman" panose="02020603050405020304" pitchFamily="18" charset="0"/>
              </a:rPr>
              <a:t>996</a:t>
            </a:r>
            <a:endParaRPr lang="zh-CN" altLang="en-US" sz="1400" dirty="0"/>
          </a:p>
        </p:txBody>
      </p:sp>
      <p:grpSp>
        <p:nvGrpSpPr>
          <p:cNvPr id="14" name="组合 13">
            <a:extLst>
              <a:ext uri="{FF2B5EF4-FFF2-40B4-BE49-F238E27FC236}">
                <a16:creationId xmlns:a16="http://schemas.microsoft.com/office/drawing/2014/main" id="{3BE7768D-1887-40BD-946B-7A0243F1642E}"/>
              </a:ext>
            </a:extLst>
          </p:cNvPr>
          <p:cNvGrpSpPr/>
          <p:nvPr/>
        </p:nvGrpSpPr>
        <p:grpSpPr>
          <a:xfrm>
            <a:off x="2016124" y="4716132"/>
            <a:ext cx="2593976" cy="342900"/>
            <a:chOff x="3351212" y="3257550"/>
            <a:chExt cx="2593976" cy="342900"/>
          </a:xfrm>
        </p:grpSpPr>
        <mc:AlternateContent xmlns:mc="http://schemas.openxmlformats.org/markup-compatibility/2006" xmlns:a14="http://schemas.microsoft.com/office/drawing/2010/main">
          <mc:Choice Requires="a14">
            <p:sp>
              <p:nvSpPr>
                <p:cNvPr id="15" name="矩形 14">
                  <a:extLst>
                    <a:ext uri="{FF2B5EF4-FFF2-40B4-BE49-F238E27FC236}">
                      <a16:creationId xmlns:a16="http://schemas.microsoft.com/office/drawing/2014/main" id="{7A8091C9-1397-41FB-8D5F-9895021C2271}"/>
                    </a:ext>
                  </a:extLst>
                </p:cNvPr>
                <p:cNvSpPr/>
                <p:nvPr/>
              </p:nvSpPr>
              <p:spPr bwMode="auto">
                <a:xfrm>
                  <a:off x="3351212" y="3257550"/>
                  <a:ext cx="1296988" cy="342900"/>
                </a:xfrm>
                <a:prstGeom prst="rect">
                  <a:avLst/>
                </a:prstGeom>
                <a:solidFill>
                  <a:srgbClr val="FFFF00"/>
                </a:solidFill>
                <a:ln w="254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14:m>
                    <m:oMathPara xmlns:m="http://schemas.openxmlformats.org/officeDocument/2006/math">
                      <m:oMathParaPr>
                        <m:jc m:val="centerGroup"/>
                      </m:oMathParaPr>
                      <m:oMath xmlns:m="http://schemas.openxmlformats.org/officeDocument/2006/math">
                        <m:sSub>
                          <m:sSubPr>
                            <m:ctrlPr>
                              <a:rPr lang="en-US" altLang="zh-CN" sz="1400" b="1" i="1" smtClean="0">
                                <a:latin typeface="Cambria Math" panose="02040503050406030204" pitchFamily="18" charset="0"/>
                              </a:rPr>
                            </m:ctrlPr>
                          </m:sSubPr>
                          <m:e>
                            <m:r>
                              <a:rPr lang="en-US" altLang="zh-CN" sz="1400" b="1" i="1">
                                <a:latin typeface="Cambria Math" panose="02040503050406030204" pitchFamily="18" charset="0"/>
                              </a:rPr>
                              <m:t>𝒙</m:t>
                            </m:r>
                          </m:e>
                          <m:sub>
                            <m:r>
                              <a:rPr lang="en-US" altLang="zh-CN" sz="1400" b="1" i="1" smtClean="0">
                                <a:latin typeface="Cambria Math" panose="02040503050406030204" pitchFamily="18" charset="0"/>
                              </a:rPr>
                              <m:t>𝑳</m:t>
                            </m:r>
                          </m:sub>
                        </m:sSub>
                      </m:oMath>
                    </m:oMathPara>
                  </a14:m>
                  <a:endParaRPr kumimoji="0" lang="zh-CN" altLang="en-US" sz="1400" b="1" i="1" u="none" strike="noStrike" cap="none" normalizeH="0" baseline="0" dirty="0">
                    <a:ln>
                      <a:noFill/>
                    </a:ln>
                    <a:solidFill>
                      <a:schemeClr val="tx1"/>
                    </a:solidFill>
                    <a:effectLst/>
                    <a:latin typeface="Times New Roman" charset="0"/>
                  </a:endParaRPr>
                </a:p>
              </p:txBody>
            </p:sp>
          </mc:Choice>
          <mc:Fallback xmlns="">
            <p:sp>
              <p:nvSpPr>
                <p:cNvPr id="15" name="矩形 14">
                  <a:extLst>
                    <a:ext uri="{FF2B5EF4-FFF2-40B4-BE49-F238E27FC236}">
                      <a16:creationId xmlns:a16="http://schemas.microsoft.com/office/drawing/2014/main" id="{7A8091C9-1397-41FB-8D5F-9895021C2271}"/>
                    </a:ext>
                  </a:extLst>
                </p:cNvPr>
                <p:cNvSpPr>
                  <a:spLocks noRot="1" noChangeAspect="1" noMove="1" noResize="1" noEditPoints="1" noAdjustHandles="1" noChangeArrowheads="1" noChangeShapeType="1" noTextEdit="1"/>
                </p:cNvSpPr>
                <p:nvPr/>
              </p:nvSpPr>
              <p:spPr bwMode="auto">
                <a:xfrm>
                  <a:off x="3351212" y="3257550"/>
                  <a:ext cx="1296988" cy="342900"/>
                </a:xfrm>
                <a:prstGeom prst="rect">
                  <a:avLst/>
                </a:prstGeom>
                <a:blipFill>
                  <a:blip r:embed="rId5"/>
                  <a:stretch>
                    <a:fillRect/>
                  </a:stretch>
                </a:blipFill>
                <a:ln w="25400" cap="flat" cmpd="sng" algn="ctr">
                  <a:solidFill>
                    <a:schemeClr val="tx1"/>
                  </a:solidFill>
                  <a:prstDash val="solid"/>
                  <a:round/>
                  <a:headEnd type="none" w="sm" len="sm"/>
                  <a:tailEnd type="none" w="sm" len="sm"/>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6" name="矩形 15">
                  <a:extLst>
                    <a:ext uri="{FF2B5EF4-FFF2-40B4-BE49-F238E27FC236}">
                      <a16:creationId xmlns:a16="http://schemas.microsoft.com/office/drawing/2014/main" id="{F255F5A0-A786-466C-A7AC-94FA83341470}"/>
                    </a:ext>
                  </a:extLst>
                </p:cNvPr>
                <p:cNvSpPr/>
                <p:nvPr/>
              </p:nvSpPr>
              <p:spPr bwMode="auto">
                <a:xfrm>
                  <a:off x="4648200" y="3257550"/>
                  <a:ext cx="1296988" cy="342900"/>
                </a:xfrm>
                <a:prstGeom prst="rect">
                  <a:avLst/>
                </a:prstGeom>
                <a:solidFill>
                  <a:srgbClr val="FFC000"/>
                </a:solidFill>
                <a:ln w="254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14:m>
                    <m:oMathPara xmlns:m="http://schemas.openxmlformats.org/officeDocument/2006/math">
                      <m:oMathParaPr>
                        <m:jc m:val="centerGroup"/>
                      </m:oMathParaPr>
                      <m:oMath xmlns:m="http://schemas.openxmlformats.org/officeDocument/2006/math">
                        <m:sSub>
                          <m:sSubPr>
                            <m:ctrlPr>
                              <a:rPr lang="en-US" altLang="zh-CN" sz="1400" b="1" i="1" smtClean="0">
                                <a:latin typeface="Cambria Math" panose="02040503050406030204" pitchFamily="18" charset="0"/>
                              </a:rPr>
                            </m:ctrlPr>
                          </m:sSubPr>
                          <m:e>
                            <m:r>
                              <a:rPr lang="en-US" altLang="zh-CN" sz="1400" b="1" i="1" smtClean="0">
                                <a:latin typeface="Cambria Math" panose="02040503050406030204" pitchFamily="18" charset="0"/>
                              </a:rPr>
                              <m:t>𝒙</m:t>
                            </m:r>
                          </m:e>
                          <m:sub>
                            <m:r>
                              <a:rPr lang="en-US" altLang="zh-CN" sz="1400" b="1" i="1" smtClean="0">
                                <a:latin typeface="Cambria Math" panose="02040503050406030204" pitchFamily="18" charset="0"/>
                              </a:rPr>
                              <m:t>𝑳</m:t>
                            </m:r>
                            <m:r>
                              <a:rPr lang="en-US" altLang="zh-CN" sz="1400" b="1" i="1" smtClean="0">
                                <a:latin typeface="Cambria Math" panose="02040503050406030204" pitchFamily="18" charset="0"/>
                              </a:rPr>
                              <m:t>, </m:t>
                            </m:r>
                            <m:r>
                              <a:rPr lang="en-US" altLang="zh-CN" sz="1400" b="1" i="1" smtClean="0">
                                <a:latin typeface="Cambria Math" panose="02040503050406030204" pitchFamily="18" charset="0"/>
                              </a:rPr>
                              <m:t>𝑫𝑪𝑴</m:t>
                            </m:r>
                          </m:sub>
                        </m:sSub>
                      </m:oMath>
                    </m:oMathPara>
                  </a14:m>
                  <a:endParaRPr lang="zh-CN" altLang="en-US" sz="1400" b="1" i="1" dirty="0"/>
                </a:p>
              </p:txBody>
            </p:sp>
          </mc:Choice>
          <mc:Fallback xmlns="">
            <p:sp>
              <p:nvSpPr>
                <p:cNvPr id="16" name="矩形 15">
                  <a:extLst>
                    <a:ext uri="{FF2B5EF4-FFF2-40B4-BE49-F238E27FC236}">
                      <a16:creationId xmlns:a16="http://schemas.microsoft.com/office/drawing/2014/main" id="{F255F5A0-A786-466C-A7AC-94FA83341470}"/>
                    </a:ext>
                  </a:extLst>
                </p:cNvPr>
                <p:cNvSpPr>
                  <a:spLocks noRot="1" noChangeAspect="1" noMove="1" noResize="1" noEditPoints="1" noAdjustHandles="1" noChangeArrowheads="1" noChangeShapeType="1" noTextEdit="1"/>
                </p:cNvSpPr>
                <p:nvPr/>
              </p:nvSpPr>
              <p:spPr bwMode="auto">
                <a:xfrm>
                  <a:off x="4648200" y="3257550"/>
                  <a:ext cx="1296988" cy="342900"/>
                </a:xfrm>
                <a:prstGeom prst="rect">
                  <a:avLst/>
                </a:prstGeom>
                <a:blipFill>
                  <a:blip r:embed="rId6"/>
                  <a:stretch>
                    <a:fillRect/>
                  </a:stretch>
                </a:blipFill>
                <a:ln w="25400" cap="flat" cmpd="sng" algn="ctr">
                  <a:solidFill>
                    <a:schemeClr val="tx1"/>
                  </a:solidFill>
                  <a:prstDash val="solid"/>
                  <a:round/>
                  <a:headEnd type="none" w="sm" len="sm"/>
                  <a:tailEnd type="none" w="sm" len="sm"/>
                </a:ln>
                <a:effectLst/>
              </p:spPr>
              <p:txBody>
                <a:bodyPr/>
                <a:lstStyle/>
                <a:p>
                  <a:r>
                    <a:rPr lang="zh-CN" altLang="en-US">
                      <a:noFill/>
                    </a:rPr>
                    <a:t> </a:t>
                  </a:r>
                </a:p>
              </p:txBody>
            </p:sp>
          </mc:Fallback>
        </mc:AlternateContent>
      </p:grpSp>
      <p:sp>
        <p:nvSpPr>
          <p:cNvPr id="17" name="矩形 16">
            <a:extLst>
              <a:ext uri="{FF2B5EF4-FFF2-40B4-BE49-F238E27FC236}">
                <a16:creationId xmlns:a16="http://schemas.microsoft.com/office/drawing/2014/main" id="{94E45F57-B91F-46F9-B8BD-3982393AC971}"/>
              </a:ext>
            </a:extLst>
          </p:cNvPr>
          <p:cNvSpPr/>
          <p:nvPr/>
        </p:nvSpPr>
        <p:spPr>
          <a:xfrm>
            <a:off x="2070940" y="5096577"/>
            <a:ext cx="5133136" cy="307777"/>
          </a:xfrm>
          <a:prstGeom prst="rect">
            <a:avLst/>
          </a:prstGeom>
        </p:spPr>
        <p:txBody>
          <a:bodyPr wrap="none">
            <a:spAutoFit/>
          </a:bodyPr>
          <a:lstStyle/>
          <a:p>
            <a:r>
              <a:rPr lang="en-US" altLang="zh-CN" sz="1400" dirty="0">
                <a:latin typeface="Times New Roman" panose="02020603050405020304" pitchFamily="18" charset="0"/>
                <a:cs typeface="Times New Roman" panose="02020603050405020304" pitchFamily="18" charset="0"/>
              </a:rPr>
              <a:t>Fig. 2 DCM in the case of RU or MRU sizes </a:t>
            </a:r>
            <a:r>
              <a:rPr lang="zh-CN" altLang="en-US" sz="1400" dirty="0">
                <a:latin typeface="Times New Roman" panose="02020603050405020304" pitchFamily="18" charset="0"/>
                <a:cs typeface="Times New Roman" panose="02020603050405020304" pitchFamily="18" charset="0"/>
              </a:rPr>
              <a:t>＞ </a:t>
            </a:r>
            <a:r>
              <a:rPr lang="en-US" altLang="zh-CN" sz="1400" dirty="0">
                <a:latin typeface="Times New Roman" panose="02020603050405020304" pitchFamily="18" charset="0"/>
                <a:cs typeface="Times New Roman" panose="02020603050405020304" pitchFamily="18" charset="0"/>
              </a:rPr>
              <a:t>996 (e.g. 160 MHz) </a:t>
            </a:r>
            <a:endParaRPr lang="zh-CN" altLang="en-US" sz="1400" dirty="0"/>
          </a:p>
        </p:txBody>
      </p:sp>
      <p:grpSp>
        <p:nvGrpSpPr>
          <p:cNvPr id="18" name="组合 17">
            <a:extLst>
              <a:ext uri="{FF2B5EF4-FFF2-40B4-BE49-F238E27FC236}">
                <a16:creationId xmlns:a16="http://schemas.microsoft.com/office/drawing/2014/main" id="{34EF237E-032E-49FA-803E-784298E99EDB}"/>
              </a:ext>
            </a:extLst>
          </p:cNvPr>
          <p:cNvGrpSpPr/>
          <p:nvPr/>
        </p:nvGrpSpPr>
        <p:grpSpPr>
          <a:xfrm>
            <a:off x="4610100" y="4716132"/>
            <a:ext cx="2593976" cy="342900"/>
            <a:chOff x="3351212" y="3257550"/>
            <a:chExt cx="2593976" cy="342900"/>
          </a:xfrm>
        </p:grpSpPr>
        <mc:AlternateContent xmlns:mc="http://schemas.openxmlformats.org/markup-compatibility/2006" xmlns:a14="http://schemas.microsoft.com/office/drawing/2010/main">
          <mc:Choice Requires="a14">
            <p:sp>
              <p:nvSpPr>
                <p:cNvPr id="19" name="矩形 18">
                  <a:extLst>
                    <a:ext uri="{FF2B5EF4-FFF2-40B4-BE49-F238E27FC236}">
                      <a16:creationId xmlns:a16="http://schemas.microsoft.com/office/drawing/2014/main" id="{C12C6D5E-ECA7-4435-B086-93115B8E212D}"/>
                    </a:ext>
                  </a:extLst>
                </p:cNvPr>
                <p:cNvSpPr/>
                <p:nvPr/>
              </p:nvSpPr>
              <p:spPr bwMode="auto">
                <a:xfrm>
                  <a:off x="3351212" y="3257550"/>
                  <a:ext cx="1296988" cy="342900"/>
                </a:xfrm>
                <a:prstGeom prst="rect">
                  <a:avLst/>
                </a:prstGeom>
                <a:solidFill>
                  <a:srgbClr val="92D050"/>
                </a:solidFill>
                <a:ln w="254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14:m>
                    <m:oMathPara xmlns:m="http://schemas.openxmlformats.org/officeDocument/2006/math">
                      <m:oMathParaPr>
                        <m:jc m:val="centerGroup"/>
                      </m:oMathParaPr>
                      <m:oMath xmlns:m="http://schemas.openxmlformats.org/officeDocument/2006/math">
                        <m:sSub>
                          <m:sSubPr>
                            <m:ctrlPr>
                              <a:rPr lang="en-US" altLang="zh-CN" sz="1400" b="1" i="1" smtClean="0">
                                <a:latin typeface="Cambria Math" panose="02040503050406030204" pitchFamily="18" charset="0"/>
                              </a:rPr>
                            </m:ctrlPr>
                          </m:sSubPr>
                          <m:e>
                            <m:r>
                              <a:rPr lang="en-US" altLang="zh-CN" sz="1400" b="1" i="1">
                                <a:latin typeface="Cambria Math" panose="02040503050406030204" pitchFamily="18" charset="0"/>
                              </a:rPr>
                              <m:t>𝒙</m:t>
                            </m:r>
                          </m:e>
                          <m:sub>
                            <m:r>
                              <a:rPr lang="en-US" altLang="zh-CN" sz="1400" b="1" i="1" smtClean="0">
                                <a:latin typeface="Cambria Math" panose="02040503050406030204" pitchFamily="18" charset="0"/>
                              </a:rPr>
                              <m:t>𝑼</m:t>
                            </m:r>
                          </m:sub>
                        </m:sSub>
                      </m:oMath>
                    </m:oMathPara>
                  </a14:m>
                  <a:endParaRPr kumimoji="0" lang="zh-CN" altLang="en-US" sz="1400" b="1" i="1" u="none" strike="noStrike" cap="none" normalizeH="0" baseline="0" dirty="0">
                    <a:ln>
                      <a:noFill/>
                    </a:ln>
                    <a:solidFill>
                      <a:schemeClr val="tx1"/>
                    </a:solidFill>
                    <a:effectLst/>
                    <a:latin typeface="Times New Roman" charset="0"/>
                  </a:endParaRPr>
                </a:p>
              </p:txBody>
            </p:sp>
          </mc:Choice>
          <mc:Fallback xmlns="">
            <p:sp>
              <p:nvSpPr>
                <p:cNvPr id="19" name="矩形 18">
                  <a:extLst>
                    <a:ext uri="{FF2B5EF4-FFF2-40B4-BE49-F238E27FC236}">
                      <a16:creationId xmlns:a16="http://schemas.microsoft.com/office/drawing/2014/main" id="{C12C6D5E-ECA7-4435-B086-93115B8E212D}"/>
                    </a:ext>
                  </a:extLst>
                </p:cNvPr>
                <p:cNvSpPr>
                  <a:spLocks noRot="1" noChangeAspect="1" noMove="1" noResize="1" noEditPoints="1" noAdjustHandles="1" noChangeArrowheads="1" noChangeShapeType="1" noTextEdit="1"/>
                </p:cNvSpPr>
                <p:nvPr/>
              </p:nvSpPr>
              <p:spPr bwMode="auto">
                <a:xfrm>
                  <a:off x="3351212" y="3257550"/>
                  <a:ext cx="1296988" cy="342900"/>
                </a:xfrm>
                <a:prstGeom prst="rect">
                  <a:avLst/>
                </a:prstGeom>
                <a:blipFill>
                  <a:blip r:embed="rId7"/>
                  <a:stretch>
                    <a:fillRect/>
                  </a:stretch>
                </a:blipFill>
                <a:ln w="25400" cap="flat" cmpd="sng" algn="ctr">
                  <a:solidFill>
                    <a:schemeClr val="tx1"/>
                  </a:solidFill>
                  <a:prstDash val="solid"/>
                  <a:round/>
                  <a:headEnd type="none" w="sm" len="sm"/>
                  <a:tailEnd type="none" w="sm" len="sm"/>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0" name="矩形 19">
                  <a:extLst>
                    <a:ext uri="{FF2B5EF4-FFF2-40B4-BE49-F238E27FC236}">
                      <a16:creationId xmlns:a16="http://schemas.microsoft.com/office/drawing/2014/main" id="{15AD58A2-F2E6-49EF-B5DB-9661BD193B26}"/>
                    </a:ext>
                  </a:extLst>
                </p:cNvPr>
                <p:cNvSpPr/>
                <p:nvPr/>
              </p:nvSpPr>
              <p:spPr bwMode="auto">
                <a:xfrm>
                  <a:off x="4648200" y="3257550"/>
                  <a:ext cx="1296988" cy="342900"/>
                </a:xfrm>
                <a:prstGeom prst="rect">
                  <a:avLst/>
                </a:prstGeom>
                <a:solidFill>
                  <a:srgbClr val="00B050"/>
                </a:solidFill>
                <a:ln w="254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14:m>
                    <m:oMathPara xmlns:m="http://schemas.openxmlformats.org/officeDocument/2006/math">
                      <m:oMathParaPr>
                        <m:jc m:val="centerGroup"/>
                      </m:oMathParaPr>
                      <m:oMath xmlns:m="http://schemas.openxmlformats.org/officeDocument/2006/math">
                        <m:sSub>
                          <m:sSubPr>
                            <m:ctrlPr>
                              <a:rPr lang="en-US" altLang="zh-CN" sz="1400" b="1" i="1" smtClean="0">
                                <a:latin typeface="Cambria Math" panose="02040503050406030204" pitchFamily="18" charset="0"/>
                              </a:rPr>
                            </m:ctrlPr>
                          </m:sSubPr>
                          <m:e>
                            <m:r>
                              <a:rPr lang="en-US" altLang="zh-CN" sz="1400" b="1" i="1">
                                <a:latin typeface="Cambria Math" panose="02040503050406030204" pitchFamily="18" charset="0"/>
                              </a:rPr>
                              <m:t>𝒙</m:t>
                            </m:r>
                          </m:e>
                          <m:sub>
                            <m:r>
                              <a:rPr lang="en-US" altLang="zh-CN" sz="1400" b="1" i="1" smtClean="0">
                                <a:latin typeface="Cambria Math" panose="02040503050406030204" pitchFamily="18" charset="0"/>
                              </a:rPr>
                              <m:t>𝑼</m:t>
                            </m:r>
                            <m:r>
                              <a:rPr lang="en-US" altLang="zh-CN" sz="1400" b="1" i="1">
                                <a:latin typeface="Cambria Math" panose="02040503050406030204" pitchFamily="18" charset="0"/>
                              </a:rPr>
                              <m:t>, </m:t>
                            </m:r>
                            <m:r>
                              <a:rPr lang="en-US" altLang="zh-CN" sz="1400" b="1" i="1">
                                <a:latin typeface="Cambria Math" panose="02040503050406030204" pitchFamily="18" charset="0"/>
                              </a:rPr>
                              <m:t>𝑫𝑪𝑴</m:t>
                            </m:r>
                          </m:sub>
                        </m:sSub>
                      </m:oMath>
                    </m:oMathPara>
                  </a14:m>
                  <a:endParaRPr lang="zh-CN" altLang="en-US" sz="1400" b="1" i="1" dirty="0"/>
                </a:p>
              </p:txBody>
            </p:sp>
          </mc:Choice>
          <mc:Fallback xmlns="">
            <p:sp>
              <p:nvSpPr>
                <p:cNvPr id="20" name="矩形 19">
                  <a:extLst>
                    <a:ext uri="{FF2B5EF4-FFF2-40B4-BE49-F238E27FC236}">
                      <a16:creationId xmlns:a16="http://schemas.microsoft.com/office/drawing/2014/main" id="{15AD58A2-F2E6-49EF-B5DB-9661BD193B26}"/>
                    </a:ext>
                  </a:extLst>
                </p:cNvPr>
                <p:cNvSpPr>
                  <a:spLocks noRot="1" noChangeAspect="1" noMove="1" noResize="1" noEditPoints="1" noAdjustHandles="1" noChangeArrowheads="1" noChangeShapeType="1" noTextEdit="1"/>
                </p:cNvSpPr>
                <p:nvPr/>
              </p:nvSpPr>
              <p:spPr bwMode="auto">
                <a:xfrm>
                  <a:off x="4648200" y="3257550"/>
                  <a:ext cx="1296988" cy="342900"/>
                </a:xfrm>
                <a:prstGeom prst="rect">
                  <a:avLst/>
                </a:prstGeom>
                <a:blipFill>
                  <a:blip r:embed="rId8"/>
                  <a:stretch>
                    <a:fillRect/>
                  </a:stretch>
                </a:blipFill>
                <a:ln w="25400" cap="flat" cmpd="sng" algn="ctr">
                  <a:solidFill>
                    <a:schemeClr val="tx1"/>
                  </a:solidFill>
                  <a:prstDash val="solid"/>
                  <a:round/>
                  <a:headEnd type="none" w="sm" len="sm"/>
                  <a:tailEnd type="none" w="sm" len="sm"/>
                </a:ln>
                <a:effectLst/>
              </p:spPr>
              <p:txBody>
                <a:bodyPr/>
                <a:lstStyle/>
                <a:p>
                  <a:r>
                    <a:rPr lang="zh-CN" altLang="en-US">
                      <a:noFill/>
                    </a:rPr>
                    <a:t> </a:t>
                  </a:r>
                </a:p>
              </p:txBody>
            </p:sp>
          </mc:Fallback>
        </mc:AlternateContent>
      </p:grpSp>
      <mc:AlternateContent xmlns:mc="http://schemas.openxmlformats.org/markup-compatibility/2006" xmlns:a14="http://schemas.microsoft.com/office/drawing/2010/main">
        <mc:Choice Requires="a14">
          <p:sp>
            <p:nvSpPr>
              <p:cNvPr id="10" name="矩形 9">
                <a:extLst>
                  <a:ext uri="{FF2B5EF4-FFF2-40B4-BE49-F238E27FC236}">
                    <a16:creationId xmlns:a16="http://schemas.microsoft.com/office/drawing/2014/main" id="{0647CAF5-D0EF-4262-A89D-ED02267DAB11}"/>
                  </a:ext>
                </a:extLst>
              </p:cNvPr>
              <p:cNvSpPr/>
              <p:nvPr/>
            </p:nvSpPr>
            <p:spPr>
              <a:xfrm>
                <a:off x="2664618" y="5911071"/>
                <a:ext cx="5991497" cy="523220"/>
              </a:xfrm>
              <a:prstGeom prst="rect">
                <a:avLst/>
              </a:prstGeom>
            </p:spPr>
            <p:txBody>
              <a:bodyPr wrap="square">
                <a:spAutoFit/>
              </a:bodyPr>
              <a:lstStyle/>
              <a:p>
                <a:r>
                  <a:rPr lang="en-US" altLang="zh-CN" sz="1400" dirty="0">
                    <a:latin typeface="Times New Roman" panose="02020603050405020304" pitchFamily="18" charset="0"/>
                    <a:cs typeface="Times New Roman" panose="02020603050405020304" pitchFamily="18" charset="0"/>
                  </a:rPr>
                  <a:t>NOTE 1: </a:t>
                </a:r>
                <a14:m>
                  <m:oMath xmlns:m="http://schemas.openxmlformats.org/officeDocument/2006/math">
                    <m:r>
                      <a:rPr lang="en-US" altLang="zh-CN" sz="1400" b="1" i="1">
                        <a:latin typeface="Cambria Math" panose="02040503050406030204" pitchFamily="18" charset="0"/>
                      </a:rPr>
                      <m:t>𝒙</m:t>
                    </m:r>
                  </m:oMath>
                </a14:m>
                <a:r>
                  <a:rPr lang="zh-CN" altLang="en-US" sz="1400" b="1" i="1" dirty="0"/>
                  <a:t> </a:t>
                </a:r>
                <a:r>
                  <a:rPr lang="en-US" altLang="zh-CN" sz="1400" dirty="0"/>
                  <a:t>is the original part, and </a:t>
                </a:r>
                <a14:m>
                  <m:oMath xmlns:m="http://schemas.openxmlformats.org/officeDocument/2006/math">
                    <m:sSub>
                      <m:sSubPr>
                        <m:ctrlPr>
                          <a:rPr lang="en-US" altLang="zh-CN" sz="1400" b="1" i="1">
                            <a:latin typeface="Cambria Math" panose="02040503050406030204" pitchFamily="18" charset="0"/>
                          </a:rPr>
                        </m:ctrlPr>
                      </m:sSubPr>
                      <m:e>
                        <m:r>
                          <a:rPr lang="en-US" altLang="zh-CN" sz="1400" b="1" i="1">
                            <a:latin typeface="Cambria Math" panose="02040503050406030204" pitchFamily="18" charset="0"/>
                          </a:rPr>
                          <m:t>𝒙</m:t>
                        </m:r>
                      </m:e>
                      <m:sub>
                        <m:r>
                          <a:rPr lang="en-US" altLang="zh-CN" sz="1400" b="1" i="1">
                            <a:latin typeface="Cambria Math" panose="02040503050406030204" pitchFamily="18" charset="0"/>
                          </a:rPr>
                          <m:t>𝑫𝑪𝑴</m:t>
                        </m:r>
                      </m:sub>
                    </m:sSub>
                  </m:oMath>
                </a14:m>
                <a:r>
                  <a:rPr lang="en-US" altLang="zh-CN" sz="1400" dirty="0"/>
                  <a:t> is the duplicated part.</a:t>
                </a:r>
              </a:p>
              <a:p>
                <a:r>
                  <a:rPr lang="en-US" altLang="zh-CN" sz="1400" dirty="0"/>
                  <a:t>NOTE 2: The subscripts </a:t>
                </a:r>
                <a14:m>
                  <m:oMath xmlns:m="http://schemas.openxmlformats.org/officeDocument/2006/math">
                    <m:r>
                      <a:rPr lang="en-US" altLang="zh-CN" sz="1400" b="1" i="1">
                        <a:latin typeface="Cambria Math" panose="02040503050406030204" pitchFamily="18" charset="0"/>
                      </a:rPr>
                      <m:t>𝑳</m:t>
                    </m:r>
                  </m:oMath>
                </a14:m>
                <a:r>
                  <a:rPr lang="en-US" altLang="zh-CN" sz="1400" dirty="0"/>
                  <a:t> and </a:t>
                </a:r>
                <a14:m>
                  <m:oMath xmlns:m="http://schemas.openxmlformats.org/officeDocument/2006/math">
                    <m:r>
                      <a:rPr lang="en-US" altLang="zh-CN" sz="1400" b="1" i="1" smtClean="0">
                        <a:latin typeface="Cambria Math" panose="02040503050406030204" pitchFamily="18" charset="0"/>
                      </a:rPr>
                      <m:t>𝑼</m:t>
                    </m:r>
                  </m:oMath>
                </a14:m>
                <a:r>
                  <a:rPr lang="en-US" altLang="zh-CN" sz="1400" dirty="0"/>
                  <a:t> indicate the lower and upper parts, respectively.</a:t>
                </a:r>
                <a:endParaRPr lang="zh-CN" altLang="en-US" sz="1400" dirty="0"/>
              </a:p>
            </p:txBody>
          </p:sp>
        </mc:Choice>
        <mc:Fallback xmlns="">
          <p:sp>
            <p:nvSpPr>
              <p:cNvPr id="10" name="矩形 9">
                <a:extLst>
                  <a:ext uri="{FF2B5EF4-FFF2-40B4-BE49-F238E27FC236}">
                    <a16:creationId xmlns:a16="http://schemas.microsoft.com/office/drawing/2014/main" id="{0647CAF5-D0EF-4262-A89D-ED02267DAB11}"/>
                  </a:ext>
                </a:extLst>
              </p:cNvPr>
              <p:cNvSpPr>
                <a:spLocks noRot="1" noChangeAspect="1" noMove="1" noResize="1" noEditPoints="1" noAdjustHandles="1" noChangeArrowheads="1" noChangeShapeType="1" noTextEdit="1"/>
              </p:cNvSpPr>
              <p:nvPr/>
            </p:nvSpPr>
            <p:spPr>
              <a:xfrm>
                <a:off x="2664618" y="5911071"/>
                <a:ext cx="5991497" cy="523220"/>
              </a:xfrm>
              <a:prstGeom prst="rect">
                <a:avLst/>
              </a:prstGeom>
              <a:blipFill>
                <a:blip r:embed="rId9"/>
                <a:stretch>
                  <a:fillRect l="-305" t="-2353" b="-11765"/>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293669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sz="2800" dirty="0">
                <a:solidFill>
                  <a:schemeClr val="tx1"/>
                </a:solidFill>
              </a:rPr>
              <a:t>DCM in DRU</a:t>
            </a:r>
            <a:endParaRPr lang="en-US" dirty="0">
              <a:solidFill>
                <a:schemeClr val="tx1"/>
              </a:solidFill>
            </a:endParaRPr>
          </a:p>
        </p:txBody>
      </p:sp>
      <p:sp>
        <p:nvSpPr>
          <p:cNvPr id="7" name="内容占位符 2">
            <a:extLst>
              <a:ext uri="{FF2B5EF4-FFF2-40B4-BE49-F238E27FC236}">
                <a16:creationId xmlns:a16="http://schemas.microsoft.com/office/drawing/2014/main" id="{AFA05493-83AC-4DA8-A38A-7452C8A5FC91}"/>
              </a:ext>
            </a:extLst>
          </p:cNvPr>
          <p:cNvSpPr>
            <a:spLocks noGrp="1"/>
          </p:cNvSpPr>
          <p:nvPr>
            <p:ph idx="1"/>
          </p:nvPr>
        </p:nvSpPr>
        <p:spPr>
          <a:xfrm>
            <a:off x="762000" y="1455549"/>
            <a:ext cx="7620000" cy="1152128"/>
          </a:xfrm>
        </p:spPr>
        <p:txBody>
          <a:bodyPr/>
          <a:lstStyle/>
          <a:p>
            <a:pPr algn="just">
              <a:lnSpc>
                <a:spcPct val="100000"/>
              </a:lnSpc>
            </a:pPr>
            <a:r>
              <a:rPr lang="en-US" altLang="zh-CN" sz="1800" dirty="0">
                <a:latin typeface="Times New Roman" panose="02020603050405020304" pitchFamily="18" charset="0"/>
                <a:cs typeface="Times New Roman" panose="02020603050405020304" pitchFamily="18" charset="0"/>
              </a:rPr>
              <a:t>Regarding the RRU case, DCM could provide 3 dB gain because of the duplication. However, things become different in the DRU case:</a:t>
            </a:r>
          </a:p>
          <a:p>
            <a:pPr marL="627063" indent="-269875" algn="just">
              <a:buFont typeface="Times New Roman" panose="02020603050405020304" pitchFamily="18" charset="0"/>
              <a:buChar char="–"/>
            </a:pPr>
            <a:r>
              <a:rPr lang="en-US" altLang="zh-CN" sz="1600" b="0" kern="1200" dirty="0">
                <a:latin typeface="Times New Roman" panose="02020603050405020304" pitchFamily="18" charset="0"/>
                <a:cs typeface="Times New Roman" panose="02020603050405020304" pitchFamily="18" charset="0"/>
              </a:rPr>
              <a:t>Due</a:t>
            </a:r>
            <a:r>
              <a:rPr lang="zh-CN" altLang="en-US" sz="1600" b="0" kern="1200" dirty="0">
                <a:latin typeface="Times New Roman" panose="02020603050405020304" pitchFamily="18" charset="0"/>
                <a:cs typeface="Times New Roman" panose="02020603050405020304" pitchFamily="18" charset="0"/>
              </a:rPr>
              <a:t> </a:t>
            </a:r>
            <a:r>
              <a:rPr lang="en-US" altLang="zh-CN" sz="1600" b="0" kern="1200" dirty="0">
                <a:latin typeface="Times New Roman" panose="02020603050405020304" pitchFamily="18" charset="0"/>
                <a:cs typeface="Times New Roman" panose="02020603050405020304" pitchFamily="18" charset="0"/>
              </a:rPr>
              <a:t>to</a:t>
            </a:r>
            <a:r>
              <a:rPr lang="zh-CN" altLang="en-US" sz="1600" b="0" kern="1200" dirty="0">
                <a:latin typeface="Times New Roman" panose="02020603050405020304" pitchFamily="18" charset="0"/>
                <a:cs typeface="Times New Roman" panose="02020603050405020304" pitchFamily="18" charset="0"/>
              </a:rPr>
              <a:t> </a:t>
            </a:r>
            <a:r>
              <a:rPr lang="en-US" altLang="zh-CN" sz="1600" b="0" kern="1200" dirty="0">
                <a:latin typeface="Times New Roman" panose="02020603050405020304" pitchFamily="18" charset="0"/>
                <a:cs typeface="Times New Roman" panose="02020603050405020304" pitchFamily="18" charset="0"/>
              </a:rPr>
              <a:t>the</a:t>
            </a:r>
            <a:r>
              <a:rPr lang="zh-CN" altLang="en-US" sz="1600" b="0" kern="1200" dirty="0">
                <a:latin typeface="Times New Roman" panose="02020603050405020304" pitchFamily="18" charset="0"/>
                <a:cs typeface="Times New Roman" panose="02020603050405020304" pitchFamily="18" charset="0"/>
              </a:rPr>
              <a:t> </a:t>
            </a:r>
            <a:r>
              <a:rPr lang="en-US" altLang="zh-CN" sz="1600" b="0" kern="1200" dirty="0">
                <a:latin typeface="Times New Roman" panose="02020603050405020304" pitchFamily="18" charset="0"/>
                <a:cs typeface="Times New Roman" panose="02020603050405020304" pitchFamily="18" charset="0"/>
              </a:rPr>
              <a:t>PSD limit in the DRU case, a large size DRU may lose power boosting gain compared to those smaller size DRUs within the same DBW. </a:t>
            </a:r>
          </a:p>
          <a:p>
            <a:pPr marL="627063" indent="-269875" algn="just">
              <a:buFont typeface="Times New Roman" panose="02020603050405020304" pitchFamily="18" charset="0"/>
              <a:buChar char="–"/>
            </a:pPr>
            <a:r>
              <a:rPr lang="en-US" altLang="zh-CN" sz="1600" b="0" kern="1200" dirty="0">
                <a:latin typeface="Times New Roman" panose="02020603050405020304" pitchFamily="18" charset="0"/>
                <a:cs typeface="Times New Roman" panose="02020603050405020304" pitchFamily="18" charset="0"/>
              </a:rPr>
              <a:t>For example, in the case of DBW = 20 MHz, the number of subcarriers of a 52-tone DRU is 3/MHz, and the number of subcarriers of a 106-tone DRU is 6/MHz. This indicates that each subcarrier of a 106-tone DRU loses 3 dB gain compared to the subcarrier of a 52-tone DRU.</a:t>
            </a:r>
          </a:p>
          <a:p>
            <a:pPr marL="627063" indent="-269875" algn="just">
              <a:buFont typeface="Times New Roman" panose="02020603050405020304" pitchFamily="18" charset="0"/>
              <a:buChar char="–"/>
            </a:pPr>
            <a:endParaRPr lang="en-US" altLang="zh-CN" sz="1600" b="0" kern="1200" dirty="0">
              <a:latin typeface="Times New Roman" panose="02020603050405020304" pitchFamily="18" charset="0"/>
              <a:cs typeface="Times New Roman" panose="02020603050405020304" pitchFamily="18" charset="0"/>
            </a:endParaRPr>
          </a:p>
          <a:p>
            <a:pPr marL="627063" indent="-269875" algn="just">
              <a:buFont typeface="Times New Roman" panose="02020603050405020304" pitchFamily="18" charset="0"/>
              <a:buChar char="–"/>
            </a:pPr>
            <a:endParaRPr lang="en-US" altLang="zh-CN" sz="1600" b="0" kern="1200" dirty="0">
              <a:latin typeface="Times New Roman" panose="02020603050405020304" pitchFamily="18" charset="0"/>
              <a:cs typeface="Times New Roman" panose="02020603050405020304" pitchFamily="18" charset="0"/>
            </a:endParaRPr>
          </a:p>
          <a:p>
            <a:pPr marL="627063" indent="-269875" algn="just">
              <a:buFont typeface="Times New Roman" panose="02020603050405020304" pitchFamily="18" charset="0"/>
              <a:buChar char="–"/>
            </a:pPr>
            <a:endParaRPr lang="en-US" altLang="zh-CN" sz="1600" b="0" kern="1200" dirty="0">
              <a:latin typeface="Times New Roman" panose="02020603050405020304" pitchFamily="18" charset="0"/>
              <a:cs typeface="Times New Roman" panose="02020603050405020304" pitchFamily="18" charset="0"/>
            </a:endParaRPr>
          </a:p>
          <a:p>
            <a:pPr marL="357188" indent="0" algn="just">
              <a:buNone/>
            </a:pPr>
            <a:endParaRPr lang="en-US" altLang="zh-CN" sz="1600" b="0" kern="1200" dirty="0">
              <a:latin typeface="Times New Roman" panose="02020603050405020304" pitchFamily="18" charset="0"/>
              <a:cs typeface="Times New Roman" panose="02020603050405020304" pitchFamily="18" charset="0"/>
            </a:endParaRPr>
          </a:p>
          <a:p>
            <a:pPr marL="357188" indent="0" algn="just">
              <a:buNone/>
            </a:pPr>
            <a:endParaRPr lang="en-US" altLang="zh-CN" sz="1600" b="0" kern="1200" dirty="0">
              <a:latin typeface="Times New Roman" panose="02020603050405020304" pitchFamily="18" charset="0"/>
              <a:cs typeface="Times New Roman" panose="02020603050405020304" pitchFamily="18" charset="0"/>
            </a:endParaRPr>
          </a:p>
          <a:p>
            <a:pPr marL="627063" indent="-269875" algn="just">
              <a:buFont typeface="Times New Roman" panose="02020603050405020304" pitchFamily="18" charset="0"/>
              <a:buChar char="–"/>
            </a:pPr>
            <a:r>
              <a:rPr lang="en-US" altLang="zh-CN" sz="1600" b="0" kern="1200" dirty="0">
                <a:latin typeface="Times New Roman" panose="02020603050405020304" pitchFamily="18" charset="0"/>
                <a:cs typeface="Times New Roman" panose="02020603050405020304" pitchFamily="18" charset="0"/>
              </a:rPr>
              <a:t>Therefore, if DCM is applied to the above 106-tone DRU, the performance is not enhanced (3 dB gain and 3 dB loss), and more subcarriers are occupied, compared to using the above 52-tone DRU.</a:t>
            </a:r>
          </a:p>
          <a:p>
            <a:pPr marL="627063" indent="-269875" algn="just">
              <a:lnSpc>
                <a:spcPct val="100000"/>
              </a:lnSpc>
              <a:buFont typeface="Times New Roman" panose="02020603050405020304" pitchFamily="18" charset="0"/>
              <a:buChar char="–"/>
            </a:pPr>
            <a:endParaRPr lang="en-US" altLang="zh-CN" sz="1400" kern="1200" dirty="0">
              <a:latin typeface="Times New Roman" panose="02020603050405020304" pitchFamily="18" charset="0"/>
              <a:cs typeface="Times New Roman" panose="02020603050405020304" pitchFamily="18" charset="0"/>
            </a:endParaRPr>
          </a:p>
          <a:p>
            <a:pPr marL="0" indent="0" algn="just">
              <a:lnSpc>
                <a:spcPct val="100000"/>
              </a:lnSpc>
              <a:buNone/>
            </a:pPr>
            <a:endParaRPr lang="en-US" altLang="zh-CN" sz="1050" dirty="0">
              <a:latin typeface="Times New Roman" panose="02020603050405020304" pitchFamily="18" charset="0"/>
              <a:cs typeface="Times New Roman" panose="02020603050405020304" pitchFamily="18" charset="0"/>
            </a:endParaRPr>
          </a:p>
        </p:txBody>
      </p:sp>
      <p:graphicFrame>
        <p:nvGraphicFramePr>
          <p:cNvPr id="13" name="表格 12">
            <a:extLst>
              <a:ext uri="{FF2B5EF4-FFF2-40B4-BE49-F238E27FC236}">
                <a16:creationId xmlns:a16="http://schemas.microsoft.com/office/drawing/2014/main" id="{6A82BA97-34E6-4764-BC6A-25B13BEA6DE7}"/>
              </a:ext>
            </a:extLst>
          </p:cNvPr>
          <p:cNvGraphicFramePr>
            <a:graphicFrameLocks noGrp="1"/>
          </p:cNvGraphicFramePr>
          <p:nvPr>
            <p:extLst>
              <p:ext uri="{D42A27DB-BD31-4B8C-83A1-F6EECF244321}">
                <p14:modId xmlns:p14="http://schemas.microsoft.com/office/powerpoint/2010/main" val="2387856923"/>
              </p:ext>
            </p:extLst>
          </p:nvPr>
        </p:nvGraphicFramePr>
        <p:xfrm>
          <a:off x="1477803" y="3999036"/>
          <a:ext cx="6583308" cy="777240"/>
        </p:xfrm>
        <a:graphic>
          <a:graphicData uri="http://schemas.openxmlformats.org/drawingml/2006/table">
            <a:tbl>
              <a:tblPr firstRow="1" bandRow="1">
                <a:tableStyleId>{5940675A-B579-460E-94D1-54222C63F5DA}</a:tableStyleId>
              </a:tblPr>
              <a:tblGrid>
                <a:gridCol w="792108">
                  <a:extLst>
                    <a:ext uri="{9D8B030D-6E8A-4147-A177-3AD203B41FA5}">
                      <a16:colId xmlns:a16="http://schemas.microsoft.com/office/drawing/2014/main" val="2689486321"/>
                    </a:ext>
                  </a:extLst>
                </a:gridCol>
                <a:gridCol w="914400">
                  <a:extLst>
                    <a:ext uri="{9D8B030D-6E8A-4147-A177-3AD203B41FA5}">
                      <a16:colId xmlns:a16="http://schemas.microsoft.com/office/drawing/2014/main" val="24641182"/>
                    </a:ext>
                  </a:extLst>
                </a:gridCol>
                <a:gridCol w="4876800">
                  <a:extLst>
                    <a:ext uri="{9D8B030D-6E8A-4147-A177-3AD203B41FA5}">
                      <a16:colId xmlns:a16="http://schemas.microsoft.com/office/drawing/2014/main" val="1399626718"/>
                    </a:ext>
                  </a:extLst>
                </a:gridCol>
              </a:tblGrid>
              <a:tr h="0">
                <a:tc>
                  <a:txBody>
                    <a:bodyPr/>
                    <a:lstStyle/>
                    <a:p>
                      <a:pPr algn="ctr"/>
                      <a:r>
                        <a:rPr lang="en-US" altLang="zh-CN" sz="1100" kern="1200" dirty="0">
                          <a:solidFill>
                            <a:schemeClr val="tx1"/>
                          </a:solidFill>
                          <a:latin typeface="+mn-lt"/>
                          <a:ea typeface="+mn-ea"/>
                          <a:cs typeface="+mn-cs"/>
                        </a:rPr>
                        <a:t>RU Size</a:t>
                      </a:r>
                      <a:endParaRPr lang="zh-CN" altLang="en-US" sz="1100" kern="1200" dirty="0">
                        <a:solidFill>
                          <a:schemeClr val="tx1"/>
                        </a:solidFill>
                        <a:latin typeface="+mn-lt"/>
                        <a:ea typeface="+mn-ea"/>
                        <a:cs typeface="+mn-cs"/>
                      </a:endParaRPr>
                    </a:p>
                  </a:txBody>
                  <a:tcPr anchor="ctr">
                    <a:solidFill>
                      <a:schemeClr val="bg1">
                        <a:lumMod val="85000"/>
                      </a:schemeClr>
                    </a:solidFill>
                  </a:tcPr>
                </a:tc>
                <a:tc>
                  <a:txBody>
                    <a:bodyPr/>
                    <a:lstStyle/>
                    <a:p>
                      <a:pPr algn="ctr"/>
                      <a:r>
                        <a:rPr lang="en-US" altLang="zh-CN" sz="1100" dirty="0"/>
                        <a:t>RRU</a:t>
                      </a:r>
                      <a:endParaRPr lang="zh-CN" altLang="en-US" sz="1100" dirty="0"/>
                    </a:p>
                  </a:txBody>
                  <a:tcPr anchor="ctr">
                    <a:solidFill>
                      <a:schemeClr val="bg1">
                        <a:lumMod val="85000"/>
                      </a:schemeClr>
                    </a:solidFill>
                  </a:tcPr>
                </a:tc>
                <a:tc>
                  <a:txBody>
                    <a:bodyPr/>
                    <a:lstStyle/>
                    <a:p>
                      <a:pPr algn="ctr"/>
                      <a:r>
                        <a:rPr lang="en-US" altLang="zh-CN" sz="1100" dirty="0"/>
                        <a:t>DRU</a:t>
                      </a:r>
                      <a:r>
                        <a:rPr lang="zh-CN" altLang="en-US" sz="1100" dirty="0"/>
                        <a:t> </a:t>
                      </a:r>
                      <a:r>
                        <a:rPr lang="en-US" altLang="zh-CN" sz="1100" dirty="0"/>
                        <a:t>(DBW = 20 MHz)</a:t>
                      </a:r>
                    </a:p>
                  </a:txBody>
                  <a:tcPr anchor="ctr">
                    <a:solidFill>
                      <a:schemeClr val="bg1">
                        <a:lumMod val="85000"/>
                      </a:schemeClr>
                    </a:solidFill>
                  </a:tcPr>
                </a:tc>
                <a:extLst>
                  <a:ext uri="{0D108BD9-81ED-4DB2-BD59-A6C34878D82A}">
                    <a16:rowId xmlns:a16="http://schemas.microsoft.com/office/drawing/2014/main" val="3338921986"/>
                  </a:ext>
                </a:extLst>
              </a:tr>
              <a:tr h="187072">
                <a:tc>
                  <a:txBody>
                    <a:bodyPr/>
                    <a:lstStyle/>
                    <a:p>
                      <a:pPr algn="ctr"/>
                      <a:r>
                        <a:rPr lang="en-US" altLang="zh-CN" sz="1100" dirty="0">
                          <a:solidFill>
                            <a:schemeClr val="tx1"/>
                          </a:solidFill>
                        </a:rPr>
                        <a:t>52</a:t>
                      </a:r>
                      <a:endParaRPr lang="zh-CN" altLang="en-US" sz="1100" dirty="0">
                        <a:solidFill>
                          <a:schemeClr val="tx1"/>
                        </a:solidFill>
                      </a:endParaRPr>
                    </a:p>
                  </a:txBody>
                  <a:tcPr/>
                </a:tc>
                <a:tc>
                  <a:txBody>
                    <a:bodyPr/>
                    <a:lstStyle/>
                    <a:p>
                      <a:pPr algn="ctr"/>
                      <a:r>
                        <a:rPr lang="en-US" altLang="zh-CN" sz="1100" kern="1200" dirty="0">
                          <a:solidFill>
                            <a:schemeClr val="tx1"/>
                          </a:solidFill>
                          <a:latin typeface="+mn-lt"/>
                          <a:ea typeface="+mn-ea"/>
                          <a:cs typeface="+mn-cs"/>
                        </a:rPr>
                        <a:t>5.09 dBm</a:t>
                      </a:r>
                    </a:p>
                  </a:txBody>
                  <a:tcPr/>
                </a:tc>
                <a:tc>
                  <a:txBody>
                    <a:bodyPr/>
                    <a:lstStyle/>
                    <a:p>
                      <a:pPr algn="ctr"/>
                      <a:r>
                        <a:rPr lang="en-US" altLang="zh-CN" sz="1100" dirty="0">
                          <a:solidFill>
                            <a:schemeClr val="tx1"/>
                          </a:solidFill>
                        </a:rPr>
                        <a:t>11.39</a:t>
                      </a:r>
                      <a:r>
                        <a:rPr lang="en-US" altLang="zh-CN" sz="1100" dirty="0"/>
                        <a:t> (M=3, 3 subcarriers per 1 MHz)</a:t>
                      </a:r>
                      <a:endParaRPr lang="zh-CN" altLang="en-US" sz="1100" dirty="0"/>
                    </a:p>
                  </a:txBody>
                  <a:tcPr/>
                </a:tc>
                <a:extLst>
                  <a:ext uri="{0D108BD9-81ED-4DB2-BD59-A6C34878D82A}">
                    <a16:rowId xmlns:a16="http://schemas.microsoft.com/office/drawing/2014/main" val="2651159613"/>
                  </a:ext>
                </a:extLst>
              </a:tr>
              <a:tr h="187072">
                <a:tc>
                  <a:txBody>
                    <a:bodyPr/>
                    <a:lstStyle/>
                    <a:p>
                      <a:pPr algn="ctr"/>
                      <a:r>
                        <a:rPr lang="en-US" altLang="zh-CN" sz="1100" dirty="0">
                          <a:solidFill>
                            <a:schemeClr val="tx1"/>
                          </a:solidFill>
                        </a:rPr>
                        <a:t>106</a:t>
                      </a:r>
                      <a:endParaRPr lang="zh-CN" altLang="en-US" sz="1100" dirty="0">
                        <a:solidFill>
                          <a:schemeClr val="tx1"/>
                        </a:solidFill>
                      </a:endParaRPr>
                    </a:p>
                  </a:txBody>
                  <a:tcPr/>
                </a:tc>
                <a:tc>
                  <a:txBody>
                    <a:bodyPr/>
                    <a:lstStyle/>
                    <a:p>
                      <a:pPr algn="ctr"/>
                      <a:r>
                        <a:rPr lang="en-US" altLang="zh-CN" sz="1100" dirty="0">
                          <a:solidFill>
                            <a:schemeClr val="tx1"/>
                          </a:solidFill>
                        </a:rPr>
                        <a:t>8.18 </a:t>
                      </a:r>
                      <a:r>
                        <a:rPr lang="en-US" altLang="zh-CN" sz="1100" kern="1200" dirty="0">
                          <a:solidFill>
                            <a:schemeClr val="tx1"/>
                          </a:solidFill>
                          <a:latin typeface="+mn-lt"/>
                          <a:ea typeface="+mn-ea"/>
                          <a:cs typeface="+mn-cs"/>
                        </a:rPr>
                        <a:t>dBm</a:t>
                      </a:r>
                      <a:endParaRPr lang="en-US" altLang="zh-CN" sz="1100" dirty="0">
                        <a:solidFill>
                          <a:schemeClr val="tx1"/>
                        </a:solidFill>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11.47</a:t>
                      </a:r>
                      <a:r>
                        <a:rPr lang="en-US" altLang="zh-CN" sz="1100" dirty="0"/>
                        <a:t> (M=6, 6 subcarriers per 1 MHz)</a:t>
                      </a:r>
                      <a:endParaRPr lang="zh-CN" altLang="en-US" sz="1100" dirty="0"/>
                    </a:p>
                  </a:txBody>
                  <a:tcPr/>
                </a:tc>
                <a:extLst>
                  <a:ext uri="{0D108BD9-81ED-4DB2-BD59-A6C34878D82A}">
                    <a16:rowId xmlns:a16="http://schemas.microsoft.com/office/drawing/2014/main" val="3712885269"/>
                  </a:ext>
                </a:extLst>
              </a:tr>
            </a:tbl>
          </a:graphicData>
        </a:graphic>
      </p:graphicFrame>
      <p:sp>
        <p:nvSpPr>
          <p:cNvPr id="14" name="矩形 13">
            <a:extLst>
              <a:ext uri="{FF2B5EF4-FFF2-40B4-BE49-F238E27FC236}">
                <a16:creationId xmlns:a16="http://schemas.microsoft.com/office/drawing/2014/main" id="{0F850DCD-9735-4307-BD24-8666279E52B0}"/>
              </a:ext>
            </a:extLst>
          </p:cNvPr>
          <p:cNvSpPr/>
          <p:nvPr/>
        </p:nvSpPr>
        <p:spPr>
          <a:xfrm>
            <a:off x="3048000" y="3691259"/>
            <a:ext cx="3184205" cy="307777"/>
          </a:xfrm>
          <a:prstGeom prst="rect">
            <a:avLst/>
          </a:prstGeom>
        </p:spPr>
        <p:txBody>
          <a:bodyPr wrap="none">
            <a:spAutoFit/>
          </a:bodyPr>
          <a:lstStyle/>
          <a:p>
            <a:r>
              <a:rPr lang="en-US" altLang="zh-CN" sz="1400" dirty="0">
                <a:latin typeface="Times New Roman" panose="02020603050405020304" pitchFamily="18" charset="0"/>
                <a:cs typeface="Times New Roman" panose="02020603050405020304" pitchFamily="18" charset="0"/>
              </a:rPr>
              <a:t>Table 2 Maximum Transmit Power of RU</a:t>
            </a:r>
            <a:endParaRPr lang="zh-CN" altLang="en-US" sz="1400" dirty="0"/>
          </a:p>
        </p:txBody>
      </p:sp>
    </p:spTree>
    <p:extLst>
      <p:ext uri="{BB962C8B-B14F-4D97-AF65-F5344CB8AC3E}">
        <p14:creationId xmlns:p14="http://schemas.microsoft.com/office/powerpoint/2010/main" val="2906116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EC42CFA8-65D8-C540-B090-A854712382F8}" type="slidenum">
              <a:rPr lang="en-US"/>
              <a:pPr/>
              <a:t>5</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sz="2800" dirty="0">
                <a:solidFill>
                  <a:schemeClr val="tx1"/>
                </a:solidFill>
              </a:rPr>
              <a:t>DCM Crossing Two DBWs</a:t>
            </a:r>
            <a:endParaRPr lang="en-US" dirty="0">
              <a:solidFill>
                <a:schemeClr val="tx1"/>
              </a:solidFill>
            </a:endParaRPr>
          </a:p>
        </p:txBody>
      </p:sp>
      <p:sp>
        <p:nvSpPr>
          <p:cNvPr id="7" name="内容占位符 2">
            <a:extLst>
              <a:ext uri="{FF2B5EF4-FFF2-40B4-BE49-F238E27FC236}">
                <a16:creationId xmlns:a16="http://schemas.microsoft.com/office/drawing/2014/main" id="{AFA05493-83AC-4DA8-A38A-7452C8A5FC91}"/>
              </a:ext>
            </a:extLst>
          </p:cNvPr>
          <p:cNvSpPr>
            <a:spLocks noGrp="1"/>
          </p:cNvSpPr>
          <p:nvPr>
            <p:ph idx="1"/>
          </p:nvPr>
        </p:nvSpPr>
        <p:spPr>
          <a:xfrm>
            <a:off x="762000" y="1521569"/>
            <a:ext cx="7543800" cy="1152128"/>
          </a:xfrm>
        </p:spPr>
        <p:txBody>
          <a:bodyPr/>
          <a:lstStyle/>
          <a:p>
            <a:pPr algn="just">
              <a:lnSpc>
                <a:spcPct val="100000"/>
              </a:lnSpc>
            </a:pPr>
            <a:r>
              <a:rPr lang="en-US" altLang="zh-CN" sz="1800" dirty="0">
                <a:latin typeface="Times New Roman" panose="02020603050405020304" pitchFamily="18" charset="0"/>
                <a:cs typeface="Times New Roman" panose="02020603050405020304" pitchFamily="18" charset="0"/>
              </a:rPr>
              <a:t>From the above example, it can be noticed that in the case of DRU, the conventional DCM may not be as useful as in the RRU case, because of the additional loss of power boosting gain. </a:t>
            </a:r>
          </a:p>
          <a:p>
            <a:pPr marL="627063" indent="-269875" algn="just">
              <a:buFont typeface="Times New Roman" panose="02020603050405020304" pitchFamily="18" charset="0"/>
              <a:buChar char="–"/>
            </a:pPr>
            <a:r>
              <a:rPr lang="en-US" altLang="zh-CN" sz="1600" b="0" kern="1200" dirty="0">
                <a:latin typeface="Times New Roman" panose="02020603050405020304" pitchFamily="18" charset="0"/>
                <a:cs typeface="Times New Roman" panose="02020603050405020304" pitchFamily="18" charset="0"/>
              </a:rPr>
              <a:t>To enable an robust transmission, </a:t>
            </a:r>
            <a:r>
              <a:rPr lang="en-US" altLang="zh-CN" sz="1600" b="0" kern="1200" dirty="0">
                <a:solidFill>
                  <a:schemeClr val="accent2"/>
                </a:solidFill>
                <a:latin typeface="Times New Roman" panose="02020603050405020304" pitchFamily="18" charset="0"/>
                <a:cs typeface="Times New Roman" panose="02020603050405020304" pitchFamily="18" charset="0"/>
              </a:rPr>
              <a:t>DCM crossing two DBWs is suggested, where the size of these two DBWs are the same, and the same relative subcarrier indices are used</a:t>
            </a:r>
            <a:r>
              <a:rPr lang="en-US" altLang="zh-CN" sz="1600" b="0" kern="1200" dirty="0">
                <a:latin typeface="Times New Roman" panose="02020603050405020304" pitchFamily="18" charset="0"/>
                <a:cs typeface="Times New Roman" panose="02020603050405020304" pitchFamily="18" charset="0"/>
              </a:rPr>
              <a:t>.</a:t>
            </a:r>
            <a:endParaRPr lang="en-US" altLang="zh-CN" sz="1200" b="1" dirty="0">
              <a:latin typeface="Times New Roman" panose="02020603050405020304" pitchFamily="18" charset="0"/>
              <a:cs typeface="Times New Roman" panose="02020603050405020304" pitchFamily="18" charset="0"/>
            </a:endParaRPr>
          </a:p>
          <a:p>
            <a:pPr algn="just">
              <a:lnSpc>
                <a:spcPct val="100000"/>
              </a:lnSpc>
            </a:pPr>
            <a:r>
              <a:rPr lang="en-US" altLang="zh-CN" sz="1800" kern="1200" dirty="0">
                <a:latin typeface="Times New Roman" panose="02020603050405020304" pitchFamily="18" charset="0"/>
                <a:cs typeface="Times New Roman" panose="02020603050405020304" pitchFamily="18" charset="0"/>
              </a:rPr>
              <a:t>An example is shown below in the existing DBW case (DBW 20 + 20 + 40 within an 80 MHz):</a:t>
            </a:r>
            <a:endParaRPr lang="en-US" altLang="zh-CN" sz="1400" kern="1200" dirty="0">
              <a:latin typeface="Times New Roman" panose="02020603050405020304" pitchFamily="18" charset="0"/>
              <a:cs typeface="Times New Roman" panose="02020603050405020304" pitchFamily="18" charset="0"/>
            </a:endParaRPr>
          </a:p>
          <a:p>
            <a:pPr marL="627063" indent="-269875" algn="just">
              <a:lnSpc>
                <a:spcPct val="100000"/>
              </a:lnSpc>
              <a:buFont typeface="Times New Roman" panose="02020603050405020304" pitchFamily="18" charset="0"/>
              <a:buChar char="–"/>
            </a:pPr>
            <a:r>
              <a:rPr lang="en-US" altLang="zh-CN" sz="1600" b="0" kern="1200" dirty="0">
                <a:latin typeface="Times New Roman" panose="02020603050405020304" pitchFamily="18" charset="0"/>
                <a:cs typeface="Times New Roman" panose="02020603050405020304" pitchFamily="18" charset="0"/>
              </a:rPr>
              <a:t>Since the DCM crossing two DBWs will not affected by the power boosting gain, the 3 dB combining gain can be totally achieved.</a:t>
            </a:r>
          </a:p>
          <a:p>
            <a:pPr marL="627063" indent="-269875" algn="just">
              <a:buFont typeface="Times New Roman" panose="02020603050405020304" pitchFamily="18" charset="0"/>
              <a:buChar char="–"/>
            </a:pPr>
            <a:r>
              <a:rPr lang="en-US" altLang="zh-CN" sz="1600" b="0" kern="1200" dirty="0">
                <a:latin typeface="Times New Roman" panose="02020603050405020304" pitchFamily="18" charset="0"/>
                <a:cs typeface="Times New Roman" panose="02020603050405020304" pitchFamily="18" charset="0"/>
              </a:rPr>
              <a:t>Benefit:</a:t>
            </a:r>
            <a:r>
              <a:rPr lang="zh-CN" altLang="en-US" sz="1600" b="0" kern="1200" dirty="0">
                <a:latin typeface="Times New Roman" panose="02020603050405020304" pitchFamily="18" charset="0"/>
                <a:cs typeface="Times New Roman" panose="02020603050405020304" pitchFamily="18" charset="0"/>
              </a:rPr>
              <a:t> </a:t>
            </a:r>
            <a:r>
              <a:rPr lang="en-US" altLang="zh-CN" sz="1600" b="0" kern="1200" dirty="0">
                <a:latin typeface="Times New Roman" panose="02020603050405020304" pitchFamily="18" charset="0"/>
                <a:cs typeface="Times New Roman" panose="02020603050405020304" pitchFamily="18" charset="0"/>
              </a:rPr>
              <a:t>The performance in these two 20 MHz DBWs could be further enhanced.</a:t>
            </a:r>
          </a:p>
          <a:p>
            <a:pPr marL="627063" indent="-269875" algn="just">
              <a:lnSpc>
                <a:spcPct val="100000"/>
              </a:lnSpc>
              <a:buFont typeface="Times New Roman" panose="02020603050405020304" pitchFamily="18" charset="0"/>
              <a:buChar char="–"/>
            </a:pPr>
            <a:endParaRPr lang="en-US" altLang="zh-CN" sz="1600" b="0" kern="1200" dirty="0">
              <a:latin typeface="Times New Roman" panose="02020603050405020304" pitchFamily="18" charset="0"/>
              <a:cs typeface="Times New Roman" panose="02020603050405020304" pitchFamily="18" charset="0"/>
            </a:endParaRPr>
          </a:p>
          <a:p>
            <a:pPr marL="627063" indent="-269875" algn="just">
              <a:lnSpc>
                <a:spcPct val="100000"/>
              </a:lnSpc>
              <a:buFont typeface="Times New Roman" panose="02020603050405020304" pitchFamily="18" charset="0"/>
              <a:buChar char="–"/>
            </a:pPr>
            <a:endParaRPr lang="en-US" altLang="zh-CN" sz="1600" b="0" kern="1200" dirty="0">
              <a:latin typeface="Times New Roman" panose="02020603050405020304" pitchFamily="18" charset="0"/>
              <a:cs typeface="Times New Roman" panose="02020603050405020304" pitchFamily="18" charset="0"/>
            </a:endParaRPr>
          </a:p>
          <a:p>
            <a:pPr marL="357188" indent="0" algn="just">
              <a:lnSpc>
                <a:spcPct val="100000"/>
              </a:lnSpc>
              <a:buNone/>
            </a:pPr>
            <a:endParaRPr lang="en-US" altLang="zh-CN" sz="1400" kern="1200" dirty="0">
              <a:latin typeface="Times New Roman" panose="02020603050405020304" pitchFamily="18" charset="0"/>
              <a:cs typeface="Times New Roman" panose="02020603050405020304" pitchFamily="18" charset="0"/>
            </a:endParaRPr>
          </a:p>
          <a:p>
            <a:pPr marL="0" indent="0" algn="just">
              <a:lnSpc>
                <a:spcPct val="100000"/>
              </a:lnSpc>
              <a:buNone/>
            </a:pPr>
            <a:endParaRPr lang="en-US" altLang="zh-CN" sz="1050" dirty="0">
              <a:latin typeface="Times New Roman" panose="02020603050405020304" pitchFamily="18" charset="0"/>
              <a:cs typeface="Times New Roman" panose="02020603050405020304" pitchFamily="18" charset="0"/>
            </a:endParaRPr>
          </a:p>
        </p:txBody>
      </p:sp>
      <p:sp>
        <p:nvSpPr>
          <p:cNvPr id="9" name="矩形 8">
            <a:extLst>
              <a:ext uri="{FF2B5EF4-FFF2-40B4-BE49-F238E27FC236}">
                <a16:creationId xmlns:a16="http://schemas.microsoft.com/office/drawing/2014/main" id="{9A96DE9F-9CDC-4D8A-9F46-AB79B802D111}"/>
              </a:ext>
            </a:extLst>
          </p:cNvPr>
          <p:cNvSpPr/>
          <p:nvPr/>
        </p:nvSpPr>
        <p:spPr bwMode="auto">
          <a:xfrm>
            <a:off x="1920278" y="4876800"/>
            <a:ext cx="1440160" cy="288032"/>
          </a:xfrm>
          <a:prstGeom prst="rect">
            <a:avLst/>
          </a:prstGeom>
          <a:solidFill>
            <a:srgbClr val="FFFF00"/>
          </a:solidFill>
          <a:ln w="31750">
            <a:solidFill>
              <a:schemeClr val="tx1"/>
            </a:solidFill>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altLang="zh-CN" b="0" i="0" u="none" strike="noStrike" cap="none" normalizeH="0" baseline="0" dirty="0">
                <a:ln>
                  <a:noFill/>
                </a:ln>
                <a:solidFill>
                  <a:schemeClr val="tx1"/>
                </a:solidFill>
                <a:effectLst/>
                <a:latin typeface="+mj-lt"/>
                <a:ea typeface="宋体" charset="-122"/>
              </a:rPr>
              <a:t>DBW20</a:t>
            </a:r>
            <a:endParaRPr kumimoji="0" lang="zh-CN" altLang="en-US" b="0" i="0" u="none" strike="noStrike" cap="none" normalizeH="0" baseline="0" dirty="0">
              <a:ln>
                <a:noFill/>
              </a:ln>
              <a:solidFill>
                <a:schemeClr val="tx1"/>
              </a:solidFill>
              <a:effectLst/>
              <a:latin typeface="+mj-lt"/>
              <a:ea typeface="宋体" charset="-122"/>
            </a:endParaRPr>
          </a:p>
        </p:txBody>
      </p:sp>
      <p:sp>
        <p:nvSpPr>
          <p:cNvPr id="12" name="矩形 11">
            <a:extLst>
              <a:ext uri="{FF2B5EF4-FFF2-40B4-BE49-F238E27FC236}">
                <a16:creationId xmlns:a16="http://schemas.microsoft.com/office/drawing/2014/main" id="{210110B9-446C-44EB-A1D8-9C942869507F}"/>
              </a:ext>
            </a:extLst>
          </p:cNvPr>
          <p:cNvSpPr/>
          <p:nvPr/>
        </p:nvSpPr>
        <p:spPr bwMode="auto">
          <a:xfrm>
            <a:off x="3360438" y="4876800"/>
            <a:ext cx="1440160" cy="288032"/>
          </a:xfrm>
          <a:prstGeom prst="rect">
            <a:avLst/>
          </a:prstGeom>
          <a:solidFill>
            <a:srgbClr val="FFFF00"/>
          </a:solidFill>
          <a:ln w="31750">
            <a:solidFill>
              <a:schemeClr val="tx1"/>
            </a:solidFill>
          </a:ln>
          <a:effectLst/>
          <a:extLst/>
        </p:spPr>
        <p:txBody>
          <a:bodyPr vert="horz" wrap="square" lIns="91440" tIns="45720" rIns="91440" bIns="45720" numCol="1" rtlCol="0" anchor="ctr" anchorCtr="0" compatLnSpc="1">
            <a:prstTxWarp prst="textNoShape">
              <a:avLst/>
            </a:prstTxWarp>
          </a:bodyPr>
          <a:lstStyle/>
          <a:p>
            <a:pPr algn="ctr" eaLnBrk="1" hangingPunct="1">
              <a:buClr>
                <a:srgbClr val="CC9900"/>
              </a:buClr>
            </a:pPr>
            <a:r>
              <a:rPr lang="en-US" altLang="zh-CN" dirty="0">
                <a:latin typeface="+mj-lt"/>
                <a:ea typeface="宋体" charset="-122"/>
              </a:rPr>
              <a:t>DBW20</a:t>
            </a:r>
            <a:endParaRPr lang="zh-CN" altLang="en-US" dirty="0">
              <a:latin typeface="+mj-lt"/>
              <a:ea typeface="宋体" charset="-122"/>
            </a:endParaRPr>
          </a:p>
        </p:txBody>
      </p:sp>
      <p:sp>
        <p:nvSpPr>
          <p:cNvPr id="13" name="矩形 12">
            <a:extLst>
              <a:ext uri="{FF2B5EF4-FFF2-40B4-BE49-F238E27FC236}">
                <a16:creationId xmlns:a16="http://schemas.microsoft.com/office/drawing/2014/main" id="{CCFEF37A-5B27-4DC3-BDC1-1FE6B89D0B84}"/>
              </a:ext>
            </a:extLst>
          </p:cNvPr>
          <p:cNvSpPr/>
          <p:nvPr/>
        </p:nvSpPr>
        <p:spPr bwMode="auto">
          <a:xfrm>
            <a:off x="4800600" y="4876800"/>
            <a:ext cx="2880318" cy="288032"/>
          </a:xfrm>
          <a:prstGeom prst="rect">
            <a:avLst/>
          </a:prstGeom>
          <a:noFill/>
          <a:ln w="31750">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algn="ctr" eaLnBrk="1" hangingPunct="1">
              <a:buClr>
                <a:srgbClr val="CC9900"/>
              </a:buClr>
            </a:pPr>
            <a:r>
              <a:rPr lang="en-US" altLang="zh-CN" dirty="0">
                <a:latin typeface="+mj-lt"/>
                <a:ea typeface="宋体" charset="-122"/>
              </a:rPr>
              <a:t>DBW40</a:t>
            </a:r>
            <a:endParaRPr lang="zh-CN" altLang="en-US" dirty="0">
              <a:latin typeface="+mj-lt"/>
              <a:ea typeface="宋体" charset="-122"/>
            </a:endParaRPr>
          </a:p>
        </p:txBody>
      </p:sp>
      <p:sp>
        <p:nvSpPr>
          <p:cNvPr id="17" name="箭头: 上 16">
            <a:extLst>
              <a:ext uri="{FF2B5EF4-FFF2-40B4-BE49-F238E27FC236}">
                <a16:creationId xmlns:a16="http://schemas.microsoft.com/office/drawing/2014/main" id="{ACF410CD-E49A-44B0-8EC7-8A7CCC266C52}"/>
              </a:ext>
            </a:extLst>
          </p:cNvPr>
          <p:cNvSpPr/>
          <p:nvPr/>
        </p:nvSpPr>
        <p:spPr bwMode="auto">
          <a:xfrm rot="10800000">
            <a:off x="2398042" y="5236840"/>
            <a:ext cx="484632" cy="425094"/>
          </a:xfrm>
          <a:prstGeom prst="upArrow">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mc:AlternateContent xmlns:mc="http://schemas.openxmlformats.org/markup-compatibility/2006" xmlns:a14="http://schemas.microsoft.com/office/drawing/2010/main">
        <mc:Choice Requires="a14">
          <p:sp>
            <p:nvSpPr>
              <p:cNvPr id="18" name="文本框 17">
                <a:extLst>
                  <a:ext uri="{FF2B5EF4-FFF2-40B4-BE49-F238E27FC236}">
                    <a16:creationId xmlns:a16="http://schemas.microsoft.com/office/drawing/2014/main" id="{BC2684D8-1232-4D79-A7A2-03BC7304784D}"/>
                  </a:ext>
                </a:extLst>
              </p:cNvPr>
              <p:cNvSpPr txBox="1"/>
              <p:nvPr/>
            </p:nvSpPr>
            <p:spPr>
              <a:xfrm>
                <a:off x="1947859" y="5613113"/>
                <a:ext cx="1869630" cy="307777"/>
              </a:xfrm>
              <a:prstGeom prst="rect">
                <a:avLst/>
              </a:prstGeom>
              <a:noFill/>
            </p:spPr>
            <p:txBody>
              <a:bodyPr wrap="square" rtlCol="0">
                <a:spAutoFit/>
              </a:bodyPr>
              <a:lstStyle/>
              <a:p>
                <a:r>
                  <a:rPr lang="en-US" altLang="zh-CN" sz="1400" dirty="0"/>
                  <a:t>Select a DRU (</a:t>
                </a:r>
                <a14:m>
                  <m:oMath xmlns:m="http://schemas.openxmlformats.org/officeDocument/2006/math">
                    <m:r>
                      <a:rPr lang="en-US" altLang="zh-CN" sz="1400" b="1" i="1" smtClean="0">
                        <a:latin typeface="Cambria Math" panose="02040503050406030204" pitchFamily="18" charset="0"/>
                      </a:rPr>
                      <m:t>𝒙</m:t>
                    </m:r>
                  </m:oMath>
                </a14:m>
                <a:r>
                  <a:rPr lang="en-US" altLang="zh-CN" sz="1400" dirty="0"/>
                  <a:t>)</a:t>
                </a:r>
                <a:endParaRPr lang="zh-CN" altLang="en-US" sz="1400" i="1" dirty="0"/>
              </a:p>
            </p:txBody>
          </p:sp>
        </mc:Choice>
        <mc:Fallback xmlns="">
          <p:sp>
            <p:nvSpPr>
              <p:cNvPr id="18" name="文本框 17">
                <a:extLst>
                  <a:ext uri="{FF2B5EF4-FFF2-40B4-BE49-F238E27FC236}">
                    <a16:creationId xmlns:a16="http://schemas.microsoft.com/office/drawing/2014/main" id="{BC2684D8-1232-4D79-A7A2-03BC7304784D}"/>
                  </a:ext>
                </a:extLst>
              </p:cNvPr>
              <p:cNvSpPr txBox="1">
                <a:spLocks noRot="1" noChangeAspect="1" noMove="1" noResize="1" noEditPoints="1" noAdjustHandles="1" noChangeArrowheads="1" noChangeShapeType="1" noTextEdit="1"/>
              </p:cNvSpPr>
              <p:nvPr/>
            </p:nvSpPr>
            <p:spPr>
              <a:xfrm>
                <a:off x="1947859" y="5613113"/>
                <a:ext cx="1869630" cy="307777"/>
              </a:xfrm>
              <a:prstGeom prst="rect">
                <a:avLst/>
              </a:prstGeom>
              <a:blipFill>
                <a:blip r:embed="rId3"/>
                <a:stretch>
                  <a:fillRect l="-980" t="-4000" b="-20000"/>
                </a:stretch>
              </a:blipFill>
            </p:spPr>
            <p:txBody>
              <a:bodyPr/>
              <a:lstStyle/>
              <a:p>
                <a:r>
                  <a:rPr lang="zh-CN" altLang="en-US">
                    <a:noFill/>
                  </a:rPr>
                  <a:t> </a:t>
                </a:r>
              </a:p>
            </p:txBody>
          </p:sp>
        </mc:Fallback>
      </mc:AlternateContent>
      <p:sp>
        <p:nvSpPr>
          <p:cNvPr id="19" name="箭头: 上 18">
            <a:extLst>
              <a:ext uri="{FF2B5EF4-FFF2-40B4-BE49-F238E27FC236}">
                <a16:creationId xmlns:a16="http://schemas.microsoft.com/office/drawing/2014/main" id="{BFF3AEA7-BA73-4AAC-ADC1-9A9B0FE4D278}"/>
              </a:ext>
            </a:extLst>
          </p:cNvPr>
          <p:cNvSpPr/>
          <p:nvPr/>
        </p:nvSpPr>
        <p:spPr bwMode="auto">
          <a:xfrm rot="10800000">
            <a:off x="3838202" y="5236840"/>
            <a:ext cx="484632" cy="425094"/>
          </a:xfrm>
          <a:prstGeom prst="upArrow">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mc:AlternateContent xmlns:mc="http://schemas.openxmlformats.org/markup-compatibility/2006" xmlns:a14="http://schemas.microsoft.com/office/drawing/2010/main">
        <mc:Choice Requires="a14">
          <p:sp>
            <p:nvSpPr>
              <p:cNvPr id="20" name="文本框 19">
                <a:extLst>
                  <a:ext uri="{FF2B5EF4-FFF2-40B4-BE49-F238E27FC236}">
                    <a16:creationId xmlns:a16="http://schemas.microsoft.com/office/drawing/2014/main" id="{FA939CB2-F63A-46DC-8426-24F58A44B1E0}"/>
                  </a:ext>
                </a:extLst>
              </p:cNvPr>
              <p:cNvSpPr txBox="1"/>
              <p:nvPr/>
            </p:nvSpPr>
            <p:spPr>
              <a:xfrm>
                <a:off x="3388411" y="5613112"/>
                <a:ext cx="2367178" cy="307777"/>
              </a:xfrm>
              <a:prstGeom prst="rect">
                <a:avLst/>
              </a:prstGeom>
              <a:noFill/>
            </p:spPr>
            <p:txBody>
              <a:bodyPr wrap="square" rtlCol="0">
                <a:spAutoFit/>
              </a:bodyPr>
              <a:lstStyle/>
              <a:p>
                <a:r>
                  <a:rPr lang="en-US" altLang="zh-CN" sz="1400" dirty="0"/>
                  <a:t>A duplication (</a:t>
                </a:r>
                <a14:m>
                  <m:oMath xmlns:m="http://schemas.openxmlformats.org/officeDocument/2006/math">
                    <m:sSub>
                      <m:sSubPr>
                        <m:ctrlPr>
                          <a:rPr lang="en-US" altLang="zh-CN" sz="1400" b="1" i="1">
                            <a:latin typeface="Cambria Math" panose="02040503050406030204" pitchFamily="18" charset="0"/>
                            <a:cs typeface="Times New Roman" panose="02020603050405020304" pitchFamily="18" charset="0"/>
                          </a:rPr>
                        </m:ctrlPr>
                      </m:sSubPr>
                      <m:e>
                        <m:r>
                          <a:rPr lang="en-US" altLang="zh-CN" sz="1400" b="1" i="1">
                            <a:latin typeface="Cambria Math" panose="02040503050406030204" pitchFamily="18" charset="0"/>
                            <a:cs typeface="Times New Roman" panose="02020603050405020304" pitchFamily="18" charset="0"/>
                          </a:rPr>
                          <m:t>𝒙</m:t>
                        </m:r>
                      </m:e>
                      <m:sub>
                        <m:r>
                          <a:rPr lang="en-US" altLang="zh-CN" sz="1400" b="1" i="1">
                            <a:latin typeface="Cambria Math" panose="02040503050406030204" pitchFamily="18" charset="0"/>
                            <a:cs typeface="Times New Roman" panose="02020603050405020304" pitchFamily="18" charset="0"/>
                          </a:rPr>
                          <m:t>𝑫𝑪𝑴</m:t>
                        </m:r>
                      </m:sub>
                    </m:sSub>
                  </m:oMath>
                </a14:m>
                <a:r>
                  <a:rPr lang="en-US" altLang="zh-CN" sz="1400" dirty="0"/>
                  <a:t>)</a:t>
                </a:r>
              </a:p>
            </p:txBody>
          </p:sp>
        </mc:Choice>
        <mc:Fallback xmlns="">
          <p:sp>
            <p:nvSpPr>
              <p:cNvPr id="20" name="文本框 19">
                <a:extLst>
                  <a:ext uri="{FF2B5EF4-FFF2-40B4-BE49-F238E27FC236}">
                    <a16:creationId xmlns:a16="http://schemas.microsoft.com/office/drawing/2014/main" id="{FA939CB2-F63A-46DC-8426-24F58A44B1E0}"/>
                  </a:ext>
                </a:extLst>
              </p:cNvPr>
              <p:cNvSpPr txBox="1">
                <a:spLocks noRot="1" noChangeAspect="1" noMove="1" noResize="1" noEditPoints="1" noAdjustHandles="1" noChangeArrowheads="1" noChangeShapeType="1" noTextEdit="1"/>
              </p:cNvSpPr>
              <p:nvPr/>
            </p:nvSpPr>
            <p:spPr>
              <a:xfrm>
                <a:off x="3388411" y="5613112"/>
                <a:ext cx="2367178" cy="307777"/>
              </a:xfrm>
              <a:prstGeom prst="rect">
                <a:avLst/>
              </a:prstGeom>
              <a:blipFill>
                <a:blip r:embed="rId4"/>
                <a:stretch>
                  <a:fillRect l="-773" t="-4000" b="-20000"/>
                </a:stretch>
              </a:blipFill>
            </p:spPr>
            <p:txBody>
              <a:bodyPr/>
              <a:lstStyle/>
              <a:p>
                <a:r>
                  <a:rPr lang="zh-CN" altLang="en-US">
                    <a:noFill/>
                  </a:rPr>
                  <a:t> </a:t>
                </a:r>
              </a:p>
            </p:txBody>
          </p:sp>
        </mc:Fallback>
      </mc:AlternateContent>
      <p:sp>
        <p:nvSpPr>
          <p:cNvPr id="21" name="矩形 20">
            <a:extLst>
              <a:ext uri="{FF2B5EF4-FFF2-40B4-BE49-F238E27FC236}">
                <a16:creationId xmlns:a16="http://schemas.microsoft.com/office/drawing/2014/main" id="{3F0EA200-CCB3-426E-832D-5A99C3AFE638}"/>
              </a:ext>
            </a:extLst>
          </p:cNvPr>
          <p:cNvSpPr/>
          <p:nvPr/>
        </p:nvSpPr>
        <p:spPr>
          <a:xfrm>
            <a:off x="2475987" y="5863840"/>
            <a:ext cx="4649221" cy="307777"/>
          </a:xfrm>
          <a:prstGeom prst="rect">
            <a:avLst/>
          </a:prstGeom>
        </p:spPr>
        <p:txBody>
          <a:bodyPr wrap="none">
            <a:spAutoFit/>
          </a:bodyPr>
          <a:lstStyle/>
          <a:p>
            <a:r>
              <a:rPr lang="en-US" altLang="zh-CN" sz="1400" dirty="0">
                <a:latin typeface="Times New Roman" panose="02020603050405020304" pitchFamily="18" charset="0"/>
                <a:cs typeface="Times New Roman" panose="02020603050405020304" pitchFamily="18" charset="0"/>
              </a:rPr>
              <a:t>Fig. 3 DCM Crossing Two DBWs in the case of DBW 20 + 20</a:t>
            </a:r>
            <a:endParaRPr lang="zh-CN" altLang="en-US" sz="1400" dirty="0"/>
          </a:p>
        </p:txBody>
      </p:sp>
    </p:spTree>
    <p:extLst>
      <p:ext uri="{BB962C8B-B14F-4D97-AF65-F5344CB8AC3E}">
        <p14:creationId xmlns:p14="http://schemas.microsoft.com/office/powerpoint/2010/main" val="2763474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6</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sz="2800" dirty="0">
                <a:solidFill>
                  <a:schemeClr val="tx1"/>
                </a:solidFill>
              </a:rPr>
              <a:t>Some Other Examples</a:t>
            </a:r>
            <a:endParaRPr lang="en-US" dirty="0">
              <a:solidFill>
                <a:schemeClr val="tx1"/>
              </a:solidFill>
            </a:endParaRPr>
          </a:p>
        </p:txBody>
      </p:sp>
      <p:sp>
        <p:nvSpPr>
          <p:cNvPr id="7" name="内容占位符 2">
            <a:extLst>
              <a:ext uri="{FF2B5EF4-FFF2-40B4-BE49-F238E27FC236}">
                <a16:creationId xmlns:a16="http://schemas.microsoft.com/office/drawing/2014/main" id="{AFA05493-83AC-4DA8-A38A-7452C8A5FC91}"/>
              </a:ext>
            </a:extLst>
          </p:cNvPr>
          <p:cNvSpPr>
            <a:spLocks noGrp="1"/>
          </p:cNvSpPr>
          <p:nvPr>
            <p:ph idx="1"/>
          </p:nvPr>
        </p:nvSpPr>
        <p:spPr>
          <a:xfrm>
            <a:off x="762000" y="1521569"/>
            <a:ext cx="7416826" cy="1152128"/>
          </a:xfrm>
        </p:spPr>
        <p:txBody>
          <a:bodyPr/>
          <a:lstStyle/>
          <a:p>
            <a:pPr algn="just">
              <a:lnSpc>
                <a:spcPct val="100000"/>
              </a:lnSpc>
            </a:pPr>
            <a:r>
              <a:rPr lang="en-US" altLang="zh-CN" sz="1800" dirty="0">
                <a:latin typeface="Times New Roman" panose="02020603050405020304" pitchFamily="18" charset="0"/>
                <a:cs typeface="Times New Roman" panose="02020603050405020304" pitchFamily="18" charset="0"/>
              </a:rPr>
              <a:t>If DBW 80 + 80 + 80 + 80 is allowed,</a:t>
            </a:r>
            <a:r>
              <a:rPr lang="zh-CN" altLang="en-US" sz="1800" dirty="0">
                <a:latin typeface="Times New Roman" panose="02020603050405020304" pitchFamily="18" charset="0"/>
                <a:cs typeface="Times New Roman" panose="02020603050405020304" pitchFamily="18" charset="0"/>
              </a:rPr>
              <a:t> </a:t>
            </a:r>
            <a:r>
              <a:rPr lang="en-US" altLang="zh-CN" sz="1800" dirty="0">
                <a:latin typeface="Times New Roman" panose="02020603050405020304" pitchFamily="18" charset="0"/>
                <a:cs typeface="Times New Roman" panose="02020603050405020304" pitchFamily="18" charset="0"/>
              </a:rPr>
              <a:t>then</a:t>
            </a:r>
            <a:r>
              <a:rPr lang="zh-CN" altLang="en-US" sz="1800" dirty="0">
                <a:latin typeface="Times New Roman" panose="02020603050405020304" pitchFamily="18" charset="0"/>
                <a:cs typeface="Times New Roman" panose="02020603050405020304" pitchFamily="18" charset="0"/>
              </a:rPr>
              <a:t> </a:t>
            </a:r>
            <a:r>
              <a:rPr lang="en-US" altLang="zh-CN" sz="1800" dirty="0">
                <a:latin typeface="Times New Roman" panose="02020603050405020304" pitchFamily="18" charset="0"/>
                <a:cs typeface="Times New Roman" panose="02020603050405020304" pitchFamily="18" charset="0"/>
              </a:rPr>
              <a:t>the</a:t>
            </a:r>
            <a:r>
              <a:rPr lang="zh-CN" altLang="en-US" sz="1800" dirty="0">
                <a:latin typeface="Times New Roman" panose="02020603050405020304" pitchFamily="18" charset="0"/>
                <a:cs typeface="Times New Roman" panose="02020603050405020304" pitchFamily="18" charset="0"/>
              </a:rPr>
              <a:t> </a:t>
            </a:r>
            <a:r>
              <a:rPr lang="en-US" altLang="zh-CN" sz="1800" dirty="0">
                <a:latin typeface="Times New Roman" panose="02020603050405020304" pitchFamily="18" charset="0"/>
                <a:cs typeface="Times New Roman" panose="02020603050405020304" pitchFamily="18" charset="0"/>
              </a:rPr>
              <a:t>following DCM crossing two DBWs can be defined:</a:t>
            </a:r>
          </a:p>
          <a:p>
            <a:pPr algn="just">
              <a:lnSpc>
                <a:spcPct val="100000"/>
              </a:lnSpc>
            </a:pPr>
            <a:endParaRPr lang="en-US" altLang="zh-CN" sz="1800" b="1" dirty="0">
              <a:latin typeface="Times New Roman" panose="02020603050405020304" pitchFamily="18" charset="0"/>
              <a:cs typeface="Times New Roman" panose="02020603050405020304" pitchFamily="18" charset="0"/>
            </a:endParaRPr>
          </a:p>
          <a:p>
            <a:pPr algn="just">
              <a:lnSpc>
                <a:spcPct val="100000"/>
              </a:lnSpc>
            </a:pPr>
            <a:endParaRPr lang="en-US" altLang="zh-CN" sz="1800" dirty="0">
              <a:latin typeface="Times New Roman" panose="02020603050405020304" pitchFamily="18" charset="0"/>
              <a:cs typeface="Times New Roman" panose="02020603050405020304" pitchFamily="18" charset="0"/>
            </a:endParaRPr>
          </a:p>
          <a:p>
            <a:pPr algn="just">
              <a:lnSpc>
                <a:spcPct val="100000"/>
              </a:lnSpc>
            </a:pPr>
            <a:endParaRPr lang="en-US" altLang="zh-CN" sz="1800" b="1" dirty="0">
              <a:latin typeface="Times New Roman" panose="02020603050405020304" pitchFamily="18" charset="0"/>
              <a:cs typeface="Times New Roman" panose="02020603050405020304" pitchFamily="18" charset="0"/>
            </a:endParaRPr>
          </a:p>
          <a:p>
            <a:pPr algn="just">
              <a:lnSpc>
                <a:spcPct val="100000"/>
              </a:lnSpc>
            </a:pPr>
            <a:endParaRPr lang="en-US" altLang="zh-CN" sz="1800" dirty="0">
              <a:latin typeface="Times New Roman" panose="02020603050405020304" pitchFamily="18" charset="0"/>
              <a:cs typeface="Times New Roman" panose="02020603050405020304" pitchFamily="18" charset="0"/>
            </a:endParaRPr>
          </a:p>
          <a:p>
            <a:pPr algn="just">
              <a:lnSpc>
                <a:spcPct val="100000"/>
              </a:lnSpc>
            </a:pPr>
            <a:endParaRPr lang="en-US" altLang="zh-CN" sz="1800" b="1" dirty="0">
              <a:latin typeface="Times New Roman" panose="02020603050405020304" pitchFamily="18" charset="0"/>
              <a:cs typeface="Times New Roman" panose="02020603050405020304" pitchFamily="18" charset="0"/>
            </a:endParaRPr>
          </a:p>
          <a:p>
            <a:pPr algn="just">
              <a:lnSpc>
                <a:spcPct val="100000"/>
              </a:lnSpc>
            </a:pPr>
            <a:r>
              <a:rPr lang="en-US" altLang="zh-CN" sz="1800" dirty="0">
                <a:latin typeface="Times New Roman" panose="02020603050405020304" pitchFamily="18" charset="0"/>
                <a:cs typeface="Times New Roman" panose="02020603050405020304" pitchFamily="18" charset="0"/>
              </a:rPr>
              <a:t>If DBW 160 + 160 is allowed,</a:t>
            </a:r>
            <a:r>
              <a:rPr lang="zh-CN" altLang="en-US" sz="1800" dirty="0">
                <a:latin typeface="Times New Roman" panose="02020603050405020304" pitchFamily="18" charset="0"/>
                <a:cs typeface="Times New Roman" panose="02020603050405020304" pitchFamily="18" charset="0"/>
              </a:rPr>
              <a:t> </a:t>
            </a:r>
            <a:r>
              <a:rPr lang="en-US" altLang="zh-CN" sz="1800" dirty="0">
                <a:latin typeface="Times New Roman" panose="02020603050405020304" pitchFamily="18" charset="0"/>
                <a:cs typeface="Times New Roman" panose="02020603050405020304" pitchFamily="18" charset="0"/>
              </a:rPr>
              <a:t>then</a:t>
            </a:r>
            <a:r>
              <a:rPr lang="zh-CN" altLang="en-US" sz="1800" dirty="0">
                <a:latin typeface="Times New Roman" panose="02020603050405020304" pitchFamily="18" charset="0"/>
                <a:cs typeface="Times New Roman" panose="02020603050405020304" pitchFamily="18" charset="0"/>
              </a:rPr>
              <a:t> </a:t>
            </a:r>
            <a:r>
              <a:rPr lang="en-US" altLang="zh-CN" sz="1800" dirty="0">
                <a:latin typeface="Times New Roman" panose="02020603050405020304" pitchFamily="18" charset="0"/>
                <a:cs typeface="Times New Roman" panose="02020603050405020304" pitchFamily="18" charset="0"/>
              </a:rPr>
              <a:t>the</a:t>
            </a:r>
            <a:r>
              <a:rPr lang="zh-CN" altLang="en-US" sz="1800" dirty="0">
                <a:latin typeface="Times New Roman" panose="02020603050405020304" pitchFamily="18" charset="0"/>
                <a:cs typeface="Times New Roman" panose="02020603050405020304" pitchFamily="18" charset="0"/>
              </a:rPr>
              <a:t> </a:t>
            </a:r>
            <a:r>
              <a:rPr lang="en-US" altLang="zh-CN" sz="1800" dirty="0">
                <a:latin typeface="Times New Roman" panose="02020603050405020304" pitchFamily="18" charset="0"/>
                <a:cs typeface="Times New Roman" panose="02020603050405020304" pitchFamily="18" charset="0"/>
              </a:rPr>
              <a:t>following DCM crossing two DBWs can be defined:</a:t>
            </a:r>
          </a:p>
          <a:p>
            <a:pPr marL="627063" indent="-269875" algn="just">
              <a:lnSpc>
                <a:spcPct val="100000"/>
              </a:lnSpc>
              <a:buFont typeface="Times New Roman" panose="02020603050405020304" pitchFamily="18" charset="0"/>
              <a:buChar char="–"/>
            </a:pPr>
            <a:endParaRPr lang="en-US" altLang="zh-CN" sz="1400" kern="1200" dirty="0">
              <a:latin typeface="Times New Roman" panose="02020603050405020304" pitchFamily="18" charset="0"/>
              <a:cs typeface="Times New Roman" panose="02020603050405020304" pitchFamily="18" charset="0"/>
            </a:endParaRPr>
          </a:p>
          <a:p>
            <a:pPr marL="0" indent="0" algn="just">
              <a:lnSpc>
                <a:spcPct val="100000"/>
              </a:lnSpc>
              <a:buNone/>
            </a:pPr>
            <a:endParaRPr lang="en-US" altLang="zh-CN" sz="1050" dirty="0">
              <a:latin typeface="Times New Roman" panose="02020603050405020304" pitchFamily="18" charset="0"/>
              <a:cs typeface="Times New Roman" panose="02020603050405020304" pitchFamily="18" charset="0"/>
            </a:endParaRPr>
          </a:p>
          <a:p>
            <a:pPr marL="0" indent="0" algn="just">
              <a:lnSpc>
                <a:spcPct val="100000"/>
              </a:lnSpc>
              <a:buNone/>
            </a:pPr>
            <a:endParaRPr lang="en-US" altLang="zh-CN" sz="1050" dirty="0">
              <a:latin typeface="Times New Roman" panose="02020603050405020304" pitchFamily="18" charset="0"/>
              <a:cs typeface="Times New Roman" panose="02020603050405020304" pitchFamily="18" charset="0"/>
            </a:endParaRPr>
          </a:p>
        </p:txBody>
      </p:sp>
      <p:sp>
        <p:nvSpPr>
          <p:cNvPr id="5" name="矩形 4">
            <a:extLst>
              <a:ext uri="{FF2B5EF4-FFF2-40B4-BE49-F238E27FC236}">
                <a16:creationId xmlns:a16="http://schemas.microsoft.com/office/drawing/2014/main" id="{59747F7C-29B2-4FF5-978C-7DB4780D63F2}"/>
              </a:ext>
            </a:extLst>
          </p:cNvPr>
          <p:cNvSpPr/>
          <p:nvPr/>
        </p:nvSpPr>
        <p:spPr bwMode="auto">
          <a:xfrm>
            <a:off x="2904828" y="2239834"/>
            <a:ext cx="1440160" cy="288032"/>
          </a:xfrm>
          <a:prstGeom prst="rect">
            <a:avLst/>
          </a:prstGeom>
          <a:solidFill>
            <a:srgbClr val="FFC000"/>
          </a:solidFill>
          <a:ln w="31750">
            <a:solidFill>
              <a:schemeClr val="tx1"/>
            </a:solidFill>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altLang="zh-CN" b="0" i="0" u="none" strike="noStrike" cap="none" normalizeH="0" baseline="0" dirty="0">
                <a:ln>
                  <a:noFill/>
                </a:ln>
                <a:solidFill>
                  <a:schemeClr val="tx1"/>
                </a:solidFill>
                <a:effectLst/>
                <a:latin typeface="+mj-lt"/>
                <a:ea typeface="宋体" charset="-122"/>
              </a:rPr>
              <a:t>DBW80</a:t>
            </a:r>
            <a:endParaRPr kumimoji="0" lang="zh-CN" altLang="en-US" b="0" i="0" u="none" strike="noStrike" cap="none" normalizeH="0" baseline="0" dirty="0">
              <a:ln>
                <a:noFill/>
              </a:ln>
              <a:solidFill>
                <a:schemeClr val="tx1"/>
              </a:solidFill>
              <a:effectLst/>
              <a:latin typeface="+mj-lt"/>
              <a:ea typeface="宋体" charset="-122"/>
            </a:endParaRPr>
          </a:p>
        </p:txBody>
      </p:sp>
      <p:sp>
        <p:nvSpPr>
          <p:cNvPr id="9" name="矩形 8">
            <a:extLst>
              <a:ext uri="{FF2B5EF4-FFF2-40B4-BE49-F238E27FC236}">
                <a16:creationId xmlns:a16="http://schemas.microsoft.com/office/drawing/2014/main" id="{E4DCBF9C-4BF9-4149-B694-AE3160F9C1B2}"/>
              </a:ext>
            </a:extLst>
          </p:cNvPr>
          <p:cNvSpPr/>
          <p:nvPr/>
        </p:nvSpPr>
        <p:spPr bwMode="auto">
          <a:xfrm>
            <a:off x="4344988" y="2239834"/>
            <a:ext cx="1440160" cy="288032"/>
          </a:xfrm>
          <a:prstGeom prst="rect">
            <a:avLst/>
          </a:prstGeom>
          <a:solidFill>
            <a:srgbClr val="FFC000"/>
          </a:solidFill>
          <a:ln w="31750">
            <a:solidFill>
              <a:schemeClr val="tx1"/>
            </a:solidFill>
          </a:ln>
          <a:effectLst/>
          <a:extLst/>
        </p:spPr>
        <p:txBody>
          <a:bodyPr vert="horz" wrap="square" lIns="91440" tIns="45720" rIns="91440" bIns="45720" numCol="1" rtlCol="0" anchor="ctr" anchorCtr="0" compatLnSpc="1">
            <a:prstTxWarp prst="textNoShape">
              <a:avLst/>
            </a:prstTxWarp>
          </a:bodyPr>
          <a:lstStyle/>
          <a:p>
            <a:pPr algn="ctr" eaLnBrk="1" hangingPunct="1">
              <a:buClr>
                <a:srgbClr val="CC9900"/>
              </a:buClr>
            </a:pPr>
            <a:r>
              <a:rPr lang="en-US" altLang="zh-CN" dirty="0">
                <a:latin typeface="+mj-lt"/>
                <a:ea typeface="宋体" charset="-122"/>
              </a:rPr>
              <a:t>DBW80</a:t>
            </a:r>
            <a:endParaRPr lang="zh-CN" altLang="en-US" dirty="0">
              <a:latin typeface="+mj-lt"/>
              <a:ea typeface="宋体" charset="-122"/>
            </a:endParaRPr>
          </a:p>
        </p:txBody>
      </p:sp>
      <p:sp>
        <p:nvSpPr>
          <p:cNvPr id="11" name="箭头: 上 10">
            <a:extLst>
              <a:ext uri="{FF2B5EF4-FFF2-40B4-BE49-F238E27FC236}">
                <a16:creationId xmlns:a16="http://schemas.microsoft.com/office/drawing/2014/main" id="{49E44E6B-AF4B-4B0F-8CC0-36E52A157624}"/>
              </a:ext>
            </a:extLst>
          </p:cNvPr>
          <p:cNvSpPr/>
          <p:nvPr/>
        </p:nvSpPr>
        <p:spPr bwMode="auto">
          <a:xfrm rot="10800000">
            <a:off x="3382592" y="2599874"/>
            <a:ext cx="484632" cy="583282"/>
          </a:xfrm>
          <a:prstGeom prst="upArrow">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13" name="箭头: 上 12">
            <a:extLst>
              <a:ext uri="{FF2B5EF4-FFF2-40B4-BE49-F238E27FC236}">
                <a16:creationId xmlns:a16="http://schemas.microsoft.com/office/drawing/2014/main" id="{39A0AD13-8A8F-403E-8CE6-1BE6585D0B59}"/>
              </a:ext>
            </a:extLst>
          </p:cNvPr>
          <p:cNvSpPr/>
          <p:nvPr/>
        </p:nvSpPr>
        <p:spPr bwMode="auto">
          <a:xfrm rot="10800000">
            <a:off x="4822752" y="2599874"/>
            <a:ext cx="484632" cy="583282"/>
          </a:xfrm>
          <a:prstGeom prst="upArrow">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mc:AlternateContent xmlns:mc="http://schemas.openxmlformats.org/markup-compatibility/2006" xmlns:a14="http://schemas.microsoft.com/office/drawing/2010/main">
        <mc:Choice Requires="a14">
          <p:sp>
            <p:nvSpPr>
              <p:cNvPr id="14" name="文本框 13">
                <a:extLst>
                  <a:ext uri="{FF2B5EF4-FFF2-40B4-BE49-F238E27FC236}">
                    <a16:creationId xmlns:a16="http://schemas.microsoft.com/office/drawing/2014/main" id="{107C1B83-BB69-4147-99FD-50BD3DFEE93A}"/>
                  </a:ext>
                </a:extLst>
              </p:cNvPr>
              <p:cNvSpPr txBox="1"/>
              <p:nvPr/>
            </p:nvSpPr>
            <p:spPr>
              <a:xfrm>
                <a:off x="4261150" y="3165475"/>
                <a:ext cx="2367178" cy="307777"/>
              </a:xfrm>
              <a:prstGeom prst="rect">
                <a:avLst/>
              </a:prstGeom>
              <a:noFill/>
            </p:spPr>
            <p:txBody>
              <a:bodyPr wrap="square" rtlCol="0">
                <a:spAutoFit/>
              </a:bodyPr>
              <a:lstStyle/>
              <a:p>
                <a:r>
                  <a:rPr lang="en-US" altLang="zh-CN" sz="1400" dirty="0"/>
                  <a:t>A duplication (</a:t>
                </a:r>
                <a14:m>
                  <m:oMath xmlns:m="http://schemas.openxmlformats.org/officeDocument/2006/math">
                    <m:sSub>
                      <m:sSubPr>
                        <m:ctrlPr>
                          <a:rPr lang="en-US" altLang="zh-CN" sz="1400" b="1" i="1">
                            <a:latin typeface="Cambria Math" panose="02040503050406030204" pitchFamily="18" charset="0"/>
                            <a:cs typeface="Times New Roman" panose="02020603050405020304" pitchFamily="18" charset="0"/>
                          </a:rPr>
                        </m:ctrlPr>
                      </m:sSubPr>
                      <m:e>
                        <m:r>
                          <a:rPr lang="en-US" altLang="zh-CN" sz="1400" b="1" i="1">
                            <a:latin typeface="Cambria Math" panose="02040503050406030204" pitchFamily="18" charset="0"/>
                            <a:cs typeface="Times New Roman" panose="02020603050405020304" pitchFamily="18" charset="0"/>
                          </a:rPr>
                          <m:t>𝒙</m:t>
                        </m:r>
                      </m:e>
                      <m:sub>
                        <m:r>
                          <a:rPr lang="en-US" altLang="zh-CN" sz="1400" b="1" i="1">
                            <a:latin typeface="Cambria Math" panose="02040503050406030204" pitchFamily="18" charset="0"/>
                            <a:cs typeface="Times New Roman" panose="02020603050405020304" pitchFamily="18" charset="0"/>
                          </a:rPr>
                          <m:t>𝑫𝑪𝑴</m:t>
                        </m:r>
                      </m:sub>
                    </m:sSub>
                  </m:oMath>
                </a14:m>
                <a:r>
                  <a:rPr lang="en-US" altLang="zh-CN" sz="1400" dirty="0"/>
                  <a:t>)</a:t>
                </a:r>
              </a:p>
            </p:txBody>
          </p:sp>
        </mc:Choice>
        <mc:Fallback xmlns="">
          <p:sp>
            <p:nvSpPr>
              <p:cNvPr id="14" name="文本框 13">
                <a:extLst>
                  <a:ext uri="{FF2B5EF4-FFF2-40B4-BE49-F238E27FC236}">
                    <a16:creationId xmlns:a16="http://schemas.microsoft.com/office/drawing/2014/main" id="{107C1B83-BB69-4147-99FD-50BD3DFEE93A}"/>
                  </a:ext>
                </a:extLst>
              </p:cNvPr>
              <p:cNvSpPr txBox="1">
                <a:spLocks noRot="1" noChangeAspect="1" noMove="1" noResize="1" noEditPoints="1" noAdjustHandles="1" noChangeArrowheads="1" noChangeShapeType="1" noTextEdit="1"/>
              </p:cNvSpPr>
              <p:nvPr/>
            </p:nvSpPr>
            <p:spPr>
              <a:xfrm>
                <a:off x="4261150" y="3165475"/>
                <a:ext cx="2367178" cy="307777"/>
              </a:xfrm>
              <a:prstGeom prst="rect">
                <a:avLst/>
              </a:prstGeom>
              <a:blipFill>
                <a:blip r:embed="rId3"/>
                <a:stretch>
                  <a:fillRect l="-773" t="-1961" b="-19608"/>
                </a:stretch>
              </a:blipFill>
            </p:spPr>
            <p:txBody>
              <a:bodyPr/>
              <a:lstStyle/>
              <a:p>
                <a:r>
                  <a:rPr lang="zh-CN" altLang="en-US">
                    <a:noFill/>
                  </a:rPr>
                  <a:t> </a:t>
                </a:r>
              </a:p>
            </p:txBody>
          </p:sp>
        </mc:Fallback>
      </mc:AlternateContent>
      <p:sp>
        <p:nvSpPr>
          <p:cNvPr id="15" name="文本框 14">
            <a:extLst>
              <a:ext uri="{FF2B5EF4-FFF2-40B4-BE49-F238E27FC236}">
                <a16:creationId xmlns:a16="http://schemas.microsoft.com/office/drawing/2014/main" id="{C68AB8E1-2599-4CDE-8CEE-470416632091}"/>
              </a:ext>
            </a:extLst>
          </p:cNvPr>
          <p:cNvSpPr txBox="1"/>
          <p:nvPr/>
        </p:nvSpPr>
        <p:spPr>
          <a:xfrm>
            <a:off x="5947674" y="2133600"/>
            <a:ext cx="2367178" cy="369332"/>
          </a:xfrm>
          <a:prstGeom prst="rect">
            <a:avLst/>
          </a:prstGeom>
          <a:noFill/>
        </p:spPr>
        <p:txBody>
          <a:bodyPr wrap="square" rtlCol="0">
            <a:spAutoFit/>
          </a:bodyPr>
          <a:lstStyle/>
          <a:p>
            <a:r>
              <a:rPr lang="en-US" altLang="zh-CN" sz="1800" b="1" dirty="0"/>
              <a:t>…</a:t>
            </a:r>
          </a:p>
        </p:txBody>
      </p:sp>
      <p:sp>
        <p:nvSpPr>
          <p:cNvPr id="16" name="矩形 15">
            <a:extLst>
              <a:ext uri="{FF2B5EF4-FFF2-40B4-BE49-F238E27FC236}">
                <a16:creationId xmlns:a16="http://schemas.microsoft.com/office/drawing/2014/main" id="{7EF2F8B7-F94F-48E5-8202-216F7FB92A03}"/>
              </a:ext>
            </a:extLst>
          </p:cNvPr>
          <p:cNvSpPr/>
          <p:nvPr/>
        </p:nvSpPr>
        <p:spPr bwMode="auto">
          <a:xfrm>
            <a:off x="2904828" y="4724400"/>
            <a:ext cx="1440160" cy="288032"/>
          </a:xfrm>
          <a:prstGeom prst="rect">
            <a:avLst/>
          </a:prstGeom>
          <a:solidFill>
            <a:srgbClr val="00B0F0"/>
          </a:solidFill>
          <a:ln w="31750">
            <a:solidFill>
              <a:schemeClr val="tx1"/>
            </a:solidFill>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altLang="zh-CN" b="0" i="0" u="none" strike="noStrike" cap="none" normalizeH="0" baseline="0" dirty="0">
                <a:ln>
                  <a:noFill/>
                </a:ln>
                <a:solidFill>
                  <a:schemeClr val="tx1"/>
                </a:solidFill>
                <a:effectLst/>
                <a:latin typeface="+mj-lt"/>
                <a:ea typeface="宋体" charset="-122"/>
              </a:rPr>
              <a:t>DBW160</a:t>
            </a:r>
            <a:endParaRPr kumimoji="0" lang="zh-CN" altLang="en-US" b="0" i="0" u="none" strike="noStrike" cap="none" normalizeH="0" baseline="0" dirty="0">
              <a:ln>
                <a:noFill/>
              </a:ln>
              <a:solidFill>
                <a:schemeClr val="tx1"/>
              </a:solidFill>
              <a:effectLst/>
              <a:latin typeface="+mj-lt"/>
              <a:ea typeface="宋体" charset="-122"/>
            </a:endParaRPr>
          </a:p>
        </p:txBody>
      </p:sp>
      <p:sp>
        <p:nvSpPr>
          <p:cNvPr id="17" name="矩形 16">
            <a:extLst>
              <a:ext uri="{FF2B5EF4-FFF2-40B4-BE49-F238E27FC236}">
                <a16:creationId xmlns:a16="http://schemas.microsoft.com/office/drawing/2014/main" id="{F1FF274E-E186-4882-B4B8-C4688E0553A2}"/>
              </a:ext>
            </a:extLst>
          </p:cNvPr>
          <p:cNvSpPr/>
          <p:nvPr/>
        </p:nvSpPr>
        <p:spPr bwMode="auto">
          <a:xfrm>
            <a:off x="4344988" y="4724400"/>
            <a:ext cx="1440160" cy="288032"/>
          </a:xfrm>
          <a:prstGeom prst="rect">
            <a:avLst/>
          </a:prstGeom>
          <a:solidFill>
            <a:srgbClr val="00B0F0"/>
          </a:solidFill>
          <a:ln w="31750">
            <a:solidFill>
              <a:schemeClr val="tx1"/>
            </a:solidFill>
          </a:ln>
          <a:effectLst/>
          <a:extLst/>
        </p:spPr>
        <p:txBody>
          <a:bodyPr vert="horz" wrap="square" lIns="91440" tIns="45720" rIns="91440" bIns="45720" numCol="1" rtlCol="0" anchor="ctr" anchorCtr="0" compatLnSpc="1">
            <a:prstTxWarp prst="textNoShape">
              <a:avLst/>
            </a:prstTxWarp>
          </a:bodyPr>
          <a:lstStyle/>
          <a:p>
            <a:pPr algn="ctr" eaLnBrk="1" hangingPunct="1">
              <a:buClr>
                <a:srgbClr val="CC9900"/>
              </a:buClr>
            </a:pPr>
            <a:r>
              <a:rPr lang="en-US" altLang="zh-CN" dirty="0">
                <a:latin typeface="+mj-lt"/>
                <a:ea typeface="宋体" charset="-122"/>
              </a:rPr>
              <a:t>DBW160</a:t>
            </a:r>
            <a:endParaRPr lang="zh-CN" altLang="en-US" dirty="0">
              <a:latin typeface="+mj-lt"/>
              <a:ea typeface="宋体" charset="-122"/>
            </a:endParaRPr>
          </a:p>
        </p:txBody>
      </p:sp>
      <p:sp>
        <p:nvSpPr>
          <p:cNvPr id="18" name="箭头: 上 17">
            <a:extLst>
              <a:ext uri="{FF2B5EF4-FFF2-40B4-BE49-F238E27FC236}">
                <a16:creationId xmlns:a16="http://schemas.microsoft.com/office/drawing/2014/main" id="{4F218A0A-BC6E-4D5B-8ED4-A6E33FD6489E}"/>
              </a:ext>
            </a:extLst>
          </p:cNvPr>
          <p:cNvSpPr/>
          <p:nvPr/>
        </p:nvSpPr>
        <p:spPr bwMode="auto">
          <a:xfrm rot="10800000">
            <a:off x="3382592" y="5084440"/>
            <a:ext cx="484632" cy="583282"/>
          </a:xfrm>
          <a:prstGeom prst="upArrow">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20" name="箭头: 上 19">
            <a:extLst>
              <a:ext uri="{FF2B5EF4-FFF2-40B4-BE49-F238E27FC236}">
                <a16:creationId xmlns:a16="http://schemas.microsoft.com/office/drawing/2014/main" id="{F31865C9-1A3E-4682-8C52-32DB93326A8A}"/>
              </a:ext>
            </a:extLst>
          </p:cNvPr>
          <p:cNvSpPr/>
          <p:nvPr/>
        </p:nvSpPr>
        <p:spPr bwMode="auto">
          <a:xfrm rot="10800000">
            <a:off x="4822752" y="5084440"/>
            <a:ext cx="484632" cy="583282"/>
          </a:xfrm>
          <a:prstGeom prst="upArrow">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mc:AlternateContent xmlns:mc="http://schemas.openxmlformats.org/markup-compatibility/2006" xmlns:a14="http://schemas.microsoft.com/office/drawing/2010/main">
        <mc:Choice Requires="a14">
          <p:sp>
            <p:nvSpPr>
              <p:cNvPr id="21" name="文本框 20">
                <a:extLst>
                  <a:ext uri="{FF2B5EF4-FFF2-40B4-BE49-F238E27FC236}">
                    <a16:creationId xmlns:a16="http://schemas.microsoft.com/office/drawing/2014/main" id="{861E4906-B25B-445F-B096-DB474BCF1556}"/>
                  </a:ext>
                </a:extLst>
              </p:cNvPr>
              <p:cNvSpPr txBox="1"/>
              <p:nvPr/>
            </p:nvSpPr>
            <p:spPr>
              <a:xfrm>
                <a:off x="4261150" y="5650041"/>
                <a:ext cx="2367178" cy="307777"/>
              </a:xfrm>
              <a:prstGeom prst="rect">
                <a:avLst/>
              </a:prstGeom>
              <a:noFill/>
            </p:spPr>
            <p:txBody>
              <a:bodyPr wrap="square" rtlCol="0">
                <a:spAutoFit/>
              </a:bodyPr>
              <a:lstStyle/>
              <a:p>
                <a:r>
                  <a:rPr lang="en-US" altLang="zh-CN" sz="1400" dirty="0"/>
                  <a:t>A duplication (</a:t>
                </a:r>
                <a14:m>
                  <m:oMath xmlns:m="http://schemas.openxmlformats.org/officeDocument/2006/math">
                    <m:sSub>
                      <m:sSubPr>
                        <m:ctrlPr>
                          <a:rPr lang="en-US" altLang="zh-CN" sz="1400" b="1" i="1">
                            <a:latin typeface="Cambria Math" panose="02040503050406030204" pitchFamily="18" charset="0"/>
                            <a:cs typeface="Times New Roman" panose="02020603050405020304" pitchFamily="18" charset="0"/>
                          </a:rPr>
                        </m:ctrlPr>
                      </m:sSubPr>
                      <m:e>
                        <m:r>
                          <a:rPr lang="en-US" altLang="zh-CN" sz="1400" b="1" i="1">
                            <a:latin typeface="Cambria Math" panose="02040503050406030204" pitchFamily="18" charset="0"/>
                            <a:cs typeface="Times New Roman" panose="02020603050405020304" pitchFamily="18" charset="0"/>
                          </a:rPr>
                          <m:t>𝒙</m:t>
                        </m:r>
                      </m:e>
                      <m:sub>
                        <m:r>
                          <a:rPr lang="en-US" altLang="zh-CN" sz="1400" b="1" i="1">
                            <a:latin typeface="Cambria Math" panose="02040503050406030204" pitchFamily="18" charset="0"/>
                            <a:cs typeface="Times New Roman" panose="02020603050405020304" pitchFamily="18" charset="0"/>
                          </a:rPr>
                          <m:t>𝑫𝑪𝑴</m:t>
                        </m:r>
                      </m:sub>
                    </m:sSub>
                  </m:oMath>
                </a14:m>
                <a:r>
                  <a:rPr lang="en-US" altLang="zh-CN" sz="1400" dirty="0"/>
                  <a:t>)</a:t>
                </a:r>
              </a:p>
            </p:txBody>
          </p:sp>
        </mc:Choice>
        <mc:Fallback xmlns="">
          <p:sp>
            <p:nvSpPr>
              <p:cNvPr id="21" name="文本框 20">
                <a:extLst>
                  <a:ext uri="{FF2B5EF4-FFF2-40B4-BE49-F238E27FC236}">
                    <a16:creationId xmlns:a16="http://schemas.microsoft.com/office/drawing/2014/main" id="{861E4906-B25B-445F-B096-DB474BCF1556}"/>
                  </a:ext>
                </a:extLst>
              </p:cNvPr>
              <p:cNvSpPr txBox="1">
                <a:spLocks noRot="1" noChangeAspect="1" noMove="1" noResize="1" noEditPoints="1" noAdjustHandles="1" noChangeArrowheads="1" noChangeShapeType="1" noTextEdit="1"/>
              </p:cNvSpPr>
              <p:nvPr/>
            </p:nvSpPr>
            <p:spPr>
              <a:xfrm>
                <a:off x="4261150" y="5650041"/>
                <a:ext cx="2367178" cy="307777"/>
              </a:xfrm>
              <a:prstGeom prst="rect">
                <a:avLst/>
              </a:prstGeom>
              <a:blipFill>
                <a:blip r:embed="rId3"/>
                <a:stretch>
                  <a:fillRect l="-773" t="-4000" b="-2000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3" name="文本框 22">
                <a:extLst>
                  <a:ext uri="{FF2B5EF4-FFF2-40B4-BE49-F238E27FC236}">
                    <a16:creationId xmlns:a16="http://schemas.microsoft.com/office/drawing/2014/main" id="{4A991C86-19B8-4361-8525-572A20D6BA9B}"/>
                  </a:ext>
                </a:extLst>
              </p:cNvPr>
              <p:cNvSpPr txBox="1"/>
              <p:nvPr/>
            </p:nvSpPr>
            <p:spPr>
              <a:xfrm>
                <a:off x="2819400" y="3161386"/>
                <a:ext cx="1869630" cy="307777"/>
              </a:xfrm>
              <a:prstGeom prst="rect">
                <a:avLst/>
              </a:prstGeom>
              <a:noFill/>
            </p:spPr>
            <p:txBody>
              <a:bodyPr wrap="square" rtlCol="0">
                <a:spAutoFit/>
              </a:bodyPr>
              <a:lstStyle/>
              <a:p>
                <a:r>
                  <a:rPr lang="en-US" altLang="zh-CN" sz="1400" dirty="0"/>
                  <a:t>Select a DRU (</a:t>
                </a:r>
                <a14:m>
                  <m:oMath xmlns:m="http://schemas.openxmlformats.org/officeDocument/2006/math">
                    <m:r>
                      <a:rPr lang="en-US" altLang="zh-CN" sz="1400" b="1" i="1" smtClean="0">
                        <a:latin typeface="Cambria Math" panose="02040503050406030204" pitchFamily="18" charset="0"/>
                      </a:rPr>
                      <m:t>𝒙</m:t>
                    </m:r>
                  </m:oMath>
                </a14:m>
                <a:r>
                  <a:rPr lang="en-US" altLang="zh-CN" sz="1400" dirty="0"/>
                  <a:t>)</a:t>
                </a:r>
                <a:endParaRPr lang="zh-CN" altLang="en-US" sz="1400" i="1" dirty="0"/>
              </a:p>
            </p:txBody>
          </p:sp>
        </mc:Choice>
        <mc:Fallback xmlns="">
          <p:sp>
            <p:nvSpPr>
              <p:cNvPr id="23" name="文本框 22">
                <a:extLst>
                  <a:ext uri="{FF2B5EF4-FFF2-40B4-BE49-F238E27FC236}">
                    <a16:creationId xmlns:a16="http://schemas.microsoft.com/office/drawing/2014/main" id="{4A991C86-19B8-4361-8525-572A20D6BA9B}"/>
                  </a:ext>
                </a:extLst>
              </p:cNvPr>
              <p:cNvSpPr txBox="1">
                <a:spLocks noRot="1" noChangeAspect="1" noMove="1" noResize="1" noEditPoints="1" noAdjustHandles="1" noChangeArrowheads="1" noChangeShapeType="1" noTextEdit="1"/>
              </p:cNvSpPr>
              <p:nvPr/>
            </p:nvSpPr>
            <p:spPr>
              <a:xfrm>
                <a:off x="2819400" y="3161386"/>
                <a:ext cx="1869630" cy="307777"/>
              </a:xfrm>
              <a:prstGeom prst="rect">
                <a:avLst/>
              </a:prstGeom>
              <a:blipFill>
                <a:blip r:embed="rId4"/>
                <a:stretch>
                  <a:fillRect l="-980" t="-4000" b="-2000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4" name="文本框 23">
                <a:extLst>
                  <a:ext uri="{FF2B5EF4-FFF2-40B4-BE49-F238E27FC236}">
                    <a16:creationId xmlns:a16="http://schemas.microsoft.com/office/drawing/2014/main" id="{6D01546D-FF0E-4C21-831A-FE40E5838C72}"/>
                  </a:ext>
                </a:extLst>
              </p:cNvPr>
              <p:cNvSpPr txBox="1"/>
              <p:nvPr/>
            </p:nvSpPr>
            <p:spPr>
              <a:xfrm>
                <a:off x="2819400" y="5645952"/>
                <a:ext cx="1869630" cy="307777"/>
              </a:xfrm>
              <a:prstGeom prst="rect">
                <a:avLst/>
              </a:prstGeom>
              <a:noFill/>
            </p:spPr>
            <p:txBody>
              <a:bodyPr wrap="square" rtlCol="0">
                <a:spAutoFit/>
              </a:bodyPr>
              <a:lstStyle/>
              <a:p>
                <a:r>
                  <a:rPr lang="en-US" altLang="zh-CN" sz="1400" dirty="0"/>
                  <a:t>Select a DRU (</a:t>
                </a:r>
                <a14:m>
                  <m:oMath xmlns:m="http://schemas.openxmlformats.org/officeDocument/2006/math">
                    <m:r>
                      <a:rPr lang="en-US" altLang="zh-CN" sz="1400" b="1" i="1" smtClean="0">
                        <a:latin typeface="Cambria Math" panose="02040503050406030204" pitchFamily="18" charset="0"/>
                      </a:rPr>
                      <m:t>𝒙</m:t>
                    </m:r>
                  </m:oMath>
                </a14:m>
                <a:r>
                  <a:rPr lang="en-US" altLang="zh-CN" sz="1400" dirty="0"/>
                  <a:t>)</a:t>
                </a:r>
                <a:endParaRPr lang="zh-CN" altLang="en-US" sz="1400" i="1" dirty="0"/>
              </a:p>
            </p:txBody>
          </p:sp>
        </mc:Choice>
        <mc:Fallback xmlns="">
          <p:sp>
            <p:nvSpPr>
              <p:cNvPr id="24" name="文本框 23">
                <a:extLst>
                  <a:ext uri="{FF2B5EF4-FFF2-40B4-BE49-F238E27FC236}">
                    <a16:creationId xmlns:a16="http://schemas.microsoft.com/office/drawing/2014/main" id="{6D01546D-FF0E-4C21-831A-FE40E5838C72}"/>
                  </a:ext>
                </a:extLst>
              </p:cNvPr>
              <p:cNvSpPr txBox="1">
                <a:spLocks noRot="1" noChangeAspect="1" noMove="1" noResize="1" noEditPoints="1" noAdjustHandles="1" noChangeArrowheads="1" noChangeShapeType="1" noTextEdit="1"/>
              </p:cNvSpPr>
              <p:nvPr/>
            </p:nvSpPr>
            <p:spPr>
              <a:xfrm>
                <a:off x="2819400" y="5645952"/>
                <a:ext cx="1869630" cy="307777"/>
              </a:xfrm>
              <a:prstGeom prst="rect">
                <a:avLst/>
              </a:prstGeom>
              <a:blipFill>
                <a:blip r:embed="rId5"/>
                <a:stretch>
                  <a:fillRect l="-980" t="-3922" b="-19608"/>
                </a:stretch>
              </a:blipFill>
            </p:spPr>
            <p:txBody>
              <a:bodyPr/>
              <a:lstStyle/>
              <a:p>
                <a:r>
                  <a:rPr lang="zh-CN" altLang="en-US">
                    <a:noFill/>
                  </a:rPr>
                  <a:t> </a:t>
                </a:r>
              </a:p>
            </p:txBody>
          </p:sp>
        </mc:Fallback>
      </mc:AlternateContent>
      <p:sp>
        <p:nvSpPr>
          <p:cNvPr id="25" name="矩形 24">
            <a:extLst>
              <a:ext uri="{FF2B5EF4-FFF2-40B4-BE49-F238E27FC236}">
                <a16:creationId xmlns:a16="http://schemas.microsoft.com/office/drawing/2014/main" id="{E7CF216E-32B6-48D0-823E-3845B194F48C}"/>
              </a:ext>
            </a:extLst>
          </p:cNvPr>
          <p:cNvSpPr/>
          <p:nvPr/>
        </p:nvSpPr>
        <p:spPr>
          <a:xfrm>
            <a:off x="2145802" y="3438356"/>
            <a:ext cx="4649221" cy="307777"/>
          </a:xfrm>
          <a:prstGeom prst="rect">
            <a:avLst/>
          </a:prstGeom>
        </p:spPr>
        <p:txBody>
          <a:bodyPr wrap="none">
            <a:spAutoFit/>
          </a:bodyPr>
          <a:lstStyle/>
          <a:p>
            <a:r>
              <a:rPr lang="en-US" altLang="zh-CN" sz="1400" dirty="0">
                <a:latin typeface="Times New Roman" panose="02020603050405020304" pitchFamily="18" charset="0"/>
                <a:cs typeface="Times New Roman" panose="02020603050405020304" pitchFamily="18" charset="0"/>
              </a:rPr>
              <a:t>Fig. 4 DCM Crossing Two DBWs in the case of DBW 80 + 80</a:t>
            </a:r>
            <a:endParaRPr lang="zh-CN" altLang="en-US" sz="1400" dirty="0"/>
          </a:p>
        </p:txBody>
      </p:sp>
      <p:sp>
        <p:nvSpPr>
          <p:cNvPr id="26" name="矩形 25">
            <a:extLst>
              <a:ext uri="{FF2B5EF4-FFF2-40B4-BE49-F238E27FC236}">
                <a16:creationId xmlns:a16="http://schemas.microsoft.com/office/drawing/2014/main" id="{C1AA63AD-979B-497A-B069-73E00838BE3C}"/>
              </a:ext>
            </a:extLst>
          </p:cNvPr>
          <p:cNvSpPr/>
          <p:nvPr/>
        </p:nvSpPr>
        <p:spPr>
          <a:xfrm>
            <a:off x="2035226" y="5904749"/>
            <a:ext cx="4870372" cy="307777"/>
          </a:xfrm>
          <a:prstGeom prst="rect">
            <a:avLst/>
          </a:prstGeom>
        </p:spPr>
        <p:txBody>
          <a:bodyPr wrap="none">
            <a:spAutoFit/>
          </a:bodyPr>
          <a:lstStyle/>
          <a:p>
            <a:r>
              <a:rPr lang="en-US" altLang="zh-CN" sz="1400" dirty="0">
                <a:latin typeface="Times New Roman" panose="02020603050405020304" pitchFamily="18" charset="0"/>
                <a:cs typeface="Times New Roman" panose="02020603050405020304" pitchFamily="18" charset="0"/>
              </a:rPr>
              <a:t>Fig. 5 DCM Crossing Two DBWs in the case of DBW 160 + 160</a:t>
            </a:r>
            <a:endParaRPr lang="zh-CN" altLang="en-US" sz="1400" dirty="0"/>
          </a:p>
        </p:txBody>
      </p:sp>
    </p:spTree>
    <p:extLst>
      <p:ext uri="{BB962C8B-B14F-4D97-AF65-F5344CB8AC3E}">
        <p14:creationId xmlns:p14="http://schemas.microsoft.com/office/powerpoint/2010/main" val="285365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sz="2800" dirty="0">
                <a:solidFill>
                  <a:schemeClr val="tx1"/>
                </a:solidFill>
              </a:rPr>
              <a:t>Benefits (1/2)</a:t>
            </a:r>
            <a:endParaRPr lang="en-US" dirty="0">
              <a:solidFill>
                <a:schemeClr val="tx1"/>
              </a:solidFill>
            </a:endParaRPr>
          </a:p>
        </p:txBody>
      </p:sp>
      <p:sp>
        <p:nvSpPr>
          <p:cNvPr id="7" name="内容占位符 2">
            <a:extLst>
              <a:ext uri="{FF2B5EF4-FFF2-40B4-BE49-F238E27FC236}">
                <a16:creationId xmlns:a16="http://schemas.microsoft.com/office/drawing/2014/main" id="{AFA05493-83AC-4DA8-A38A-7452C8A5FC91}"/>
              </a:ext>
            </a:extLst>
          </p:cNvPr>
          <p:cNvSpPr>
            <a:spLocks noGrp="1"/>
          </p:cNvSpPr>
          <p:nvPr>
            <p:ph idx="1"/>
          </p:nvPr>
        </p:nvSpPr>
        <p:spPr>
          <a:xfrm>
            <a:off x="814508" y="1418447"/>
            <a:ext cx="7696200" cy="1152128"/>
          </a:xfrm>
        </p:spPr>
        <p:txBody>
          <a:bodyPr/>
          <a:lstStyle/>
          <a:p>
            <a:pPr algn="just">
              <a:lnSpc>
                <a:spcPct val="100000"/>
              </a:lnSpc>
            </a:pPr>
            <a:r>
              <a:rPr lang="en-US" altLang="zh-CN" sz="1800" kern="1200" dirty="0">
                <a:latin typeface="Times New Roman" panose="02020603050405020304" pitchFamily="18" charset="0"/>
                <a:cs typeface="Times New Roman" panose="02020603050405020304" pitchFamily="18" charset="0"/>
              </a:rPr>
              <a:t>According to the previous discussion, the following DCM mode crossing two DBW is suggested:</a:t>
            </a:r>
          </a:p>
          <a:p>
            <a:pPr marL="627063" indent="-269875" algn="just">
              <a:buFont typeface="Times New Roman" panose="02020603050405020304" pitchFamily="18" charset="0"/>
              <a:buChar char="–"/>
            </a:pPr>
            <a:r>
              <a:rPr lang="en-US" altLang="zh-CN" sz="1600" b="0" kern="1200" dirty="0">
                <a:latin typeface="Times New Roman" panose="02020603050405020304" pitchFamily="18" charset="0"/>
                <a:cs typeface="Times New Roman" panose="02020603050405020304" pitchFamily="18" charset="0"/>
              </a:rPr>
              <a:t>The two DBWs are close to each other, and have the same size.</a:t>
            </a:r>
          </a:p>
          <a:p>
            <a:pPr marL="627063" indent="-269875" algn="just">
              <a:lnSpc>
                <a:spcPct val="100000"/>
              </a:lnSpc>
              <a:buFont typeface="Times New Roman" panose="02020603050405020304" pitchFamily="18" charset="0"/>
              <a:buChar char="–"/>
            </a:pPr>
            <a:r>
              <a:rPr lang="en-US" altLang="zh-CN" sz="1600" b="0" kern="1200" dirty="0">
                <a:latin typeface="Times New Roman" panose="02020603050405020304" pitchFamily="18" charset="0"/>
                <a:cs typeface="Times New Roman" panose="02020603050405020304" pitchFamily="18" charset="0"/>
              </a:rPr>
              <a:t>The selected DRUs in the two DBWs have the same relative subcarrier indices. One is the original part, and the other is the duplicated part.</a:t>
            </a:r>
            <a:endParaRPr lang="en-US" altLang="zh-CN" sz="1600" kern="1200" dirty="0">
              <a:latin typeface="Times New Roman" panose="02020603050405020304" pitchFamily="18" charset="0"/>
              <a:cs typeface="Times New Roman" panose="02020603050405020304" pitchFamily="18" charset="0"/>
            </a:endParaRPr>
          </a:p>
          <a:p>
            <a:pPr algn="just"/>
            <a:r>
              <a:rPr lang="en-US" altLang="zh-CN" sz="1800" kern="1200" dirty="0">
                <a:latin typeface="Times New Roman" panose="02020603050405020304" pitchFamily="18" charset="0"/>
                <a:cs typeface="Times New Roman" panose="02020603050405020304" pitchFamily="18" charset="0"/>
              </a:rPr>
              <a:t>The benefits on allowing the above configuration is obvious: </a:t>
            </a:r>
          </a:p>
          <a:p>
            <a:pPr marL="627063" indent="-269875" algn="just">
              <a:buFont typeface="Times New Roman" panose="02020603050405020304" pitchFamily="18" charset="0"/>
              <a:buChar char="–"/>
            </a:pPr>
            <a:r>
              <a:rPr lang="en-US" altLang="zh-CN" sz="1600" b="0" kern="1200" dirty="0">
                <a:latin typeface="Times New Roman" panose="02020603050405020304" pitchFamily="18" charset="0"/>
                <a:cs typeface="Times New Roman" panose="02020603050405020304" pitchFamily="18" charset="0"/>
              </a:rPr>
              <a:t>May further enhance the performance of the following DRUs (see the red color) in the case of DBW 20 + 20, 80 + 80, 160 + 160, etc.</a:t>
            </a:r>
          </a:p>
          <a:p>
            <a:pPr marL="627063" indent="-269875" algn="just">
              <a:lnSpc>
                <a:spcPct val="100000"/>
              </a:lnSpc>
              <a:buFont typeface="Times New Roman" panose="02020603050405020304" pitchFamily="18" charset="0"/>
              <a:buChar char="–"/>
            </a:pPr>
            <a:endParaRPr lang="en-US" altLang="zh-CN" sz="1400" kern="1200" dirty="0">
              <a:latin typeface="Times New Roman" panose="02020603050405020304" pitchFamily="18" charset="0"/>
              <a:cs typeface="Times New Roman" panose="02020603050405020304" pitchFamily="18" charset="0"/>
            </a:endParaRPr>
          </a:p>
          <a:p>
            <a:pPr marL="627063" indent="-269875" algn="just">
              <a:lnSpc>
                <a:spcPct val="100000"/>
              </a:lnSpc>
              <a:buFont typeface="Times New Roman" panose="02020603050405020304" pitchFamily="18" charset="0"/>
              <a:buChar char="–"/>
            </a:pPr>
            <a:endParaRPr lang="en-US" altLang="zh-CN" sz="1400" kern="1200" dirty="0">
              <a:latin typeface="Times New Roman" panose="02020603050405020304" pitchFamily="18" charset="0"/>
              <a:cs typeface="Times New Roman" panose="02020603050405020304" pitchFamily="18" charset="0"/>
            </a:endParaRPr>
          </a:p>
          <a:p>
            <a:pPr marL="627063" indent="-269875" algn="just">
              <a:lnSpc>
                <a:spcPct val="100000"/>
              </a:lnSpc>
              <a:buFont typeface="Times New Roman" panose="02020603050405020304" pitchFamily="18" charset="0"/>
              <a:buChar char="–"/>
            </a:pPr>
            <a:endParaRPr lang="en-US" altLang="zh-CN" sz="1400" kern="1200" dirty="0">
              <a:latin typeface="Times New Roman" panose="02020603050405020304" pitchFamily="18" charset="0"/>
              <a:cs typeface="Times New Roman" panose="02020603050405020304" pitchFamily="18" charset="0"/>
            </a:endParaRPr>
          </a:p>
          <a:p>
            <a:pPr marL="627063" indent="-269875" algn="just">
              <a:lnSpc>
                <a:spcPct val="100000"/>
              </a:lnSpc>
              <a:buFont typeface="Times New Roman" panose="02020603050405020304" pitchFamily="18" charset="0"/>
              <a:buChar char="–"/>
            </a:pPr>
            <a:endParaRPr lang="en-US" altLang="zh-CN" sz="1400" kern="1200" dirty="0">
              <a:latin typeface="Times New Roman" panose="02020603050405020304" pitchFamily="18" charset="0"/>
              <a:cs typeface="Times New Roman" panose="02020603050405020304" pitchFamily="18" charset="0"/>
            </a:endParaRPr>
          </a:p>
          <a:p>
            <a:pPr marL="627063" indent="-269875" algn="just">
              <a:lnSpc>
                <a:spcPct val="100000"/>
              </a:lnSpc>
              <a:buFont typeface="Times New Roman" panose="02020603050405020304" pitchFamily="18" charset="0"/>
              <a:buChar char="–"/>
            </a:pPr>
            <a:endParaRPr lang="en-US" altLang="zh-CN" sz="1400" kern="1200" dirty="0">
              <a:latin typeface="Times New Roman" panose="02020603050405020304" pitchFamily="18" charset="0"/>
              <a:cs typeface="Times New Roman" panose="02020603050405020304" pitchFamily="18" charset="0"/>
            </a:endParaRPr>
          </a:p>
          <a:p>
            <a:pPr marL="627063" indent="-269875" algn="just">
              <a:lnSpc>
                <a:spcPct val="100000"/>
              </a:lnSpc>
              <a:buFont typeface="Times New Roman" panose="02020603050405020304" pitchFamily="18" charset="0"/>
              <a:buChar char="–"/>
            </a:pPr>
            <a:endParaRPr lang="en-US" altLang="zh-CN" sz="1400" kern="1200" dirty="0">
              <a:latin typeface="Times New Roman" panose="02020603050405020304" pitchFamily="18" charset="0"/>
              <a:cs typeface="Times New Roman" panose="02020603050405020304" pitchFamily="18" charset="0"/>
            </a:endParaRPr>
          </a:p>
          <a:p>
            <a:pPr marL="0" indent="0" algn="just">
              <a:lnSpc>
                <a:spcPct val="100000"/>
              </a:lnSpc>
              <a:buNone/>
            </a:pPr>
            <a:endParaRPr lang="en-US" altLang="zh-CN" sz="1050" dirty="0">
              <a:latin typeface="Times New Roman" panose="02020603050405020304" pitchFamily="18" charset="0"/>
              <a:cs typeface="Times New Roman" panose="02020603050405020304" pitchFamily="18" charset="0"/>
            </a:endParaRPr>
          </a:p>
          <a:p>
            <a:pPr marL="0" indent="0" algn="just">
              <a:lnSpc>
                <a:spcPct val="100000"/>
              </a:lnSpc>
              <a:buNone/>
            </a:pPr>
            <a:endParaRPr lang="en-US" altLang="zh-CN" sz="1050" dirty="0">
              <a:latin typeface="Times New Roman" panose="02020603050405020304" pitchFamily="18" charset="0"/>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6959F195-F33A-4C39-B3B5-61F0B3127ED9}"/>
              </a:ext>
            </a:extLst>
          </p:cNvPr>
          <p:cNvGraphicFramePr>
            <a:graphicFrameLocks noGrp="1"/>
          </p:cNvGraphicFramePr>
          <p:nvPr>
            <p:extLst>
              <p:ext uri="{D42A27DB-BD31-4B8C-83A1-F6EECF244321}">
                <p14:modId xmlns:p14="http://schemas.microsoft.com/office/powerpoint/2010/main" val="2180336586"/>
              </p:ext>
            </p:extLst>
          </p:nvPr>
        </p:nvGraphicFramePr>
        <p:xfrm>
          <a:off x="1612527" y="4148554"/>
          <a:ext cx="6100162" cy="2194560"/>
        </p:xfrm>
        <a:graphic>
          <a:graphicData uri="http://schemas.openxmlformats.org/drawingml/2006/table">
            <a:tbl>
              <a:tblPr firstRow="1" bandRow="1">
                <a:tableStyleId>{5940675A-B579-460E-94D1-54222C63F5DA}</a:tableStyleId>
              </a:tblPr>
              <a:tblGrid>
                <a:gridCol w="1017545">
                  <a:extLst>
                    <a:ext uri="{9D8B030D-6E8A-4147-A177-3AD203B41FA5}">
                      <a16:colId xmlns:a16="http://schemas.microsoft.com/office/drawing/2014/main" val="2689486321"/>
                    </a:ext>
                  </a:extLst>
                </a:gridCol>
                <a:gridCol w="1242235">
                  <a:extLst>
                    <a:ext uri="{9D8B030D-6E8A-4147-A177-3AD203B41FA5}">
                      <a16:colId xmlns:a16="http://schemas.microsoft.com/office/drawing/2014/main" val="1399626718"/>
                    </a:ext>
                  </a:extLst>
                </a:gridCol>
                <a:gridCol w="1242235">
                  <a:extLst>
                    <a:ext uri="{9D8B030D-6E8A-4147-A177-3AD203B41FA5}">
                      <a16:colId xmlns:a16="http://schemas.microsoft.com/office/drawing/2014/main" val="3406761868"/>
                    </a:ext>
                  </a:extLst>
                </a:gridCol>
                <a:gridCol w="1282935">
                  <a:extLst>
                    <a:ext uri="{9D8B030D-6E8A-4147-A177-3AD203B41FA5}">
                      <a16:colId xmlns:a16="http://schemas.microsoft.com/office/drawing/2014/main" val="1225503975"/>
                    </a:ext>
                  </a:extLst>
                </a:gridCol>
                <a:gridCol w="1315212">
                  <a:extLst>
                    <a:ext uri="{9D8B030D-6E8A-4147-A177-3AD203B41FA5}">
                      <a16:colId xmlns:a16="http://schemas.microsoft.com/office/drawing/2014/main" val="858668725"/>
                    </a:ext>
                  </a:extLst>
                </a:gridCol>
              </a:tblGrid>
              <a:tr h="137160">
                <a:tc rowSpan="2">
                  <a:txBody>
                    <a:bodyPr/>
                    <a:lstStyle/>
                    <a:p>
                      <a:r>
                        <a:rPr lang="en-US" altLang="zh-CN" sz="1200" dirty="0"/>
                        <a:t>N</a:t>
                      </a:r>
                      <a:r>
                        <a:rPr lang="en-US" altLang="zh-CN" sz="1200" baseline="-25000" dirty="0"/>
                        <a:t>RU</a:t>
                      </a:r>
                      <a:endParaRPr lang="zh-CN" altLang="en-US" sz="1200" baseline="-25000" dirty="0"/>
                    </a:p>
                  </a:txBody>
                  <a:tcPr>
                    <a:solidFill>
                      <a:schemeClr val="bg1">
                        <a:lumMod val="85000"/>
                      </a:schemeClr>
                    </a:solidFill>
                  </a:tcPr>
                </a:tc>
                <a:tc gridSpan="4">
                  <a:txBody>
                    <a:bodyPr/>
                    <a:lstStyle/>
                    <a:p>
                      <a:pPr algn="ctr"/>
                      <a:r>
                        <a:rPr lang="en-US" altLang="zh-CN" sz="1200" dirty="0"/>
                        <a:t>DRU</a:t>
                      </a:r>
                      <a:endParaRPr lang="zh-CN" altLang="en-US" sz="1200" dirty="0"/>
                    </a:p>
                  </a:txBody>
                  <a:tcPr>
                    <a:solidFill>
                      <a:schemeClr val="bg1">
                        <a:lumMod val="85000"/>
                      </a:schemeClr>
                    </a:solidFill>
                  </a:tcPr>
                </a:tc>
                <a:tc hMerge="1">
                  <a:txBody>
                    <a:bodyPr/>
                    <a:lstStyle/>
                    <a:p>
                      <a:endParaRPr lang="zh-CN" altLang="en-US" sz="1200" dirty="0"/>
                    </a:p>
                  </a:txBody>
                  <a:tcPr>
                    <a:solidFill>
                      <a:schemeClr val="bg1">
                        <a:lumMod val="85000"/>
                      </a:schemeClr>
                    </a:solidFill>
                  </a:tcPr>
                </a:tc>
                <a:tc hMerge="1">
                  <a:txBody>
                    <a:bodyPr/>
                    <a:lstStyle/>
                    <a:p>
                      <a:endParaRPr lang="zh-CN" altLang="en-US" sz="1200" dirty="0"/>
                    </a:p>
                  </a:txBody>
                  <a:tcPr>
                    <a:solidFill>
                      <a:schemeClr val="bg1">
                        <a:lumMod val="85000"/>
                      </a:schemeClr>
                    </a:solidFill>
                  </a:tcPr>
                </a:tc>
                <a:tc hMerge="1">
                  <a:txBody>
                    <a:bodyPr/>
                    <a:lstStyle/>
                    <a:p>
                      <a:endParaRPr lang="zh-CN" altLang="en-US" sz="1200" dirty="0"/>
                    </a:p>
                  </a:txBody>
                  <a:tcPr>
                    <a:solidFill>
                      <a:schemeClr val="bg1">
                        <a:lumMod val="85000"/>
                      </a:schemeClr>
                    </a:solidFill>
                  </a:tcPr>
                </a:tc>
                <a:extLst>
                  <a:ext uri="{0D108BD9-81ED-4DB2-BD59-A6C34878D82A}">
                    <a16:rowId xmlns:a16="http://schemas.microsoft.com/office/drawing/2014/main" val="3338921986"/>
                  </a:ext>
                </a:extLst>
              </a:tr>
              <a:tr h="137160">
                <a:tc vMerge="1">
                  <a:txBody>
                    <a:bodyPr/>
                    <a:lstStyle/>
                    <a:p>
                      <a:endParaRPr lang="zh-CN" altLang="en-US"/>
                    </a:p>
                  </a:txBody>
                  <a:tcPr/>
                </a:tc>
                <a:tc>
                  <a:txBody>
                    <a:bodyPr/>
                    <a:lstStyle/>
                    <a:p>
                      <a:r>
                        <a:rPr lang="en-US" altLang="zh-CN" sz="1200" dirty="0"/>
                        <a:t>DBW = 20 MHz</a:t>
                      </a:r>
                    </a:p>
                  </a:txBody>
                  <a:tcPr>
                    <a:solidFill>
                      <a:schemeClr val="bg1">
                        <a:lumMod val="85000"/>
                      </a:schemeClr>
                    </a:solidFill>
                  </a:tcPr>
                </a:tc>
                <a:tc>
                  <a:txBody>
                    <a:bodyPr/>
                    <a:lstStyle/>
                    <a:p>
                      <a:r>
                        <a:rPr lang="en-US" altLang="zh-CN" sz="1200" dirty="0"/>
                        <a:t>DBW = 40 MHz</a:t>
                      </a:r>
                    </a:p>
                  </a:txBody>
                  <a:tcPr>
                    <a:solidFill>
                      <a:schemeClr val="bg1">
                        <a:lumMod val="85000"/>
                      </a:schemeClr>
                    </a:solidFill>
                  </a:tcPr>
                </a:tc>
                <a:tc>
                  <a:txBody>
                    <a:bodyPr/>
                    <a:lstStyle/>
                    <a:p>
                      <a:r>
                        <a:rPr lang="en-US" altLang="zh-CN" sz="1200" dirty="0"/>
                        <a:t>DBW = 80 MHz</a:t>
                      </a:r>
                    </a:p>
                  </a:txBody>
                  <a:tcPr>
                    <a:solidFill>
                      <a:schemeClr val="bg1">
                        <a:lumMod val="85000"/>
                      </a:schemeClr>
                    </a:solidFill>
                  </a:tcPr>
                </a:tc>
                <a:tc>
                  <a:txBody>
                    <a:bodyPr/>
                    <a:lstStyle/>
                    <a:p>
                      <a:r>
                        <a:rPr lang="en-US" altLang="zh-CN" sz="1200" dirty="0"/>
                        <a:t>DBW = 160 MHz</a:t>
                      </a:r>
                    </a:p>
                  </a:txBody>
                  <a:tcPr>
                    <a:solidFill>
                      <a:schemeClr val="bg1">
                        <a:lumMod val="85000"/>
                      </a:schemeClr>
                    </a:solidFill>
                  </a:tcPr>
                </a:tc>
                <a:extLst>
                  <a:ext uri="{0D108BD9-81ED-4DB2-BD59-A6C34878D82A}">
                    <a16:rowId xmlns:a16="http://schemas.microsoft.com/office/drawing/2014/main" val="1337925699"/>
                  </a:ext>
                </a:extLst>
              </a:tr>
              <a:tr h="145833">
                <a:tc>
                  <a:txBody>
                    <a:bodyPr/>
                    <a:lstStyle/>
                    <a:p>
                      <a:r>
                        <a:rPr lang="en-US" altLang="zh-CN" sz="1200" dirty="0"/>
                        <a:t>26</a:t>
                      </a:r>
                      <a:endParaRPr lang="zh-CN" altLang="en-US" sz="1200" dirty="0"/>
                    </a:p>
                  </a:txBody>
                  <a:tcPr/>
                </a:tc>
                <a:tc>
                  <a:txBody>
                    <a:bodyPr/>
                    <a:lstStyle/>
                    <a:p>
                      <a:r>
                        <a:rPr lang="en-US" altLang="zh-CN" sz="1200" dirty="0"/>
                        <a:t>8.06</a:t>
                      </a:r>
                      <a:endParaRPr lang="zh-CN" altLang="en-US" sz="1200" dirty="0"/>
                    </a:p>
                  </a:txBody>
                  <a:tcPr>
                    <a:noFill/>
                  </a:tcPr>
                </a:tc>
                <a:tc>
                  <a:txBody>
                    <a:bodyPr/>
                    <a:lstStyle/>
                    <a:p>
                      <a:r>
                        <a:rPr lang="en-US" altLang="zh-CN" sz="1200" dirty="0"/>
                        <a:t>11.07</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n-ea"/>
                          <a:cs typeface="+mn-cs"/>
                        </a:rPr>
                        <a:t>11.07</a:t>
                      </a:r>
                      <a:endParaRPr kumimoji="0" lang="zh-CN" altLang="en-US" sz="1200" b="0" i="0" u="none" strike="noStrike" kern="1200" cap="none" spc="0" normalizeH="0" baseline="0" noProof="0" dirty="0">
                        <a:ln>
                          <a:noFill/>
                        </a:ln>
                        <a:solidFill>
                          <a:srgbClr val="000000"/>
                        </a:solidFill>
                        <a:effectLst/>
                        <a:uLnTx/>
                        <a:uFillTx/>
                        <a:latin typeface="Times New Roman"/>
                        <a:ea typeface="+mn-ea"/>
                        <a:cs typeface="+mn-cs"/>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n-ea"/>
                          <a:cs typeface="+mn-cs"/>
                        </a:rPr>
                        <a:t>11.07</a:t>
                      </a:r>
                      <a:endParaRPr kumimoji="0" lang="zh-CN" altLang="en-US" sz="1200" b="0" i="0" u="none" strike="noStrike" kern="1200" cap="none" spc="0" normalizeH="0" baseline="0" noProof="0" dirty="0">
                        <a:ln>
                          <a:noFill/>
                        </a:ln>
                        <a:solidFill>
                          <a:srgbClr val="000000"/>
                        </a:solidFill>
                        <a:effectLst/>
                        <a:uLnTx/>
                        <a:uFillTx/>
                        <a:latin typeface="Times New Roman"/>
                        <a:ea typeface="+mn-ea"/>
                        <a:cs typeface="+mn-cs"/>
                      </a:endParaRPr>
                    </a:p>
                  </a:txBody>
                  <a:tcPr>
                    <a:noFill/>
                  </a:tcPr>
                </a:tc>
                <a:extLst>
                  <a:ext uri="{0D108BD9-81ED-4DB2-BD59-A6C34878D82A}">
                    <a16:rowId xmlns:a16="http://schemas.microsoft.com/office/drawing/2014/main" val="2219498905"/>
                  </a:ext>
                </a:extLst>
              </a:tr>
              <a:tr h="145833">
                <a:tc>
                  <a:txBody>
                    <a:bodyPr/>
                    <a:lstStyle/>
                    <a:p>
                      <a:r>
                        <a:rPr lang="en-US" altLang="zh-CN" sz="1200" dirty="0"/>
                        <a:t>52</a:t>
                      </a:r>
                      <a:endParaRPr lang="zh-CN" altLang="en-US" sz="1200" dirty="0"/>
                    </a:p>
                  </a:txBody>
                  <a:tcPr/>
                </a:tc>
                <a:tc>
                  <a:txBody>
                    <a:bodyPr/>
                    <a:lstStyle/>
                    <a:p>
                      <a:r>
                        <a:rPr lang="en-US" altLang="zh-CN" sz="1200" dirty="0"/>
                        <a:t>6.3</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a:t>8.06</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n-ea"/>
                          <a:cs typeface="+mn-cs"/>
                        </a:rPr>
                        <a:t>11.07</a:t>
                      </a:r>
                      <a:endParaRPr kumimoji="0" lang="zh-CN" altLang="en-US" sz="1200" b="0" i="0" u="none" strike="noStrike" kern="1200" cap="none" spc="0" normalizeH="0" baseline="0" noProof="0" dirty="0">
                        <a:ln>
                          <a:noFill/>
                        </a:ln>
                        <a:solidFill>
                          <a:srgbClr val="000000"/>
                        </a:solidFill>
                        <a:effectLst/>
                        <a:uLnTx/>
                        <a:uFillTx/>
                        <a:latin typeface="Times New Roman"/>
                        <a:ea typeface="+mn-ea"/>
                        <a:cs typeface="+mn-cs"/>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n-ea"/>
                          <a:cs typeface="+mn-cs"/>
                        </a:rPr>
                        <a:t>11.07</a:t>
                      </a:r>
                      <a:endParaRPr kumimoji="0" lang="zh-CN" altLang="en-US" sz="1200" b="0" i="0" u="none" strike="noStrike" kern="1200" cap="none" spc="0" normalizeH="0" baseline="0" noProof="0" dirty="0">
                        <a:ln>
                          <a:noFill/>
                        </a:ln>
                        <a:solidFill>
                          <a:srgbClr val="000000"/>
                        </a:solidFill>
                        <a:effectLst/>
                        <a:uLnTx/>
                        <a:uFillTx/>
                        <a:latin typeface="Times New Roman"/>
                        <a:ea typeface="+mn-ea"/>
                        <a:cs typeface="+mn-cs"/>
                      </a:endParaRPr>
                    </a:p>
                  </a:txBody>
                  <a:tcPr>
                    <a:noFill/>
                  </a:tcPr>
                </a:tc>
                <a:extLst>
                  <a:ext uri="{0D108BD9-81ED-4DB2-BD59-A6C34878D82A}">
                    <a16:rowId xmlns:a16="http://schemas.microsoft.com/office/drawing/2014/main" val="2651159613"/>
                  </a:ext>
                </a:extLst>
              </a:tr>
              <a:tr h="178759">
                <a:tc>
                  <a:txBody>
                    <a:bodyPr/>
                    <a:lstStyle/>
                    <a:p>
                      <a:r>
                        <a:rPr lang="en-US" altLang="zh-CN" sz="1200" dirty="0"/>
                        <a:t>106</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b="1" dirty="0">
                          <a:solidFill>
                            <a:srgbClr val="FF0000"/>
                          </a:solidFill>
                        </a:rPr>
                        <a:t>3.29</a:t>
                      </a:r>
                      <a:endParaRPr lang="zh-CN" altLang="en-US" sz="1200" b="1" dirty="0">
                        <a:solidFill>
                          <a:srgbClr val="FF0000"/>
                        </a:solidFill>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a:t>6.3</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a:t>8.06</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11.07</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noFill/>
                  </a:tcPr>
                </a:tc>
                <a:extLst>
                  <a:ext uri="{0D108BD9-81ED-4DB2-BD59-A6C34878D82A}">
                    <a16:rowId xmlns:a16="http://schemas.microsoft.com/office/drawing/2014/main" val="3712885269"/>
                  </a:ext>
                </a:extLst>
              </a:tr>
              <a:tr h="178759">
                <a:tc>
                  <a:txBody>
                    <a:bodyPr/>
                    <a:lstStyle/>
                    <a:p>
                      <a:r>
                        <a:rPr lang="en-US" altLang="zh-CN" sz="1200" dirty="0"/>
                        <a:t>242</a:t>
                      </a:r>
                      <a:endParaRPr lang="zh-CN" altLang="en-US" sz="1200" dirty="0"/>
                    </a:p>
                  </a:txBody>
                  <a:tcPr/>
                </a:tc>
                <a:tc>
                  <a:txBody>
                    <a:bodyPr/>
                    <a:lstStyle/>
                    <a:p>
                      <a:r>
                        <a:rPr lang="en-US" altLang="zh-CN" sz="1200" dirty="0"/>
                        <a:t>N/A</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b="1" dirty="0">
                          <a:solidFill>
                            <a:srgbClr val="FF0000"/>
                          </a:solidFill>
                        </a:rPr>
                        <a:t>2.62</a:t>
                      </a:r>
                      <a:endParaRPr lang="zh-CN" altLang="en-US" sz="1200" b="1" dirty="0">
                        <a:solidFill>
                          <a:srgbClr val="FF0000"/>
                        </a:solidFill>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b="1" kern="1200" dirty="0">
                          <a:solidFill>
                            <a:srgbClr val="FF0000"/>
                          </a:solidFill>
                          <a:latin typeface="+mn-lt"/>
                          <a:ea typeface="+mn-ea"/>
                          <a:cs typeface="+mn-cs"/>
                        </a:rPr>
                        <a:t>5.05</a:t>
                      </a:r>
                      <a:endParaRPr lang="zh-CN" altLang="en-US" sz="1200" b="1" kern="1200" dirty="0">
                        <a:solidFill>
                          <a:srgbClr val="FF0000"/>
                        </a:solidFill>
                        <a:latin typeface="+mn-lt"/>
                        <a:ea typeface="+mn-ea"/>
                        <a:cs typeface="+mn-cs"/>
                      </a:endParaRPr>
                    </a:p>
                  </a:txBody>
                  <a:tcPr>
                    <a:noFill/>
                  </a:tcPr>
                </a:tc>
                <a:tc>
                  <a:txBody>
                    <a:bodyPr/>
                    <a:lstStyle/>
                    <a:p>
                      <a:r>
                        <a:rPr lang="en-US" altLang="zh-CN" sz="1200" dirty="0"/>
                        <a:t>8.06</a:t>
                      </a:r>
                      <a:endParaRPr lang="zh-CN" altLang="en-US" sz="1200" dirty="0"/>
                    </a:p>
                  </a:txBody>
                  <a:tcPr>
                    <a:noFill/>
                  </a:tcPr>
                </a:tc>
                <a:extLst>
                  <a:ext uri="{0D108BD9-81ED-4DB2-BD59-A6C34878D82A}">
                    <a16:rowId xmlns:a16="http://schemas.microsoft.com/office/drawing/2014/main" val="1836993070"/>
                  </a:ext>
                </a:extLst>
              </a:tr>
              <a:tr h="178759">
                <a:tc>
                  <a:txBody>
                    <a:bodyPr/>
                    <a:lstStyle/>
                    <a:p>
                      <a:r>
                        <a:rPr lang="en-US" altLang="zh-CN" sz="1200" dirty="0"/>
                        <a:t>484</a:t>
                      </a:r>
                      <a:endParaRPr lang="zh-CN" altLang="en-US" sz="1200" dirty="0"/>
                    </a:p>
                  </a:txBody>
                  <a:tcPr/>
                </a:tc>
                <a:tc>
                  <a:txBody>
                    <a:bodyPr/>
                    <a:lstStyle/>
                    <a:p>
                      <a:r>
                        <a:rPr lang="en-US" altLang="zh-CN" sz="1200" dirty="0"/>
                        <a:t>N/A</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b="1" kern="1200" dirty="0">
                          <a:solidFill>
                            <a:srgbClr val="FF0000"/>
                          </a:solidFill>
                          <a:latin typeface="+mn-lt"/>
                          <a:ea typeface="+mn-ea"/>
                          <a:cs typeface="+mn-cs"/>
                        </a:rPr>
                        <a:t>2.62</a:t>
                      </a:r>
                      <a:endParaRPr lang="zh-CN" altLang="en-US" sz="1200" b="1" kern="1200" dirty="0">
                        <a:solidFill>
                          <a:srgbClr val="FF0000"/>
                        </a:solidFill>
                        <a:latin typeface="+mn-lt"/>
                        <a:ea typeface="+mn-ea"/>
                        <a:cs typeface="+mn-cs"/>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b="1" kern="1200" dirty="0">
                          <a:solidFill>
                            <a:srgbClr val="FF0000"/>
                          </a:solidFill>
                          <a:latin typeface="+mn-lt"/>
                          <a:ea typeface="+mn-ea"/>
                          <a:cs typeface="+mn-cs"/>
                        </a:rPr>
                        <a:t>5.05</a:t>
                      </a:r>
                      <a:endParaRPr lang="zh-CN" altLang="en-US" sz="1200" b="1" kern="1200" dirty="0">
                        <a:solidFill>
                          <a:srgbClr val="FF0000"/>
                        </a:solidFill>
                        <a:latin typeface="+mn-lt"/>
                        <a:ea typeface="+mn-ea"/>
                        <a:cs typeface="+mn-cs"/>
                      </a:endParaRPr>
                    </a:p>
                  </a:txBody>
                  <a:tcPr>
                    <a:noFill/>
                  </a:tcPr>
                </a:tc>
                <a:extLst>
                  <a:ext uri="{0D108BD9-81ED-4DB2-BD59-A6C34878D82A}">
                    <a16:rowId xmlns:a16="http://schemas.microsoft.com/office/drawing/2014/main" val="161509165"/>
                  </a:ext>
                </a:extLst>
              </a:tr>
              <a:tr h="178759">
                <a:tc>
                  <a:txBody>
                    <a:bodyPr/>
                    <a:lstStyle/>
                    <a:p>
                      <a:r>
                        <a:rPr lang="en-US" altLang="zh-CN" sz="1200" dirty="0"/>
                        <a:t>996</a:t>
                      </a:r>
                      <a:endParaRPr lang="zh-CN" altLang="en-US" sz="1200" dirty="0"/>
                    </a:p>
                  </a:txBody>
                  <a:tcPr/>
                </a:tc>
                <a:tc>
                  <a:txBody>
                    <a:bodyPr/>
                    <a:lstStyle/>
                    <a:p>
                      <a:r>
                        <a:rPr lang="en-US" altLang="zh-CN" sz="1200" dirty="0"/>
                        <a:t>N/A</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n-ea"/>
                          <a:cs typeface="+mn-cs"/>
                        </a:rPr>
                        <a:t>N/A</a:t>
                      </a:r>
                      <a:endParaRPr kumimoji="0" lang="zh-CN" altLang="en-US" sz="1200" b="0" i="0" u="none" strike="noStrike" kern="1200" cap="none" spc="0" normalizeH="0" baseline="0" noProof="0" dirty="0">
                        <a:ln>
                          <a:noFill/>
                        </a:ln>
                        <a:solidFill>
                          <a:srgbClr val="000000"/>
                        </a:solidFill>
                        <a:effectLst/>
                        <a:uLnTx/>
                        <a:uFillTx/>
                        <a:latin typeface="Times New Roman"/>
                        <a:ea typeface="+mn-ea"/>
                        <a:cs typeface="+mn-cs"/>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n-ea"/>
                          <a:cs typeface="+mn-cs"/>
                        </a:rPr>
                        <a:t>N/A</a:t>
                      </a:r>
                      <a:endParaRPr kumimoji="0" lang="zh-CN" altLang="en-US" sz="1200" b="0" i="0" u="none" strike="noStrike" kern="1200" cap="none" spc="0" normalizeH="0" baseline="0" noProof="0" dirty="0">
                        <a:ln>
                          <a:noFill/>
                        </a:ln>
                        <a:solidFill>
                          <a:srgbClr val="000000"/>
                        </a:solidFill>
                        <a:effectLst/>
                        <a:uLnTx/>
                        <a:uFillTx/>
                        <a:latin typeface="Times New Roman"/>
                        <a:ea typeface="+mn-ea"/>
                        <a:cs typeface="+mn-cs"/>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b="1" kern="1200" dirty="0">
                          <a:solidFill>
                            <a:srgbClr val="FF0000"/>
                          </a:solidFill>
                          <a:latin typeface="+mn-lt"/>
                          <a:ea typeface="+mn-ea"/>
                          <a:cs typeface="+mn-cs"/>
                        </a:rPr>
                        <a:t>2.62</a:t>
                      </a:r>
                      <a:endParaRPr lang="zh-CN" altLang="en-US" sz="1200" b="1" kern="1200" dirty="0">
                        <a:solidFill>
                          <a:srgbClr val="FF0000"/>
                        </a:solidFill>
                        <a:latin typeface="+mn-lt"/>
                        <a:ea typeface="+mn-ea"/>
                        <a:cs typeface="+mn-cs"/>
                      </a:endParaRPr>
                    </a:p>
                  </a:txBody>
                  <a:tcPr>
                    <a:noFill/>
                  </a:tcPr>
                </a:tc>
                <a:extLst>
                  <a:ext uri="{0D108BD9-81ED-4DB2-BD59-A6C34878D82A}">
                    <a16:rowId xmlns:a16="http://schemas.microsoft.com/office/drawing/2014/main" val="3113546953"/>
                  </a:ext>
                </a:extLst>
              </a:tr>
            </a:tbl>
          </a:graphicData>
        </a:graphic>
      </p:graphicFrame>
      <p:sp>
        <p:nvSpPr>
          <p:cNvPr id="12" name="矩形 11">
            <a:extLst>
              <a:ext uri="{FF2B5EF4-FFF2-40B4-BE49-F238E27FC236}">
                <a16:creationId xmlns:a16="http://schemas.microsoft.com/office/drawing/2014/main" id="{4A53E84B-277B-413F-B46A-FD7A91ED44F2}"/>
              </a:ext>
            </a:extLst>
          </p:cNvPr>
          <p:cNvSpPr/>
          <p:nvPr/>
        </p:nvSpPr>
        <p:spPr>
          <a:xfrm>
            <a:off x="2661733" y="3831252"/>
            <a:ext cx="3820533" cy="307777"/>
          </a:xfrm>
          <a:prstGeom prst="rect">
            <a:avLst/>
          </a:prstGeom>
        </p:spPr>
        <p:txBody>
          <a:bodyPr wrap="none">
            <a:spAutoFit/>
          </a:bodyPr>
          <a:lstStyle/>
          <a:p>
            <a:r>
              <a:rPr lang="en-US" altLang="zh-CN" sz="1400" dirty="0">
                <a:latin typeface="Times New Roman" panose="02020603050405020304" pitchFamily="18" charset="0"/>
                <a:cs typeface="Times New Roman" panose="02020603050405020304" pitchFamily="18" charset="0"/>
              </a:rPr>
              <a:t>Table 3 Power Gain Compared to RRU Case (dB) </a:t>
            </a:r>
            <a:endParaRPr lang="zh-CN" altLang="en-US" sz="1400" dirty="0"/>
          </a:p>
        </p:txBody>
      </p:sp>
    </p:spTree>
    <p:extLst>
      <p:ext uri="{BB962C8B-B14F-4D97-AF65-F5344CB8AC3E}">
        <p14:creationId xmlns:p14="http://schemas.microsoft.com/office/powerpoint/2010/main" val="828994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8</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sz="2800" dirty="0">
                <a:solidFill>
                  <a:schemeClr val="tx1"/>
                </a:solidFill>
              </a:rPr>
              <a:t>Benefits (2/2)</a:t>
            </a:r>
            <a:endParaRPr lang="en-US" dirty="0">
              <a:solidFill>
                <a:schemeClr val="tx1"/>
              </a:solidFill>
            </a:endParaRPr>
          </a:p>
        </p:txBody>
      </p:sp>
      <p:sp>
        <p:nvSpPr>
          <p:cNvPr id="7" name="内容占位符 2">
            <a:extLst>
              <a:ext uri="{FF2B5EF4-FFF2-40B4-BE49-F238E27FC236}">
                <a16:creationId xmlns:a16="http://schemas.microsoft.com/office/drawing/2014/main" id="{AFA05493-83AC-4DA8-A38A-7452C8A5FC91}"/>
              </a:ext>
            </a:extLst>
          </p:cNvPr>
          <p:cNvSpPr>
            <a:spLocks noGrp="1"/>
          </p:cNvSpPr>
          <p:nvPr>
            <p:ph idx="1"/>
          </p:nvPr>
        </p:nvSpPr>
        <p:spPr>
          <a:xfrm>
            <a:off x="647700" y="1292134"/>
            <a:ext cx="7886700" cy="1152128"/>
          </a:xfrm>
        </p:spPr>
        <p:txBody>
          <a:bodyPr/>
          <a:lstStyle/>
          <a:p>
            <a:pPr algn="just">
              <a:lnSpc>
                <a:spcPct val="100000"/>
              </a:lnSpc>
            </a:pPr>
            <a:r>
              <a:rPr lang="en-US" altLang="zh-CN" sz="1800" kern="1200" dirty="0">
                <a:latin typeface="Times New Roman" panose="02020603050405020304" pitchFamily="18" charset="0"/>
                <a:cs typeface="Times New Roman" panose="02020603050405020304" pitchFamily="18" charset="0"/>
              </a:rPr>
              <a:t>After the DCM crossing two DBWs, the following performance could be achieved (see the blue color, combining gain): </a:t>
            </a:r>
          </a:p>
          <a:p>
            <a:pPr marL="627063" indent="-269875" algn="just">
              <a:buFont typeface="Times New Roman" panose="02020603050405020304" pitchFamily="18" charset="0"/>
              <a:buChar char="–"/>
            </a:pPr>
            <a:r>
              <a:rPr lang="en-US" altLang="zh-CN" sz="1600" b="0" kern="1200" dirty="0">
                <a:latin typeface="Times New Roman" panose="02020603050405020304" pitchFamily="18" charset="0"/>
                <a:cs typeface="Times New Roman" panose="02020603050405020304" pitchFamily="18" charset="0"/>
              </a:rPr>
              <a:t>It is essential to enhance the performance of existing large size DRUs because their power gain cannot reach or be close to 6 dB (the power gap between the AP and STA).</a:t>
            </a:r>
          </a:p>
          <a:p>
            <a:pPr marL="0" indent="0" algn="just">
              <a:lnSpc>
                <a:spcPct val="100000"/>
              </a:lnSpc>
              <a:buNone/>
            </a:pPr>
            <a:endParaRPr lang="en-US" altLang="zh-CN" sz="1050" dirty="0">
              <a:latin typeface="Times New Roman" panose="02020603050405020304" pitchFamily="18" charset="0"/>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6959F195-F33A-4C39-B3B5-61F0B3127ED9}"/>
              </a:ext>
            </a:extLst>
          </p:cNvPr>
          <p:cNvGraphicFramePr>
            <a:graphicFrameLocks noGrp="1"/>
          </p:cNvGraphicFramePr>
          <p:nvPr>
            <p:extLst>
              <p:ext uri="{D42A27DB-BD31-4B8C-83A1-F6EECF244321}">
                <p14:modId xmlns:p14="http://schemas.microsoft.com/office/powerpoint/2010/main" val="3389219027"/>
              </p:ext>
            </p:extLst>
          </p:nvPr>
        </p:nvGraphicFramePr>
        <p:xfrm>
          <a:off x="1612527" y="2777113"/>
          <a:ext cx="6100162" cy="2194560"/>
        </p:xfrm>
        <a:graphic>
          <a:graphicData uri="http://schemas.openxmlformats.org/drawingml/2006/table">
            <a:tbl>
              <a:tblPr firstRow="1" bandRow="1">
                <a:tableStyleId>{5940675A-B579-460E-94D1-54222C63F5DA}</a:tableStyleId>
              </a:tblPr>
              <a:tblGrid>
                <a:gridCol w="1017545">
                  <a:extLst>
                    <a:ext uri="{9D8B030D-6E8A-4147-A177-3AD203B41FA5}">
                      <a16:colId xmlns:a16="http://schemas.microsoft.com/office/drawing/2014/main" val="2689486321"/>
                    </a:ext>
                  </a:extLst>
                </a:gridCol>
                <a:gridCol w="1242235">
                  <a:extLst>
                    <a:ext uri="{9D8B030D-6E8A-4147-A177-3AD203B41FA5}">
                      <a16:colId xmlns:a16="http://schemas.microsoft.com/office/drawing/2014/main" val="1399626718"/>
                    </a:ext>
                  </a:extLst>
                </a:gridCol>
                <a:gridCol w="1242235">
                  <a:extLst>
                    <a:ext uri="{9D8B030D-6E8A-4147-A177-3AD203B41FA5}">
                      <a16:colId xmlns:a16="http://schemas.microsoft.com/office/drawing/2014/main" val="3406761868"/>
                    </a:ext>
                  </a:extLst>
                </a:gridCol>
                <a:gridCol w="1282935">
                  <a:extLst>
                    <a:ext uri="{9D8B030D-6E8A-4147-A177-3AD203B41FA5}">
                      <a16:colId xmlns:a16="http://schemas.microsoft.com/office/drawing/2014/main" val="1225503975"/>
                    </a:ext>
                  </a:extLst>
                </a:gridCol>
                <a:gridCol w="1315212">
                  <a:extLst>
                    <a:ext uri="{9D8B030D-6E8A-4147-A177-3AD203B41FA5}">
                      <a16:colId xmlns:a16="http://schemas.microsoft.com/office/drawing/2014/main" val="858668725"/>
                    </a:ext>
                  </a:extLst>
                </a:gridCol>
              </a:tblGrid>
              <a:tr h="137160">
                <a:tc rowSpan="2">
                  <a:txBody>
                    <a:bodyPr/>
                    <a:lstStyle/>
                    <a:p>
                      <a:r>
                        <a:rPr lang="en-US" altLang="zh-CN" sz="1200" dirty="0"/>
                        <a:t>N</a:t>
                      </a:r>
                      <a:r>
                        <a:rPr lang="en-US" altLang="zh-CN" sz="1200" baseline="-25000" dirty="0"/>
                        <a:t>RU</a:t>
                      </a:r>
                      <a:endParaRPr lang="zh-CN" altLang="en-US" sz="1200" baseline="-25000" dirty="0"/>
                    </a:p>
                  </a:txBody>
                  <a:tcPr>
                    <a:solidFill>
                      <a:schemeClr val="bg1">
                        <a:lumMod val="85000"/>
                      </a:schemeClr>
                    </a:solidFill>
                  </a:tcPr>
                </a:tc>
                <a:tc gridSpan="4">
                  <a:txBody>
                    <a:bodyPr/>
                    <a:lstStyle/>
                    <a:p>
                      <a:pPr algn="ctr"/>
                      <a:r>
                        <a:rPr lang="en-US" altLang="zh-CN" sz="1200" dirty="0"/>
                        <a:t>DRU</a:t>
                      </a:r>
                      <a:endParaRPr lang="zh-CN" altLang="en-US" sz="1200" dirty="0"/>
                    </a:p>
                  </a:txBody>
                  <a:tcPr>
                    <a:solidFill>
                      <a:schemeClr val="bg1">
                        <a:lumMod val="85000"/>
                      </a:schemeClr>
                    </a:solidFill>
                  </a:tcPr>
                </a:tc>
                <a:tc hMerge="1">
                  <a:txBody>
                    <a:bodyPr/>
                    <a:lstStyle/>
                    <a:p>
                      <a:endParaRPr lang="zh-CN" altLang="en-US" sz="1200" dirty="0"/>
                    </a:p>
                  </a:txBody>
                  <a:tcPr>
                    <a:solidFill>
                      <a:schemeClr val="bg1">
                        <a:lumMod val="85000"/>
                      </a:schemeClr>
                    </a:solidFill>
                  </a:tcPr>
                </a:tc>
                <a:tc hMerge="1">
                  <a:txBody>
                    <a:bodyPr/>
                    <a:lstStyle/>
                    <a:p>
                      <a:endParaRPr lang="zh-CN" altLang="en-US" sz="1200" dirty="0"/>
                    </a:p>
                  </a:txBody>
                  <a:tcPr>
                    <a:solidFill>
                      <a:schemeClr val="bg1">
                        <a:lumMod val="85000"/>
                      </a:schemeClr>
                    </a:solidFill>
                  </a:tcPr>
                </a:tc>
                <a:tc hMerge="1">
                  <a:txBody>
                    <a:bodyPr/>
                    <a:lstStyle/>
                    <a:p>
                      <a:endParaRPr lang="zh-CN" altLang="en-US" sz="1200" dirty="0"/>
                    </a:p>
                  </a:txBody>
                  <a:tcPr>
                    <a:solidFill>
                      <a:schemeClr val="bg1">
                        <a:lumMod val="85000"/>
                      </a:schemeClr>
                    </a:solidFill>
                  </a:tcPr>
                </a:tc>
                <a:extLst>
                  <a:ext uri="{0D108BD9-81ED-4DB2-BD59-A6C34878D82A}">
                    <a16:rowId xmlns:a16="http://schemas.microsoft.com/office/drawing/2014/main" val="3338921986"/>
                  </a:ext>
                </a:extLst>
              </a:tr>
              <a:tr h="137160">
                <a:tc vMerge="1">
                  <a:txBody>
                    <a:bodyPr/>
                    <a:lstStyle/>
                    <a:p>
                      <a:endParaRPr lang="zh-CN" altLang="en-US"/>
                    </a:p>
                  </a:txBody>
                  <a:tcPr/>
                </a:tc>
                <a:tc>
                  <a:txBody>
                    <a:bodyPr/>
                    <a:lstStyle/>
                    <a:p>
                      <a:r>
                        <a:rPr lang="en-US" altLang="zh-CN" sz="1200" dirty="0"/>
                        <a:t>DBW = 20 MHz</a:t>
                      </a:r>
                    </a:p>
                  </a:txBody>
                  <a:tcPr>
                    <a:solidFill>
                      <a:schemeClr val="bg1">
                        <a:lumMod val="85000"/>
                      </a:schemeClr>
                    </a:solidFill>
                  </a:tcPr>
                </a:tc>
                <a:tc>
                  <a:txBody>
                    <a:bodyPr/>
                    <a:lstStyle/>
                    <a:p>
                      <a:r>
                        <a:rPr lang="en-US" altLang="zh-CN" sz="1200" dirty="0"/>
                        <a:t>DBW = 40 MHz</a:t>
                      </a:r>
                    </a:p>
                  </a:txBody>
                  <a:tcPr>
                    <a:solidFill>
                      <a:schemeClr val="bg1">
                        <a:lumMod val="85000"/>
                      </a:schemeClr>
                    </a:solidFill>
                  </a:tcPr>
                </a:tc>
                <a:tc>
                  <a:txBody>
                    <a:bodyPr/>
                    <a:lstStyle/>
                    <a:p>
                      <a:r>
                        <a:rPr lang="en-US" altLang="zh-CN" sz="1200" dirty="0"/>
                        <a:t>DBW = 80 MHz</a:t>
                      </a:r>
                    </a:p>
                  </a:txBody>
                  <a:tcPr>
                    <a:solidFill>
                      <a:schemeClr val="bg1">
                        <a:lumMod val="85000"/>
                      </a:schemeClr>
                    </a:solidFill>
                  </a:tcPr>
                </a:tc>
                <a:tc>
                  <a:txBody>
                    <a:bodyPr/>
                    <a:lstStyle/>
                    <a:p>
                      <a:r>
                        <a:rPr lang="en-US" altLang="zh-CN" sz="1200" dirty="0"/>
                        <a:t>DBW = 160 MHz</a:t>
                      </a:r>
                    </a:p>
                  </a:txBody>
                  <a:tcPr>
                    <a:solidFill>
                      <a:schemeClr val="bg1">
                        <a:lumMod val="85000"/>
                      </a:schemeClr>
                    </a:solidFill>
                  </a:tcPr>
                </a:tc>
                <a:extLst>
                  <a:ext uri="{0D108BD9-81ED-4DB2-BD59-A6C34878D82A}">
                    <a16:rowId xmlns:a16="http://schemas.microsoft.com/office/drawing/2014/main" val="1337925699"/>
                  </a:ext>
                </a:extLst>
              </a:tr>
              <a:tr h="145833">
                <a:tc>
                  <a:txBody>
                    <a:bodyPr/>
                    <a:lstStyle/>
                    <a:p>
                      <a:r>
                        <a:rPr lang="en-US" altLang="zh-CN" sz="1200" dirty="0"/>
                        <a:t>26</a:t>
                      </a:r>
                      <a:endParaRPr lang="zh-CN" altLang="en-US" sz="1200" dirty="0"/>
                    </a:p>
                  </a:txBody>
                  <a:tcPr/>
                </a:tc>
                <a:tc>
                  <a:txBody>
                    <a:bodyPr/>
                    <a:lstStyle/>
                    <a:p>
                      <a:r>
                        <a:rPr lang="en-US" altLang="zh-CN" sz="1200" dirty="0"/>
                        <a:t>8.06</a:t>
                      </a:r>
                      <a:endParaRPr lang="zh-CN" altLang="en-US" sz="1200" dirty="0"/>
                    </a:p>
                  </a:txBody>
                  <a:tcPr>
                    <a:noFill/>
                  </a:tcPr>
                </a:tc>
                <a:tc>
                  <a:txBody>
                    <a:bodyPr/>
                    <a:lstStyle/>
                    <a:p>
                      <a:r>
                        <a:rPr lang="en-US" altLang="zh-CN" sz="1200" dirty="0"/>
                        <a:t>11.07</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n-ea"/>
                          <a:cs typeface="+mn-cs"/>
                        </a:rPr>
                        <a:t>11.07</a:t>
                      </a:r>
                      <a:endParaRPr kumimoji="0" lang="zh-CN" altLang="en-US" sz="1200" b="0" i="0" u="none" strike="noStrike" kern="1200" cap="none" spc="0" normalizeH="0" baseline="0" noProof="0" dirty="0">
                        <a:ln>
                          <a:noFill/>
                        </a:ln>
                        <a:solidFill>
                          <a:srgbClr val="000000"/>
                        </a:solidFill>
                        <a:effectLst/>
                        <a:uLnTx/>
                        <a:uFillTx/>
                        <a:latin typeface="Times New Roman"/>
                        <a:ea typeface="+mn-ea"/>
                        <a:cs typeface="+mn-cs"/>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n-ea"/>
                          <a:cs typeface="+mn-cs"/>
                        </a:rPr>
                        <a:t>11.07</a:t>
                      </a:r>
                      <a:endParaRPr kumimoji="0" lang="zh-CN" altLang="en-US" sz="1200" b="0" i="0" u="none" strike="noStrike" kern="1200" cap="none" spc="0" normalizeH="0" baseline="0" noProof="0" dirty="0">
                        <a:ln>
                          <a:noFill/>
                        </a:ln>
                        <a:solidFill>
                          <a:srgbClr val="000000"/>
                        </a:solidFill>
                        <a:effectLst/>
                        <a:uLnTx/>
                        <a:uFillTx/>
                        <a:latin typeface="Times New Roman"/>
                        <a:ea typeface="+mn-ea"/>
                        <a:cs typeface="+mn-cs"/>
                      </a:endParaRPr>
                    </a:p>
                  </a:txBody>
                  <a:tcPr>
                    <a:noFill/>
                  </a:tcPr>
                </a:tc>
                <a:extLst>
                  <a:ext uri="{0D108BD9-81ED-4DB2-BD59-A6C34878D82A}">
                    <a16:rowId xmlns:a16="http://schemas.microsoft.com/office/drawing/2014/main" val="2219498905"/>
                  </a:ext>
                </a:extLst>
              </a:tr>
              <a:tr h="145833">
                <a:tc>
                  <a:txBody>
                    <a:bodyPr/>
                    <a:lstStyle/>
                    <a:p>
                      <a:r>
                        <a:rPr lang="en-US" altLang="zh-CN" sz="1200" dirty="0"/>
                        <a:t>52</a:t>
                      </a:r>
                      <a:endParaRPr lang="zh-CN" altLang="en-US" sz="1200" dirty="0"/>
                    </a:p>
                  </a:txBody>
                  <a:tcPr/>
                </a:tc>
                <a:tc>
                  <a:txBody>
                    <a:bodyPr/>
                    <a:lstStyle/>
                    <a:p>
                      <a:r>
                        <a:rPr lang="en-US" altLang="zh-CN" sz="1200" dirty="0"/>
                        <a:t>6.3</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a:t>8.06</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n-ea"/>
                          <a:cs typeface="+mn-cs"/>
                        </a:rPr>
                        <a:t>11.07</a:t>
                      </a:r>
                      <a:endParaRPr kumimoji="0" lang="zh-CN" altLang="en-US" sz="1200" b="0" i="0" u="none" strike="noStrike" kern="1200" cap="none" spc="0" normalizeH="0" baseline="0" noProof="0" dirty="0">
                        <a:ln>
                          <a:noFill/>
                        </a:ln>
                        <a:solidFill>
                          <a:srgbClr val="000000"/>
                        </a:solidFill>
                        <a:effectLst/>
                        <a:uLnTx/>
                        <a:uFillTx/>
                        <a:latin typeface="Times New Roman"/>
                        <a:ea typeface="+mn-ea"/>
                        <a:cs typeface="+mn-cs"/>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n-ea"/>
                          <a:cs typeface="+mn-cs"/>
                        </a:rPr>
                        <a:t>11.07</a:t>
                      </a:r>
                      <a:endParaRPr kumimoji="0" lang="zh-CN" altLang="en-US" sz="1200" b="0" i="0" u="none" strike="noStrike" kern="1200" cap="none" spc="0" normalizeH="0" baseline="0" noProof="0" dirty="0">
                        <a:ln>
                          <a:noFill/>
                        </a:ln>
                        <a:solidFill>
                          <a:srgbClr val="000000"/>
                        </a:solidFill>
                        <a:effectLst/>
                        <a:uLnTx/>
                        <a:uFillTx/>
                        <a:latin typeface="Times New Roman"/>
                        <a:ea typeface="+mn-ea"/>
                        <a:cs typeface="+mn-cs"/>
                      </a:endParaRPr>
                    </a:p>
                  </a:txBody>
                  <a:tcPr>
                    <a:noFill/>
                  </a:tcPr>
                </a:tc>
                <a:extLst>
                  <a:ext uri="{0D108BD9-81ED-4DB2-BD59-A6C34878D82A}">
                    <a16:rowId xmlns:a16="http://schemas.microsoft.com/office/drawing/2014/main" val="2651159613"/>
                  </a:ext>
                </a:extLst>
              </a:tr>
              <a:tr h="178759">
                <a:tc>
                  <a:txBody>
                    <a:bodyPr/>
                    <a:lstStyle/>
                    <a:p>
                      <a:r>
                        <a:rPr lang="en-US" altLang="zh-CN" sz="1200" dirty="0"/>
                        <a:t>106</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b="1" dirty="0">
                          <a:solidFill>
                            <a:srgbClr val="FF0000"/>
                          </a:solidFill>
                        </a:rPr>
                        <a:t>3.29 </a:t>
                      </a:r>
                      <a:r>
                        <a:rPr lang="en-US" altLang="zh-CN" sz="1200" b="1" dirty="0">
                          <a:solidFill>
                            <a:srgbClr val="1E1EFA"/>
                          </a:solidFill>
                        </a:rPr>
                        <a:t>+ 3 </a:t>
                      </a:r>
                      <a:endParaRPr lang="zh-CN" altLang="en-US" sz="1200" b="1" dirty="0">
                        <a:solidFill>
                          <a:srgbClr val="1E1EFA"/>
                        </a:solidFill>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a:t>6.3</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a:t>8.06</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11.07</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noFill/>
                  </a:tcPr>
                </a:tc>
                <a:extLst>
                  <a:ext uri="{0D108BD9-81ED-4DB2-BD59-A6C34878D82A}">
                    <a16:rowId xmlns:a16="http://schemas.microsoft.com/office/drawing/2014/main" val="3712885269"/>
                  </a:ext>
                </a:extLst>
              </a:tr>
              <a:tr h="178759">
                <a:tc>
                  <a:txBody>
                    <a:bodyPr/>
                    <a:lstStyle/>
                    <a:p>
                      <a:r>
                        <a:rPr lang="en-US" altLang="zh-CN" sz="1200" dirty="0"/>
                        <a:t>242</a:t>
                      </a:r>
                      <a:endParaRPr lang="zh-CN" altLang="en-US" sz="1200" dirty="0"/>
                    </a:p>
                  </a:txBody>
                  <a:tcPr/>
                </a:tc>
                <a:tc>
                  <a:txBody>
                    <a:bodyPr/>
                    <a:lstStyle/>
                    <a:p>
                      <a:r>
                        <a:rPr lang="en-US" altLang="zh-CN" sz="1200" dirty="0"/>
                        <a:t>N/A</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b="1" dirty="0">
                          <a:solidFill>
                            <a:srgbClr val="FF0000"/>
                          </a:solidFill>
                        </a:rPr>
                        <a:t>2.62 </a:t>
                      </a:r>
                      <a:r>
                        <a:rPr lang="en-US" altLang="zh-CN" sz="1200" b="1" dirty="0">
                          <a:solidFill>
                            <a:srgbClr val="1E1EFA"/>
                          </a:solidFill>
                        </a:rPr>
                        <a:t>+ 3</a:t>
                      </a:r>
                      <a:endParaRPr lang="zh-CN" altLang="en-US" sz="1200" b="1" dirty="0">
                        <a:solidFill>
                          <a:srgbClr val="FF0000"/>
                        </a:solidFill>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b="1" kern="1200" dirty="0">
                          <a:solidFill>
                            <a:srgbClr val="FF0000"/>
                          </a:solidFill>
                          <a:latin typeface="+mn-lt"/>
                          <a:ea typeface="+mn-ea"/>
                          <a:cs typeface="+mn-cs"/>
                        </a:rPr>
                        <a:t>5.05 </a:t>
                      </a:r>
                      <a:r>
                        <a:rPr lang="en-US" altLang="zh-CN" sz="1200" b="1" dirty="0">
                          <a:solidFill>
                            <a:srgbClr val="1E1EFA"/>
                          </a:solidFill>
                        </a:rPr>
                        <a:t>+ 3</a:t>
                      </a:r>
                      <a:endParaRPr lang="zh-CN" altLang="en-US" sz="1200" b="1" kern="1200" dirty="0">
                        <a:solidFill>
                          <a:srgbClr val="FF0000"/>
                        </a:solidFill>
                        <a:latin typeface="+mn-lt"/>
                        <a:ea typeface="+mn-ea"/>
                        <a:cs typeface="+mn-cs"/>
                      </a:endParaRPr>
                    </a:p>
                  </a:txBody>
                  <a:tcPr>
                    <a:noFill/>
                  </a:tcPr>
                </a:tc>
                <a:tc>
                  <a:txBody>
                    <a:bodyPr/>
                    <a:lstStyle/>
                    <a:p>
                      <a:r>
                        <a:rPr lang="en-US" altLang="zh-CN" sz="1200" dirty="0"/>
                        <a:t>8.06</a:t>
                      </a:r>
                      <a:endParaRPr lang="zh-CN" altLang="en-US" sz="1200" dirty="0"/>
                    </a:p>
                  </a:txBody>
                  <a:tcPr>
                    <a:noFill/>
                  </a:tcPr>
                </a:tc>
                <a:extLst>
                  <a:ext uri="{0D108BD9-81ED-4DB2-BD59-A6C34878D82A}">
                    <a16:rowId xmlns:a16="http://schemas.microsoft.com/office/drawing/2014/main" val="1836993070"/>
                  </a:ext>
                </a:extLst>
              </a:tr>
              <a:tr h="178759">
                <a:tc>
                  <a:txBody>
                    <a:bodyPr/>
                    <a:lstStyle/>
                    <a:p>
                      <a:r>
                        <a:rPr lang="en-US" altLang="zh-CN" sz="1200" dirty="0"/>
                        <a:t>484</a:t>
                      </a:r>
                      <a:endParaRPr lang="zh-CN" altLang="en-US" sz="1200" dirty="0"/>
                    </a:p>
                  </a:txBody>
                  <a:tcPr/>
                </a:tc>
                <a:tc>
                  <a:txBody>
                    <a:bodyPr/>
                    <a:lstStyle/>
                    <a:p>
                      <a:r>
                        <a:rPr lang="en-US" altLang="zh-CN" sz="1200" dirty="0"/>
                        <a:t>N/A</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b="1" kern="1200" dirty="0">
                          <a:solidFill>
                            <a:srgbClr val="FF0000"/>
                          </a:solidFill>
                          <a:latin typeface="+mn-lt"/>
                          <a:ea typeface="+mn-ea"/>
                          <a:cs typeface="+mn-cs"/>
                        </a:rPr>
                        <a:t>2.62 </a:t>
                      </a:r>
                      <a:r>
                        <a:rPr lang="en-US" altLang="zh-CN" sz="1200" b="1" dirty="0">
                          <a:solidFill>
                            <a:srgbClr val="1E1EFA"/>
                          </a:solidFill>
                        </a:rPr>
                        <a:t>+ 3</a:t>
                      </a:r>
                      <a:endParaRPr lang="zh-CN" altLang="en-US" sz="1200" b="1" kern="1200" dirty="0">
                        <a:solidFill>
                          <a:srgbClr val="FF0000"/>
                        </a:solidFill>
                        <a:latin typeface="+mn-lt"/>
                        <a:ea typeface="+mn-ea"/>
                        <a:cs typeface="+mn-cs"/>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b="1" kern="1200" dirty="0">
                          <a:solidFill>
                            <a:srgbClr val="FF0000"/>
                          </a:solidFill>
                          <a:latin typeface="+mn-lt"/>
                          <a:ea typeface="+mn-ea"/>
                          <a:cs typeface="+mn-cs"/>
                        </a:rPr>
                        <a:t>5.05 </a:t>
                      </a:r>
                      <a:r>
                        <a:rPr lang="en-US" altLang="zh-CN" sz="1200" b="1" dirty="0">
                          <a:solidFill>
                            <a:srgbClr val="1E1EFA"/>
                          </a:solidFill>
                        </a:rPr>
                        <a:t>+ 3</a:t>
                      </a:r>
                      <a:endParaRPr lang="zh-CN" altLang="en-US" sz="1200" b="1" kern="1200" dirty="0">
                        <a:solidFill>
                          <a:srgbClr val="FF0000"/>
                        </a:solidFill>
                        <a:latin typeface="+mn-lt"/>
                        <a:ea typeface="+mn-ea"/>
                        <a:cs typeface="+mn-cs"/>
                      </a:endParaRPr>
                    </a:p>
                  </a:txBody>
                  <a:tcPr>
                    <a:noFill/>
                  </a:tcPr>
                </a:tc>
                <a:extLst>
                  <a:ext uri="{0D108BD9-81ED-4DB2-BD59-A6C34878D82A}">
                    <a16:rowId xmlns:a16="http://schemas.microsoft.com/office/drawing/2014/main" val="161509165"/>
                  </a:ext>
                </a:extLst>
              </a:tr>
              <a:tr h="178759">
                <a:tc>
                  <a:txBody>
                    <a:bodyPr/>
                    <a:lstStyle/>
                    <a:p>
                      <a:r>
                        <a:rPr lang="en-US" altLang="zh-CN" sz="1200" dirty="0"/>
                        <a:t>996</a:t>
                      </a:r>
                      <a:endParaRPr lang="zh-CN" altLang="en-US" sz="1200" dirty="0"/>
                    </a:p>
                  </a:txBody>
                  <a:tcPr/>
                </a:tc>
                <a:tc>
                  <a:txBody>
                    <a:bodyPr/>
                    <a:lstStyle/>
                    <a:p>
                      <a:r>
                        <a:rPr lang="en-US" altLang="zh-CN" sz="1200" dirty="0"/>
                        <a:t>N/A</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n-ea"/>
                          <a:cs typeface="+mn-cs"/>
                        </a:rPr>
                        <a:t>N/A</a:t>
                      </a:r>
                      <a:endParaRPr kumimoji="0" lang="zh-CN" altLang="en-US" sz="1200" b="0" i="0" u="none" strike="noStrike" kern="1200" cap="none" spc="0" normalizeH="0" baseline="0" noProof="0" dirty="0">
                        <a:ln>
                          <a:noFill/>
                        </a:ln>
                        <a:solidFill>
                          <a:srgbClr val="000000"/>
                        </a:solidFill>
                        <a:effectLst/>
                        <a:uLnTx/>
                        <a:uFillTx/>
                        <a:latin typeface="Times New Roman"/>
                        <a:ea typeface="+mn-ea"/>
                        <a:cs typeface="+mn-cs"/>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n-ea"/>
                          <a:cs typeface="+mn-cs"/>
                        </a:rPr>
                        <a:t>N/A</a:t>
                      </a:r>
                      <a:endParaRPr kumimoji="0" lang="zh-CN" altLang="en-US" sz="1200" b="0" i="0" u="none" strike="noStrike" kern="1200" cap="none" spc="0" normalizeH="0" baseline="0" noProof="0" dirty="0">
                        <a:ln>
                          <a:noFill/>
                        </a:ln>
                        <a:solidFill>
                          <a:srgbClr val="000000"/>
                        </a:solidFill>
                        <a:effectLst/>
                        <a:uLnTx/>
                        <a:uFillTx/>
                        <a:latin typeface="Times New Roman"/>
                        <a:ea typeface="+mn-ea"/>
                        <a:cs typeface="+mn-cs"/>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b="1" kern="1200" dirty="0">
                          <a:solidFill>
                            <a:srgbClr val="FF0000"/>
                          </a:solidFill>
                          <a:latin typeface="+mn-lt"/>
                          <a:ea typeface="+mn-ea"/>
                          <a:cs typeface="+mn-cs"/>
                        </a:rPr>
                        <a:t>2.62 </a:t>
                      </a:r>
                      <a:r>
                        <a:rPr lang="en-US" altLang="zh-CN" sz="1200" b="1" dirty="0">
                          <a:solidFill>
                            <a:srgbClr val="1E1EFA"/>
                          </a:solidFill>
                        </a:rPr>
                        <a:t>+ 3</a:t>
                      </a:r>
                      <a:endParaRPr lang="zh-CN" altLang="en-US" sz="1200" b="1" kern="1200" dirty="0">
                        <a:solidFill>
                          <a:srgbClr val="FF0000"/>
                        </a:solidFill>
                        <a:latin typeface="+mn-lt"/>
                        <a:ea typeface="+mn-ea"/>
                        <a:cs typeface="+mn-cs"/>
                      </a:endParaRPr>
                    </a:p>
                  </a:txBody>
                  <a:tcPr>
                    <a:noFill/>
                  </a:tcPr>
                </a:tc>
                <a:extLst>
                  <a:ext uri="{0D108BD9-81ED-4DB2-BD59-A6C34878D82A}">
                    <a16:rowId xmlns:a16="http://schemas.microsoft.com/office/drawing/2014/main" val="3113546953"/>
                  </a:ext>
                </a:extLst>
              </a:tr>
            </a:tbl>
          </a:graphicData>
        </a:graphic>
      </p:graphicFrame>
      <p:sp>
        <p:nvSpPr>
          <p:cNvPr id="12" name="矩形 11">
            <a:extLst>
              <a:ext uri="{FF2B5EF4-FFF2-40B4-BE49-F238E27FC236}">
                <a16:creationId xmlns:a16="http://schemas.microsoft.com/office/drawing/2014/main" id="{4A53E84B-277B-413F-B46A-FD7A91ED44F2}"/>
              </a:ext>
            </a:extLst>
          </p:cNvPr>
          <p:cNvSpPr/>
          <p:nvPr/>
        </p:nvSpPr>
        <p:spPr>
          <a:xfrm>
            <a:off x="2981571" y="2469336"/>
            <a:ext cx="3362074" cy="307777"/>
          </a:xfrm>
          <a:prstGeom prst="rect">
            <a:avLst/>
          </a:prstGeom>
        </p:spPr>
        <p:txBody>
          <a:bodyPr wrap="none">
            <a:spAutoFit/>
          </a:bodyPr>
          <a:lstStyle/>
          <a:p>
            <a:r>
              <a:rPr lang="en-US" altLang="zh-CN" sz="1400" dirty="0">
                <a:latin typeface="Times New Roman" panose="02020603050405020304" pitchFamily="18" charset="0"/>
                <a:cs typeface="Times New Roman" panose="02020603050405020304" pitchFamily="18" charset="0"/>
              </a:rPr>
              <a:t>Table 4 Gain Compared to RRU Case (dB) </a:t>
            </a:r>
            <a:endParaRPr lang="zh-CN" altLang="en-US" sz="1400" dirty="0"/>
          </a:p>
        </p:txBody>
      </p:sp>
      <p:sp>
        <p:nvSpPr>
          <p:cNvPr id="10" name="内容占位符 2">
            <a:extLst>
              <a:ext uri="{FF2B5EF4-FFF2-40B4-BE49-F238E27FC236}">
                <a16:creationId xmlns:a16="http://schemas.microsoft.com/office/drawing/2014/main" id="{DB03B828-441F-4180-9A5B-649361E32BB7}"/>
              </a:ext>
            </a:extLst>
          </p:cNvPr>
          <p:cNvSpPr txBox="1">
            <a:spLocks/>
          </p:cNvSpPr>
          <p:nvPr/>
        </p:nvSpPr>
        <p:spPr bwMode="auto">
          <a:xfrm>
            <a:off x="814508" y="4728460"/>
            <a:ext cx="7696200" cy="115212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gn="just"/>
            <a:endParaRPr lang="en-US" altLang="zh-CN" sz="1800" kern="1200" dirty="0">
              <a:latin typeface="Times New Roman" panose="02020603050405020304" pitchFamily="18" charset="0"/>
              <a:cs typeface="Times New Roman" panose="02020603050405020304" pitchFamily="18" charset="0"/>
            </a:endParaRPr>
          </a:p>
          <a:p>
            <a:pPr algn="just"/>
            <a:r>
              <a:rPr lang="en-US" altLang="zh-CN" sz="1800" kern="1200" dirty="0">
                <a:latin typeface="Times New Roman" panose="02020603050405020304" pitchFamily="18" charset="0"/>
                <a:cs typeface="Times New Roman" panose="02020603050405020304" pitchFamily="18" charset="0"/>
              </a:rPr>
              <a:t>Note that after the DCM implementation, the needed subcarriers are doubled. However, this will not affect the existing DBW structure:</a:t>
            </a:r>
          </a:p>
          <a:p>
            <a:pPr marL="627063" indent="-269875" algn="just">
              <a:buFont typeface="Times New Roman" panose="02020603050405020304" pitchFamily="18" charset="0"/>
              <a:buChar char="–"/>
            </a:pPr>
            <a:r>
              <a:rPr lang="en-US" altLang="zh-CN" sz="1600" b="0" dirty="0">
                <a:latin typeface="Times New Roman" panose="02020603050405020304" pitchFamily="18" charset="0"/>
                <a:cs typeface="Times New Roman" panose="02020603050405020304" pitchFamily="18" charset="0"/>
              </a:rPr>
              <a:t>The duplicated part still followings the same tone plan within its DBW.</a:t>
            </a:r>
          </a:p>
          <a:p>
            <a:pPr marL="627063" indent="-269875" algn="just">
              <a:buFont typeface="Times New Roman" panose="02020603050405020304" pitchFamily="18" charset="0"/>
              <a:buChar char="–"/>
            </a:pPr>
            <a:r>
              <a:rPr lang="en-US" altLang="zh-CN" sz="1600" b="0" dirty="0">
                <a:latin typeface="Times New Roman" panose="02020603050405020304" pitchFamily="18" charset="0"/>
                <a:cs typeface="Times New Roman" panose="02020603050405020304" pitchFamily="18" charset="0"/>
              </a:rPr>
              <a:t>DRU allocation will be not affected because of using the same relative indices.</a:t>
            </a:r>
          </a:p>
          <a:p>
            <a:pPr marL="0" indent="0" algn="just">
              <a:buFontTx/>
              <a:buNone/>
            </a:pPr>
            <a:endParaRPr lang="en-US" altLang="zh-CN" sz="105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4192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9</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sz="2800" dirty="0">
                <a:solidFill>
                  <a:schemeClr val="tx1"/>
                </a:solidFill>
              </a:rPr>
              <a:t>Summary</a:t>
            </a:r>
          </a:p>
        </p:txBody>
      </p:sp>
      <p:sp>
        <p:nvSpPr>
          <p:cNvPr id="5" name="内容占位符 2">
            <a:extLst>
              <a:ext uri="{FF2B5EF4-FFF2-40B4-BE49-F238E27FC236}">
                <a16:creationId xmlns:a16="http://schemas.microsoft.com/office/drawing/2014/main" id="{27A1712D-8BB7-473C-93D1-E16E2BA44FB4}"/>
              </a:ext>
            </a:extLst>
          </p:cNvPr>
          <p:cNvSpPr>
            <a:spLocks noGrp="1"/>
          </p:cNvSpPr>
          <p:nvPr>
            <p:ph idx="1"/>
          </p:nvPr>
        </p:nvSpPr>
        <p:spPr>
          <a:xfrm>
            <a:off x="609600" y="1790958"/>
            <a:ext cx="7886700" cy="1152128"/>
          </a:xfrm>
        </p:spPr>
        <p:txBody>
          <a:bodyPr/>
          <a:lstStyle/>
          <a:p>
            <a:pPr algn="just">
              <a:lnSpc>
                <a:spcPct val="100000"/>
              </a:lnSpc>
            </a:pPr>
            <a:r>
              <a:rPr lang="en-US" altLang="zh-CN" sz="1800" kern="1200" dirty="0">
                <a:latin typeface="Times New Roman" panose="02020603050405020304" pitchFamily="18" charset="0"/>
                <a:cs typeface="Times New Roman" panose="02020603050405020304" pitchFamily="18" charset="0"/>
              </a:rPr>
              <a:t>DCM crossing two DBWs (instead of using the conventional one within one DBW) was proposed. </a:t>
            </a:r>
          </a:p>
          <a:p>
            <a:pPr marL="627063" indent="-269875" algn="just">
              <a:lnSpc>
                <a:spcPct val="100000"/>
              </a:lnSpc>
              <a:buFont typeface="Times New Roman" panose="02020603050405020304" pitchFamily="18" charset="0"/>
              <a:buChar char="–"/>
            </a:pPr>
            <a:r>
              <a:rPr lang="en-US" altLang="zh-CN" sz="1600" b="0" kern="1200" dirty="0">
                <a:latin typeface="Times New Roman" panose="02020603050405020304" pitchFamily="18" charset="0"/>
                <a:cs typeface="Times New Roman" panose="02020603050405020304" pitchFamily="18" charset="0"/>
              </a:rPr>
              <a:t>The performance of DRUs under the existing DBW structures could be further improved (see the blue color).</a:t>
            </a:r>
          </a:p>
          <a:p>
            <a:pPr marL="627063" indent="-269875" algn="just">
              <a:lnSpc>
                <a:spcPct val="100000"/>
              </a:lnSpc>
              <a:buFont typeface="Times New Roman" panose="02020603050405020304" pitchFamily="18" charset="0"/>
              <a:buChar char="–"/>
            </a:pPr>
            <a:r>
              <a:rPr lang="en-US" altLang="zh-CN" sz="1600" b="0" kern="1200" dirty="0">
                <a:latin typeface="Times New Roman" panose="02020603050405020304" pitchFamily="18" charset="0"/>
                <a:cs typeface="Times New Roman" panose="02020603050405020304" pitchFamily="18" charset="0"/>
              </a:rPr>
              <a:t>The complexity is acceptable.</a:t>
            </a:r>
          </a:p>
          <a:p>
            <a:pPr marL="627063" indent="-269875" algn="just">
              <a:buFont typeface="Times New Roman" panose="02020603050405020304" pitchFamily="18" charset="0"/>
              <a:buChar char="–"/>
            </a:pPr>
            <a:endParaRPr lang="en-US" altLang="zh-CN" sz="1600" b="0" kern="1200" dirty="0">
              <a:latin typeface="Times New Roman" panose="02020603050405020304" pitchFamily="18" charset="0"/>
              <a:cs typeface="Times New Roman" panose="02020603050405020304" pitchFamily="18" charset="0"/>
            </a:endParaRPr>
          </a:p>
          <a:p>
            <a:pPr marL="0" indent="0" algn="just">
              <a:lnSpc>
                <a:spcPct val="100000"/>
              </a:lnSpc>
              <a:buNone/>
            </a:pPr>
            <a:endParaRPr lang="en-US" altLang="zh-CN" sz="1050" dirty="0">
              <a:latin typeface="Times New Roman" panose="02020603050405020304" pitchFamily="18" charset="0"/>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92CA7BDD-1B21-49A4-9B65-E5691866DDE4}"/>
              </a:ext>
            </a:extLst>
          </p:cNvPr>
          <p:cNvGraphicFramePr>
            <a:graphicFrameLocks noGrp="1"/>
          </p:cNvGraphicFramePr>
          <p:nvPr>
            <p:extLst>
              <p:ext uri="{D42A27DB-BD31-4B8C-83A1-F6EECF244321}">
                <p14:modId xmlns:p14="http://schemas.microsoft.com/office/powerpoint/2010/main" val="1327381360"/>
              </p:ext>
            </p:extLst>
          </p:nvPr>
        </p:nvGraphicFramePr>
        <p:xfrm>
          <a:off x="1600200" y="3611969"/>
          <a:ext cx="6100162" cy="2194560"/>
        </p:xfrm>
        <a:graphic>
          <a:graphicData uri="http://schemas.openxmlformats.org/drawingml/2006/table">
            <a:tbl>
              <a:tblPr firstRow="1" bandRow="1">
                <a:tableStyleId>{5940675A-B579-460E-94D1-54222C63F5DA}</a:tableStyleId>
              </a:tblPr>
              <a:tblGrid>
                <a:gridCol w="1017545">
                  <a:extLst>
                    <a:ext uri="{9D8B030D-6E8A-4147-A177-3AD203B41FA5}">
                      <a16:colId xmlns:a16="http://schemas.microsoft.com/office/drawing/2014/main" val="2689486321"/>
                    </a:ext>
                  </a:extLst>
                </a:gridCol>
                <a:gridCol w="1242235">
                  <a:extLst>
                    <a:ext uri="{9D8B030D-6E8A-4147-A177-3AD203B41FA5}">
                      <a16:colId xmlns:a16="http://schemas.microsoft.com/office/drawing/2014/main" val="1399626718"/>
                    </a:ext>
                  </a:extLst>
                </a:gridCol>
                <a:gridCol w="1242235">
                  <a:extLst>
                    <a:ext uri="{9D8B030D-6E8A-4147-A177-3AD203B41FA5}">
                      <a16:colId xmlns:a16="http://schemas.microsoft.com/office/drawing/2014/main" val="3406761868"/>
                    </a:ext>
                  </a:extLst>
                </a:gridCol>
                <a:gridCol w="1282935">
                  <a:extLst>
                    <a:ext uri="{9D8B030D-6E8A-4147-A177-3AD203B41FA5}">
                      <a16:colId xmlns:a16="http://schemas.microsoft.com/office/drawing/2014/main" val="1225503975"/>
                    </a:ext>
                  </a:extLst>
                </a:gridCol>
                <a:gridCol w="1315212">
                  <a:extLst>
                    <a:ext uri="{9D8B030D-6E8A-4147-A177-3AD203B41FA5}">
                      <a16:colId xmlns:a16="http://schemas.microsoft.com/office/drawing/2014/main" val="858668725"/>
                    </a:ext>
                  </a:extLst>
                </a:gridCol>
              </a:tblGrid>
              <a:tr h="137160">
                <a:tc rowSpan="2">
                  <a:txBody>
                    <a:bodyPr/>
                    <a:lstStyle/>
                    <a:p>
                      <a:r>
                        <a:rPr lang="en-US" altLang="zh-CN" sz="1200" dirty="0"/>
                        <a:t>N</a:t>
                      </a:r>
                      <a:r>
                        <a:rPr lang="en-US" altLang="zh-CN" sz="1200" baseline="-25000" dirty="0"/>
                        <a:t>RU</a:t>
                      </a:r>
                      <a:endParaRPr lang="zh-CN" altLang="en-US" sz="1200" baseline="-25000" dirty="0"/>
                    </a:p>
                  </a:txBody>
                  <a:tcPr>
                    <a:solidFill>
                      <a:schemeClr val="bg1">
                        <a:lumMod val="85000"/>
                      </a:schemeClr>
                    </a:solidFill>
                  </a:tcPr>
                </a:tc>
                <a:tc gridSpan="4">
                  <a:txBody>
                    <a:bodyPr/>
                    <a:lstStyle/>
                    <a:p>
                      <a:pPr algn="ctr"/>
                      <a:r>
                        <a:rPr lang="en-US" altLang="zh-CN" sz="1200" dirty="0"/>
                        <a:t>DRU</a:t>
                      </a:r>
                      <a:endParaRPr lang="zh-CN" altLang="en-US" sz="1200" dirty="0"/>
                    </a:p>
                  </a:txBody>
                  <a:tcPr>
                    <a:solidFill>
                      <a:schemeClr val="bg1">
                        <a:lumMod val="85000"/>
                      </a:schemeClr>
                    </a:solidFill>
                  </a:tcPr>
                </a:tc>
                <a:tc hMerge="1">
                  <a:txBody>
                    <a:bodyPr/>
                    <a:lstStyle/>
                    <a:p>
                      <a:endParaRPr lang="zh-CN" altLang="en-US" sz="1200" dirty="0"/>
                    </a:p>
                  </a:txBody>
                  <a:tcPr>
                    <a:solidFill>
                      <a:schemeClr val="bg1">
                        <a:lumMod val="85000"/>
                      </a:schemeClr>
                    </a:solidFill>
                  </a:tcPr>
                </a:tc>
                <a:tc hMerge="1">
                  <a:txBody>
                    <a:bodyPr/>
                    <a:lstStyle/>
                    <a:p>
                      <a:endParaRPr lang="zh-CN" altLang="en-US" sz="1200" dirty="0"/>
                    </a:p>
                  </a:txBody>
                  <a:tcPr>
                    <a:solidFill>
                      <a:schemeClr val="bg1">
                        <a:lumMod val="85000"/>
                      </a:schemeClr>
                    </a:solidFill>
                  </a:tcPr>
                </a:tc>
                <a:tc hMerge="1">
                  <a:txBody>
                    <a:bodyPr/>
                    <a:lstStyle/>
                    <a:p>
                      <a:endParaRPr lang="zh-CN" altLang="en-US" sz="1200" dirty="0"/>
                    </a:p>
                  </a:txBody>
                  <a:tcPr>
                    <a:solidFill>
                      <a:schemeClr val="bg1">
                        <a:lumMod val="85000"/>
                      </a:schemeClr>
                    </a:solidFill>
                  </a:tcPr>
                </a:tc>
                <a:extLst>
                  <a:ext uri="{0D108BD9-81ED-4DB2-BD59-A6C34878D82A}">
                    <a16:rowId xmlns:a16="http://schemas.microsoft.com/office/drawing/2014/main" val="3338921986"/>
                  </a:ext>
                </a:extLst>
              </a:tr>
              <a:tr h="137160">
                <a:tc vMerge="1">
                  <a:txBody>
                    <a:bodyPr/>
                    <a:lstStyle/>
                    <a:p>
                      <a:endParaRPr lang="zh-CN" altLang="en-US"/>
                    </a:p>
                  </a:txBody>
                  <a:tcPr/>
                </a:tc>
                <a:tc>
                  <a:txBody>
                    <a:bodyPr/>
                    <a:lstStyle/>
                    <a:p>
                      <a:r>
                        <a:rPr lang="en-US" altLang="zh-CN" sz="1200" dirty="0"/>
                        <a:t>DBW = 20 MHz</a:t>
                      </a:r>
                    </a:p>
                  </a:txBody>
                  <a:tcPr>
                    <a:solidFill>
                      <a:schemeClr val="bg1">
                        <a:lumMod val="85000"/>
                      </a:schemeClr>
                    </a:solidFill>
                  </a:tcPr>
                </a:tc>
                <a:tc>
                  <a:txBody>
                    <a:bodyPr/>
                    <a:lstStyle/>
                    <a:p>
                      <a:r>
                        <a:rPr lang="en-US" altLang="zh-CN" sz="1200" dirty="0"/>
                        <a:t>DBW = 40 MHz</a:t>
                      </a:r>
                    </a:p>
                  </a:txBody>
                  <a:tcPr>
                    <a:solidFill>
                      <a:schemeClr val="bg1">
                        <a:lumMod val="85000"/>
                      </a:schemeClr>
                    </a:solidFill>
                  </a:tcPr>
                </a:tc>
                <a:tc>
                  <a:txBody>
                    <a:bodyPr/>
                    <a:lstStyle/>
                    <a:p>
                      <a:r>
                        <a:rPr lang="en-US" altLang="zh-CN" sz="1200" dirty="0"/>
                        <a:t>DBW = 80 MHz</a:t>
                      </a:r>
                    </a:p>
                  </a:txBody>
                  <a:tcPr>
                    <a:solidFill>
                      <a:schemeClr val="bg1">
                        <a:lumMod val="85000"/>
                      </a:schemeClr>
                    </a:solidFill>
                  </a:tcPr>
                </a:tc>
                <a:tc>
                  <a:txBody>
                    <a:bodyPr/>
                    <a:lstStyle/>
                    <a:p>
                      <a:r>
                        <a:rPr lang="en-US" altLang="zh-CN" sz="1200" dirty="0"/>
                        <a:t>DBW = 160 MHz</a:t>
                      </a:r>
                    </a:p>
                  </a:txBody>
                  <a:tcPr>
                    <a:solidFill>
                      <a:schemeClr val="bg1">
                        <a:lumMod val="85000"/>
                      </a:schemeClr>
                    </a:solidFill>
                  </a:tcPr>
                </a:tc>
                <a:extLst>
                  <a:ext uri="{0D108BD9-81ED-4DB2-BD59-A6C34878D82A}">
                    <a16:rowId xmlns:a16="http://schemas.microsoft.com/office/drawing/2014/main" val="1337925699"/>
                  </a:ext>
                </a:extLst>
              </a:tr>
              <a:tr h="145833">
                <a:tc>
                  <a:txBody>
                    <a:bodyPr/>
                    <a:lstStyle/>
                    <a:p>
                      <a:r>
                        <a:rPr lang="en-US" altLang="zh-CN" sz="1200" dirty="0"/>
                        <a:t>26</a:t>
                      </a:r>
                      <a:endParaRPr lang="zh-CN" altLang="en-US" sz="1200" dirty="0"/>
                    </a:p>
                  </a:txBody>
                  <a:tcPr/>
                </a:tc>
                <a:tc>
                  <a:txBody>
                    <a:bodyPr/>
                    <a:lstStyle/>
                    <a:p>
                      <a:r>
                        <a:rPr lang="en-US" altLang="zh-CN" sz="1200" dirty="0"/>
                        <a:t>8.06</a:t>
                      </a:r>
                      <a:endParaRPr lang="zh-CN" altLang="en-US" sz="1200" dirty="0"/>
                    </a:p>
                  </a:txBody>
                  <a:tcPr>
                    <a:noFill/>
                  </a:tcPr>
                </a:tc>
                <a:tc>
                  <a:txBody>
                    <a:bodyPr/>
                    <a:lstStyle/>
                    <a:p>
                      <a:r>
                        <a:rPr lang="en-US" altLang="zh-CN" sz="1200" dirty="0"/>
                        <a:t>11.07</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n-ea"/>
                          <a:cs typeface="+mn-cs"/>
                        </a:rPr>
                        <a:t>11.07</a:t>
                      </a:r>
                      <a:endParaRPr kumimoji="0" lang="zh-CN" altLang="en-US" sz="1200" b="0" i="0" u="none" strike="noStrike" kern="1200" cap="none" spc="0" normalizeH="0" baseline="0" noProof="0" dirty="0">
                        <a:ln>
                          <a:noFill/>
                        </a:ln>
                        <a:solidFill>
                          <a:srgbClr val="000000"/>
                        </a:solidFill>
                        <a:effectLst/>
                        <a:uLnTx/>
                        <a:uFillTx/>
                        <a:latin typeface="Times New Roman"/>
                        <a:ea typeface="+mn-ea"/>
                        <a:cs typeface="+mn-cs"/>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n-ea"/>
                          <a:cs typeface="+mn-cs"/>
                        </a:rPr>
                        <a:t>11.07</a:t>
                      </a:r>
                      <a:endParaRPr kumimoji="0" lang="zh-CN" altLang="en-US" sz="1200" b="0" i="0" u="none" strike="noStrike" kern="1200" cap="none" spc="0" normalizeH="0" baseline="0" noProof="0" dirty="0">
                        <a:ln>
                          <a:noFill/>
                        </a:ln>
                        <a:solidFill>
                          <a:srgbClr val="000000"/>
                        </a:solidFill>
                        <a:effectLst/>
                        <a:uLnTx/>
                        <a:uFillTx/>
                        <a:latin typeface="Times New Roman"/>
                        <a:ea typeface="+mn-ea"/>
                        <a:cs typeface="+mn-cs"/>
                      </a:endParaRPr>
                    </a:p>
                  </a:txBody>
                  <a:tcPr>
                    <a:noFill/>
                  </a:tcPr>
                </a:tc>
                <a:extLst>
                  <a:ext uri="{0D108BD9-81ED-4DB2-BD59-A6C34878D82A}">
                    <a16:rowId xmlns:a16="http://schemas.microsoft.com/office/drawing/2014/main" val="2219498905"/>
                  </a:ext>
                </a:extLst>
              </a:tr>
              <a:tr h="145833">
                <a:tc>
                  <a:txBody>
                    <a:bodyPr/>
                    <a:lstStyle/>
                    <a:p>
                      <a:r>
                        <a:rPr lang="en-US" altLang="zh-CN" sz="1200" dirty="0"/>
                        <a:t>52</a:t>
                      </a:r>
                      <a:endParaRPr lang="zh-CN" altLang="en-US" sz="1200" dirty="0"/>
                    </a:p>
                  </a:txBody>
                  <a:tcPr/>
                </a:tc>
                <a:tc>
                  <a:txBody>
                    <a:bodyPr/>
                    <a:lstStyle/>
                    <a:p>
                      <a:r>
                        <a:rPr lang="en-US" altLang="zh-CN" sz="1200" dirty="0"/>
                        <a:t>6.3</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a:t>8.06</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n-ea"/>
                          <a:cs typeface="+mn-cs"/>
                        </a:rPr>
                        <a:t>11.07</a:t>
                      </a:r>
                      <a:endParaRPr kumimoji="0" lang="zh-CN" altLang="en-US" sz="1200" b="0" i="0" u="none" strike="noStrike" kern="1200" cap="none" spc="0" normalizeH="0" baseline="0" noProof="0" dirty="0">
                        <a:ln>
                          <a:noFill/>
                        </a:ln>
                        <a:solidFill>
                          <a:srgbClr val="000000"/>
                        </a:solidFill>
                        <a:effectLst/>
                        <a:uLnTx/>
                        <a:uFillTx/>
                        <a:latin typeface="Times New Roman"/>
                        <a:ea typeface="+mn-ea"/>
                        <a:cs typeface="+mn-cs"/>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n-ea"/>
                          <a:cs typeface="+mn-cs"/>
                        </a:rPr>
                        <a:t>11.07</a:t>
                      </a:r>
                      <a:endParaRPr kumimoji="0" lang="zh-CN" altLang="en-US" sz="1200" b="0" i="0" u="none" strike="noStrike" kern="1200" cap="none" spc="0" normalizeH="0" baseline="0" noProof="0" dirty="0">
                        <a:ln>
                          <a:noFill/>
                        </a:ln>
                        <a:solidFill>
                          <a:srgbClr val="000000"/>
                        </a:solidFill>
                        <a:effectLst/>
                        <a:uLnTx/>
                        <a:uFillTx/>
                        <a:latin typeface="Times New Roman"/>
                        <a:ea typeface="+mn-ea"/>
                        <a:cs typeface="+mn-cs"/>
                      </a:endParaRPr>
                    </a:p>
                  </a:txBody>
                  <a:tcPr>
                    <a:noFill/>
                  </a:tcPr>
                </a:tc>
                <a:extLst>
                  <a:ext uri="{0D108BD9-81ED-4DB2-BD59-A6C34878D82A}">
                    <a16:rowId xmlns:a16="http://schemas.microsoft.com/office/drawing/2014/main" val="2651159613"/>
                  </a:ext>
                </a:extLst>
              </a:tr>
              <a:tr h="178759">
                <a:tc>
                  <a:txBody>
                    <a:bodyPr/>
                    <a:lstStyle/>
                    <a:p>
                      <a:r>
                        <a:rPr lang="en-US" altLang="zh-CN" sz="1200" dirty="0"/>
                        <a:t>106</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b="1" dirty="0">
                          <a:solidFill>
                            <a:srgbClr val="FF0000"/>
                          </a:solidFill>
                        </a:rPr>
                        <a:t>3.29 </a:t>
                      </a:r>
                      <a:r>
                        <a:rPr lang="en-US" altLang="zh-CN" sz="1200" b="1" dirty="0">
                          <a:solidFill>
                            <a:srgbClr val="1E1EFA"/>
                          </a:solidFill>
                        </a:rPr>
                        <a:t>+ 3 </a:t>
                      </a:r>
                      <a:endParaRPr lang="zh-CN" altLang="en-US" sz="1200" b="1" dirty="0">
                        <a:solidFill>
                          <a:srgbClr val="1E1EFA"/>
                        </a:solidFill>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a:t>6.3</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a:t>8.06</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11.07</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noFill/>
                  </a:tcPr>
                </a:tc>
                <a:extLst>
                  <a:ext uri="{0D108BD9-81ED-4DB2-BD59-A6C34878D82A}">
                    <a16:rowId xmlns:a16="http://schemas.microsoft.com/office/drawing/2014/main" val="3712885269"/>
                  </a:ext>
                </a:extLst>
              </a:tr>
              <a:tr h="178759">
                <a:tc>
                  <a:txBody>
                    <a:bodyPr/>
                    <a:lstStyle/>
                    <a:p>
                      <a:r>
                        <a:rPr lang="en-US" altLang="zh-CN" sz="1200" dirty="0"/>
                        <a:t>242</a:t>
                      </a:r>
                      <a:endParaRPr lang="zh-CN" altLang="en-US" sz="1200" dirty="0"/>
                    </a:p>
                  </a:txBody>
                  <a:tcPr/>
                </a:tc>
                <a:tc>
                  <a:txBody>
                    <a:bodyPr/>
                    <a:lstStyle/>
                    <a:p>
                      <a:r>
                        <a:rPr lang="en-US" altLang="zh-CN" sz="1200" dirty="0"/>
                        <a:t>N/A</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b="1" dirty="0">
                          <a:solidFill>
                            <a:srgbClr val="FF0000"/>
                          </a:solidFill>
                        </a:rPr>
                        <a:t>2.62 </a:t>
                      </a:r>
                      <a:r>
                        <a:rPr lang="en-US" altLang="zh-CN" sz="1200" b="1" dirty="0">
                          <a:solidFill>
                            <a:srgbClr val="1E1EFA"/>
                          </a:solidFill>
                        </a:rPr>
                        <a:t>+ 3</a:t>
                      </a:r>
                      <a:endParaRPr lang="zh-CN" altLang="en-US" sz="1200" b="1" dirty="0">
                        <a:solidFill>
                          <a:srgbClr val="FF0000"/>
                        </a:solidFill>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b="1" kern="1200" dirty="0">
                          <a:solidFill>
                            <a:srgbClr val="FF0000"/>
                          </a:solidFill>
                          <a:latin typeface="+mn-lt"/>
                          <a:ea typeface="+mn-ea"/>
                          <a:cs typeface="+mn-cs"/>
                        </a:rPr>
                        <a:t>5.05 </a:t>
                      </a:r>
                      <a:r>
                        <a:rPr lang="en-US" altLang="zh-CN" sz="1200" b="1" dirty="0">
                          <a:solidFill>
                            <a:srgbClr val="1E1EFA"/>
                          </a:solidFill>
                        </a:rPr>
                        <a:t>+ 3</a:t>
                      </a:r>
                      <a:endParaRPr lang="zh-CN" altLang="en-US" sz="1200" b="1" kern="1200" dirty="0">
                        <a:solidFill>
                          <a:srgbClr val="FF0000"/>
                        </a:solidFill>
                        <a:latin typeface="+mn-lt"/>
                        <a:ea typeface="+mn-ea"/>
                        <a:cs typeface="+mn-cs"/>
                      </a:endParaRPr>
                    </a:p>
                  </a:txBody>
                  <a:tcPr>
                    <a:noFill/>
                  </a:tcPr>
                </a:tc>
                <a:tc>
                  <a:txBody>
                    <a:bodyPr/>
                    <a:lstStyle/>
                    <a:p>
                      <a:r>
                        <a:rPr lang="en-US" altLang="zh-CN" sz="1200" dirty="0"/>
                        <a:t>8.06</a:t>
                      </a:r>
                      <a:endParaRPr lang="zh-CN" altLang="en-US" sz="1200" dirty="0"/>
                    </a:p>
                  </a:txBody>
                  <a:tcPr>
                    <a:noFill/>
                  </a:tcPr>
                </a:tc>
                <a:extLst>
                  <a:ext uri="{0D108BD9-81ED-4DB2-BD59-A6C34878D82A}">
                    <a16:rowId xmlns:a16="http://schemas.microsoft.com/office/drawing/2014/main" val="1836993070"/>
                  </a:ext>
                </a:extLst>
              </a:tr>
              <a:tr h="178759">
                <a:tc>
                  <a:txBody>
                    <a:bodyPr/>
                    <a:lstStyle/>
                    <a:p>
                      <a:r>
                        <a:rPr lang="en-US" altLang="zh-CN" sz="1200" dirty="0"/>
                        <a:t>484</a:t>
                      </a:r>
                      <a:endParaRPr lang="zh-CN" altLang="en-US" sz="1200" dirty="0"/>
                    </a:p>
                  </a:txBody>
                  <a:tcPr/>
                </a:tc>
                <a:tc>
                  <a:txBody>
                    <a:bodyPr/>
                    <a:lstStyle/>
                    <a:p>
                      <a:r>
                        <a:rPr lang="en-US" altLang="zh-CN" sz="1200" dirty="0"/>
                        <a:t>N/A</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b="1" kern="1200" dirty="0">
                          <a:solidFill>
                            <a:srgbClr val="FF0000"/>
                          </a:solidFill>
                          <a:latin typeface="+mn-lt"/>
                          <a:ea typeface="+mn-ea"/>
                          <a:cs typeface="+mn-cs"/>
                        </a:rPr>
                        <a:t>2.62 </a:t>
                      </a:r>
                      <a:r>
                        <a:rPr lang="en-US" altLang="zh-CN" sz="1200" b="1" dirty="0">
                          <a:solidFill>
                            <a:srgbClr val="1E1EFA"/>
                          </a:solidFill>
                        </a:rPr>
                        <a:t>+ 3</a:t>
                      </a:r>
                      <a:endParaRPr lang="zh-CN" altLang="en-US" sz="1200" b="1" kern="1200" dirty="0">
                        <a:solidFill>
                          <a:srgbClr val="FF0000"/>
                        </a:solidFill>
                        <a:latin typeface="+mn-lt"/>
                        <a:ea typeface="+mn-ea"/>
                        <a:cs typeface="+mn-cs"/>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b="1" kern="1200" dirty="0">
                          <a:solidFill>
                            <a:srgbClr val="FF0000"/>
                          </a:solidFill>
                          <a:latin typeface="+mn-lt"/>
                          <a:ea typeface="+mn-ea"/>
                          <a:cs typeface="+mn-cs"/>
                        </a:rPr>
                        <a:t>5.05 </a:t>
                      </a:r>
                      <a:r>
                        <a:rPr lang="en-US" altLang="zh-CN" sz="1200" b="1" dirty="0">
                          <a:solidFill>
                            <a:srgbClr val="1E1EFA"/>
                          </a:solidFill>
                        </a:rPr>
                        <a:t>+ 3</a:t>
                      </a:r>
                      <a:endParaRPr lang="zh-CN" altLang="en-US" sz="1200" b="1" kern="1200" dirty="0">
                        <a:solidFill>
                          <a:srgbClr val="FF0000"/>
                        </a:solidFill>
                        <a:latin typeface="+mn-lt"/>
                        <a:ea typeface="+mn-ea"/>
                        <a:cs typeface="+mn-cs"/>
                      </a:endParaRPr>
                    </a:p>
                  </a:txBody>
                  <a:tcPr>
                    <a:noFill/>
                  </a:tcPr>
                </a:tc>
                <a:extLst>
                  <a:ext uri="{0D108BD9-81ED-4DB2-BD59-A6C34878D82A}">
                    <a16:rowId xmlns:a16="http://schemas.microsoft.com/office/drawing/2014/main" val="161509165"/>
                  </a:ext>
                </a:extLst>
              </a:tr>
              <a:tr h="178759">
                <a:tc>
                  <a:txBody>
                    <a:bodyPr/>
                    <a:lstStyle/>
                    <a:p>
                      <a:r>
                        <a:rPr lang="en-US" altLang="zh-CN" sz="1200" dirty="0"/>
                        <a:t>996</a:t>
                      </a:r>
                      <a:endParaRPr lang="zh-CN" altLang="en-US" sz="1200" dirty="0"/>
                    </a:p>
                  </a:txBody>
                  <a:tcPr/>
                </a:tc>
                <a:tc>
                  <a:txBody>
                    <a:bodyPr/>
                    <a:lstStyle/>
                    <a:p>
                      <a:r>
                        <a:rPr lang="en-US" altLang="zh-CN" sz="1200" dirty="0"/>
                        <a:t>N/A</a:t>
                      </a:r>
                      <a:endParaRPr lang="zh-CN" altLang="en-US" sz="1200" dirty="0"/>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n-ea"/>
                          <a:cs typeface="+mn-cs"/>
                        </a:rPr>
                        <a:t>N/A</a:t>
                      </a:r>
                      <a:endParaRPr kumimoji="0" lang="zh-CN" altLang="en-US" sz="1200" b="0" i="0" u="none" strike="noStrike" kern="1200" cap="none" spc="0" normalizeH="0" baseline="0" noProof="0" dirty="0">
                        <a:ln>
                          <a:noFill/>
                        </a:ln>
                        <a:solidFill>
                          <a:srgbClr val="000000"/>
                        </a:solidFill>
                        <a:effectLst/>
                        <a:uLnTx/>
                        <a:uFillTx/>
                        <a:latin typeface="Times New Roman"/>
                        <a:ea typeface="+mn-ea"/>
                        <a:cs typeface="+mn-cs"/>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n-ea"/>
                          <a:cs typeface="+mn-cs"/>
                        </a:rPr>
                        <a:t>N/A</a:t>
                      </a:r>
                      <a:endParaRPr kumimoji="0" lang="zh-CN" altLang="en-US" sz="1200" b="0" i="0" u="none" strike="noStrike" kern="1200" cap="none" spc="0" normalizeH="0" baseline="0" noProof="0" dirty="0">
                        <a:ln>
                          <a:noFill/>
                        </a:ln>
                        <a:solidFill>
                          <a:srgbClr val="000000"/>
                        </a:solidFill>
                        <a:effectLst/>
                        <a:uLnTx/>
                        <a:uFillTx/>
                        <a:latin typeface="Times New Roman"/>
                        <a:ea typeface="+mn-ea"/>
                        <a:cs typeface="+mn-cs"/>
                      </a:endParaRP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b="1" kern="1200" dirty="0">
                          <a:solidFill>
                            <a:srgbClr val="FF0000"/>
                          </a:solidFill>
                          <a:latin typeface="+mn-lt"/>
                          <a:ea typeface="+mn-ea"/>
                          <a:cs typeface="+mn-cs"/>
                        </a:rPr>
                        <a:t>2.62 </a:t>
                      </a:r>
                      <a:r>
                        <a:rPr lang="en-US" altLang="zh-CN" sz="1200" b="1" dirty="0">
                          <a:solidFill>
                            <a:srgbClr val="1E1EFA"/>
                          </a:solidFill>
                        </a:rPr>
                        <a:t>+ 3</a:t>
                      </a:r>
                      <a:endParaRPr lang="zh-CN" altLang="en-US" sz="1200" b="1" kern="1200" dirty="0">
                        <a:solidFill>
                          <a:srgbClr val="FF0000"/>
                        </a:solidFill>
                        <a:latin typeface="+mn-lt"/>
                        <a:ea typeface="+mn-ea"/>
                        <a:cs typeface="+mn-cs"/>
                      </a:endParaRPr>
                    </a:p>
                  </a:txBody>
                  <a:tcPr>
                    <a:noFill/>
                  </a:tcPr>
                </a:tc>
                <a:extLst>
                  <a:ext uri="{0D108BD9-81ED-4DB2-BD59-A6C34878D82A}">
                    <a16:rowId xmlns:a16="http://schemas.microsoft.com/office/drawing/2014/main" val="3113546953"/>
                  </a:ext>
                </a:extLst>
              </a:tr>
            </a:tbl>
          </a:graphicData>
        </a:graphic>
      </p:graphicFrame>
      <p:sp>
        <p:nvSpPr>
          <p:cNvPr id="9" name="矩形 8">
            <a:extLst>
              <a:ext uri="{FF2B5EF4-FFF2-40B4-BE49-F238E27FC236}">
                <a16:creationId xmlns:a16="http://schemas.microsoft.com/office/drawing/2014/main" id="{06144862-309E-460E-B487-025A313E794F}"/>
              </a:ext>
            </a:extLst>
          </p:cNvPr>
          <p:cNvSpPr/>
          <p:nvPr/>
        </p:nvSpPr>
        <p:spPr>
          <a:xfrm>
            <a:off x="3283944" y="3304192"/>
            <a:ext cx="3182538" cy="307777"/>
          </a:xfrm>
          <a:prstGeom prst="rect">
            <a:avLst/>
          </a:prstGeom>
        </p:spPr>
        <p:txBody>
          <a:bodyPr wrap="none">
            <a:spAutoFit/>
          </a:bodyPr>
          <a:lstStyle/>
          <a:p>
            <a:r>
              <a:rPr lang="en-US" altLang="zh-CN" sz="1400" dirty="0">
                <a:latin typeface="Times New Roman" panose="02020603050405020304" pitchFamily="18" charset="0"/>
                <a:cs typeface="Times New Roman" panose="02020603050405020304" pitchFamily="18" charset="0"/>
              </a:rPr>
              <a:t>Table Gain Compared to RRU Case (dB) </a:t>
            </a:r>
            <a:endParaRPr lang="zh-CN" altLang="en-US" sz="1400" dirty="0"/>
          </a:p>
        </p:txBody>
      </p:sp>
    </p:spTree>
    <p:extLst>
      <p:ext uri="{BB962C8B-B14F-4D97-AF65-F5344CB8AC3E}">
        <p14:creationId xmlns:p14="http://schemas.microsoft.com/office/powerpoint/2010/main" val="33847520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118764</TotalTime>
  <Words>1821</Words>
  <Application>Microsoft Office PowerPoint</Application>
  <PresentationFormat>全屏显示(4:3)</PresentationFormat>
  <Paragraphs>355</Paragraphs>
  <Slides>12</Slides>
  <Notes>10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12</vt:i4>
      </vt:variant>
    </vt:vector>
  </HeadingPairs>
  <TitlesOfParts>
    <vt:vector size="19" baseType="lpstr">
      <vt:lpstr>ＭＳ Ｐゴシック</vt:lpstr>
      <vt:lpstr>宋体</vt:lpstr>
      <vt:lpstr>Arial</vt:lpstr>
      <vt:lpstr>Cambria Math</vt:lpstr>
      <vt:lpstr>Times New Roman</vt:lpstr>
      <vt:lpstr>Wingdings</vt:lpstr>
      <vt:lpstr>802-11-Submission</vt:lpstr>
      <vt:lpstr>Discussion on DCM of DRU</vt:lpstr>
      <vt:lpstr>DRU and Its Power Gain</vt:lpstr>
      <vt:lpstr>DCM</vt:lpstr>
      <vt:lpstr>DCM in DRU</vt:lpstr>
      <vt:lpstr>DCM Crossing Two DBWs</vt:lpstr>
      <vt:lpstr>Some Other Examples</vt:lpstr>
      <vt:lpstr>Benefits (1/2)</vt:lpstr>
      <vt:lpstr>Benefits (2/2)</vt:lpstr>
      <vt:lpstr>Summary</vt:lpstr>
      <vt:lpstr>PowerPoint 演示文稿</vt:lpstr>
      <vt:lpstr>PowerPoint 演示文稿</vt:lpstr>
      <vt:lpstr>PowerPoint 演示文稿</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humengshi</cp:lastModifiedBy>
  <cp:revision>2948</cp:revision>
  <cp:lastPrinted>1998-02-10T13:28:06Z</cp:lastPrinted>
  <dcterms:created xsi:type="dcterms:W3CDTF">2013-11-12T18:41:50Z</dcterms:created>
  <dcterms:modified xsi:type="dcterms:W3CDTF">2024-08-29T06:29:06Z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(3)D7LcUFekpUn+xTnlP4qJay8u16zSePf2zCAqyfRht0L7Rk+TpQl5HJSLUem61TvHVAOriB1h
zR2e2Xz5z9JOnXsla8qdXXXd5xDsDRhN6vBMwHmVy/dJOGLHfoi4pBHuxSSk1NvytQyB8auv
a83FD3BqisWayq9VmlC3l2H7T8t2dq+FUZ6N0egco2gkb2GZMxSRs9tfkl1/oatcQFUDEejJ
L5HHDTeVFogDR6IwdS</vt:lpwstr>
  </property>
  <property fmtid="{D5CDD505-2E9C-101B-9397-08002B2CF9AE}" pid="4" name="_2015_ms_pID_7253431">
    <vt:lpwstr>qjtTzRhIarerWI1BvRGC3PuyBOAjwDxqfE4C4W4v9/ZKvxYesC4xrg
rst/OoX1nu7HpkBkfFdZpdkz9dlb9+/CkUn0ffjAqjKFkVt7cexG5zhVrkuq/1S7mS0opo7O
0MDaB9Hu5GnILBCIZUH9yRYuHnboJeo/5ms2CR/uafAWxZKy086BX35XH68UOyCN/Mk89ydA
/la2DAPD5mUHzQwa+Lvx93nb1PqFGXNCdFjP</vt:lpwstr>
  </property>
  <property fmtid="{D5CDD505-2E9C-101B-9397-08002B2CF9AE}" pid="5" name="_2015_ms_pID_7253432">
    <vt:lpwstr>oA==</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1611106649</vt:lpwstr>
  </property>
</Properties>
</file>