
<file path=[Content_Types].xml><?xml version="1.0" encoding="utf-8"?>
<Types xmlns="http://schemas.openxmlformats.org/package/2006/content-types">
  <Default Extension="tmp"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413" r:id="rId3"/>
    <p:sldId id="779" r:id="rId4"/>
    <p:sldId id="786" r:id="rId5"/>
    <p:sldId id="784" r:id="rId6"/>
    <p:sldId id="788" r:id="rId7"/>
    <p:sldId id="782" r:id="rId8"/>
    <p:sldId id="787" r:id="rId9"/>
    <p:sldId id="270" r:id="rId10"/>
    <p:sldId id="777" r:id="rId11"/>
    <p:sldId id="790" r:id="rId12"/>
    <p:sldId id="791"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yx" initials="yx" lastIdx="4"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1E1EFA"/>
    <a:srgbClr val="C2C2FE"/>
    <a:srgbClr val="FF9900"/>
    <a:srgbClr val="99A40C"/>
    <a:srgbClr val="CCFFCC"/>
    <a:srgbClr val="996600"/>
    <a:srgbClr val="996633"/>
    <a:srgbClr val="CC6600"/>
    <a:srgbClr val="FFFF99"/>
    <a:srgbClr val="DFB7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D113A9D2-9D6B-4929-AA2D-F23B5EE8CBE7}" styleName="主题样式 2 - 强调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061" autoAdjust="0"/>
    <p:restoredTop sz="96517" autoAdjust="0"/>
  </p:normalViewPr>
  <p:slideViewPr>
    <p:cSldViewPr>
      <p:cViewPr varScale="1">
        <p:scale>
          <a:sx n="110" d="100"/>
          <a:sy n="110" d="100"/>
        </p:scale>
        <p:origin x="2112" y="10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7" d="100"/>
          <a:sy n="87" d="100"/>
        </p:scale>
        <p:origin x="3744" y="84"/>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t>doc.: IEEE 802.11-13/xxxxr0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Philip Levis, Stanford University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7BB2AFA7-5586-BD46-B254-20B26FA49A88}"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7971744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451921" y="79930"/>
            <a:ext cx="1910779" cy="3693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200" b="1"/>
            </a:lvl1pPr>
            <a:lvl5pPr>
              <a:defRPr sz="1200" b="1"/>
            </a:lvl5pPr>
          </a:lstStyle>
          <a:p>
            <a:pPr marL="0" lvl="4" algn="r" defTabSz="933450"/>
            <a:r>
              <a:rPr lang="en-US"/>
              <a:t>doc.: IEEE 802.11-13/1421r1</a:t>
            </a:r>
          </a:p>
          <a:p>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November 2013</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Philip Levis, Stanford University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3B191D38-BDD1-6541-816B-CB820FB164E2}"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41085580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BDEF6872-0A84-C942-A3A2-ABF96B18CF88}" type="slidenum">
              <a:rPr lang="en-US"/>
              <a:pPr/>
              <a:t>1</a:t>
            </a:fld>
            <a:endParaRPr lang="en-US"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7042898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11</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21726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585446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2</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6335630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3</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0153687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4</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892960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5</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1189624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6</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6683827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7</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24242499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8</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8052673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dirty="0"/>
              <a:t>doc.: IEEE 802.11-13/xxxxr0</a:t>
            </a:r>
          </a:p>
        </p:txBody>
      </p:sp>
      <p:sp>
        <p:nvSpPr>
          <p:cNvPr id="5" name="Rectangle 3"/>
          <p:cNvSpPr>
            <a:spLocks noGrp="1" noChangeArrowheads="1"/>
          </p:cNvSpPr>
          <p:nvPr>
            <p:ph type="dt" idx="1"/>
          </p:nvPr>
        </p:nvSpPr>
        <p:spPr>
          <a:ln/>
        </p:spPr>
        <p:txBody>
          <a:bodyPr/>
          <a:lstStyle/>
          <a:p>
            <a:r>
              <a:rPr lang="en-US" dirty="0"/>
              <a:t>November 2013</a:t>
            </a:r>
          </a:p>
        </p:txBody>
      </p:sp>
      <p:sp>
        <p:nvSpPr>
          <p:cNvPr id="6" name="Rectangle 6"/>
          <p:cNvSpPr>
            <a:spLocks noGrp="1" noChangeArrowheads="1"/>
          </p:cNvSpPr>
          <p:nvPr>
            <p:ph type="ftr" sz="quarter" idx="4"/>
          </p:nvPr>
        </p:nvSpPr>
        <p:spPr>
          <a:ln/>
        </p:spPr>
        <p:txBody>
          <a:bodyPr/>
          <a:lstStyle/>
          <a:p>
            <a:pPr lvl="4"/>
            <a:r>
              <a:rPr lang="en-US" dirty="0"/>
              <a:t>Philip Levis, Stanford University</a:t>
            </a:r>
          </a:p>
        </p:txBody>
      </p:sp>
      <p:sp>
        <p:nvSpPr>
          <p:cNvPr id="7" name="Rectangle 7"/>
          <p:cNvSpPr>
            <a:spLocks noGrp="1" noChangeArrowheads="1"/>
          </p:cNvSpPr>
          <p:nvPr>
            <p:ph type="sldNum" sz="quarter" idx="5"/>
          </p:nvPr>
        </p:nvSpPr>
        <p:spPr>
          <a:ln/>
        </p:spPr>
        <p:txBody>
          <a:bodyPr/>
          <a:lstStyle/>
          <a:p>
            <a:r>
              <a:rPr lang="en-US" dirty="0"/>
              <a:t>Page </a:t>
            </a:r>
            <a:fld id="{8D9F4B26-2F5E-1749-BED2-7971E65FED40}" type="slidenum">
              <a:rPr lang="en-US"/>
              <a:pPr/>
              <a:t>10</a:t>
            </a:fld>
            <a:endParaRPr lang="en-US"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dirty="0"/>
          </a:p>
        </p:txBody>
      </p:sp>
    </p:spTree>
    <p:extLst>
      <p:ext uri="{BB962C8B-B14F-4D97-AF65-F5344CB8AC3E}">
        <p14:creationId xmlns:p14="http://schemas.microsoft.com/office/powerpoint/2010/main" val="3232347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ECEF215-4BA6-7E4B-B3E6-576F7C1A8727}"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73909A9A-17AB-D64E-ABDB-B2DAB46BA198}"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15849896-531F-E649-85B6-C4BB428659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smtClean="0"/>
            </a:lvl1pPr>
          </a:lstStyle>
          <a:p>
            <a:r>
              <a:rPr lang="en-US"/>
              <a:t>Slide </a:t>
            </a:r>
            <a:fld id="{303B08C7-0CD1-8846-8502-BF7BB64F440C}" type="slidenum">
              <a:rPr lang="en-US"/>
              <a:pPr/>
              <a:t>‹#›</a:t>
            </a:fld>
            <a:endParaRPr lang="en-US"/>
          </a:p>
        </p:txBody>
      </p:sp>
      <p:sp>
        <p:nvSpPr>
          <p:cNvPr id="4" name="标题 3"/>
          <p:cNvSpPr>
            <a:spLocks noGrp="1"/>
          </p:cNvSpPr>
          <p:nvPr>
            <p:ph type="title"/>
          </p:nvPr>
        </p:nvSpPr>
        <p:spPr/>
        <p:txBody>
          <a:bodyPr/>
          <a:lstStyle/>
          <a:p>
            <a:r>
              <a:rPr lang="zh-CN" altLang="en-US"/>
              <a:t>单击此处编辑母版标题样式</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sz="quarter" idx="12"/>
          </p:nvPr>
        </p:nvSpPr>
        <p:spPr/>
        <p:txBody>
          <a:bodyPr/>
          <a:lstStyle>
            <a:lvl1pPr>
              <a:defRPr smtClean="0"/>
            </a:lvl1pPr>
          </a:lstStyle>
          <a:p>
            <a:r>
              <a:rPr lang="en-US"/>
              <a:t>Slide </a:t>
            </a:r>
            <a:fld id="{4CE281B3-A5CB-F64F-B915-055FA19C7012}"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lvl1pPr>
              <a:defRPr smtClean="0"/>
            </a:lvl1pPr>
          </a:lstStyle>
          <a:p>
            <a:r>
              <a:rPr lang="en-US"/>
              <a:t>Slide </a:t>
            </a:r>
            <a:fld id="{14693F8C-6A96-8140-9ED0-8C47DF1C828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lvl1pPr>
              <a:defRPr smtClean="0"/>
            </a:lvl1pPr>
          </a:lstStyle>
          <a:p>
            <a:r>
              <a:rPr lang="en-US"/>
              <a:t>Slide </a:t>
            </a:r>
            <a:fld id="{FF52CB4B-E5D4-424D-A7DD-3DCF430E6D21}"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lvl1pPr>
              <a:defRPr smtClean="0"/>
            </a:lvl1pPr>
          </a:lstStyle>
          <a:p>
            <a:r>
              <a:rPr lang="en-US"/>
              <a:t>Slide </a:t>
            </a:r>
            <a:fld id="{A5ED327D-21C3-674C-981C-8A8BC9E6D25C}"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smtClean="0"/>
            </a:lvl1pPr>
          </a:lstStyle>
          <a:p>
            <a:r>
              <a:rPr lang="en-US"/>
              <a:t>Slide </a:t>
            </a:r>
            <a:fld id="{E1A22FF3-B0EE-3C41-8A57-F9CEF858FB74}"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403FA230-405D-B44B-BF48-A2D0EC29C974}"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lvl1pPr>
              <a:defRPr smtClean="0"/>
            </a:lvl1pPr>
          </a:lstStyle>
          <a:p>
            <a:r>
              <a:rPr lang="en-US"/>
              <a:t>Slide </a:t>
            </a:r>
            <a:fld id="{7276F568-1379-2143-A0B7-604112B6CE9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4C64FA26-C19D-454E-AC49-D681356F58D2}" type="slidenum">
              <a:rPr lang="en-US"/>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sz="1800" b="1" dirty="0"/>
              <a:t>doc.: IEEE 802.11-24/</a:t>
            </a:r>
            <a:r>
              <a:rPr lang="en-US" altLang="zh-CN" sz="1800" b="1" dirty="0"/>
              <a:t>1455r0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prstTxWarp prst="textNoShape">
              <a:avLst/>
            </a:prstTxWarp>
            <a:spAutoFit/>
          </a:bodyPr>
          <a:lstStyle/>
          <a:p>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1" name="Rectangle 7"/>
          <p:cNvSpPr>
            <a:spLocks noChangeArrowheads="1"/>
          </p:cNvSpPr>
          <p:nvPr userDrawn="1"/>
        </p:nvSpPr>
        <p:spPr bwMode="auto">
          <a:xfrm>
            <a:off x="685800" y="308403"/>
            <a:ext cx="1828800"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800" b="1" kern="1200" dirty="0">
                <a:solidFill>
                  <a:schemeClr val="tx1"/>
                </a:solidFill>
                <a:latin typeface="Times New Roman" charset="0"/>
                <a:ea typeface="+mn-ea"/>
                <a:cs typeface="+mn-cs"/>
              </a:rPr>
              <a:t>July</a:t>
            </a:r>
            <a:r>
              <a:rPr lang="en-US" sz="1800" b="1" dirty="0"/>
              <a:t> 2024</a:t>
            </a:r>
          </a:p>
        </p:txBody>
      </p:sp>
      <p:sp>
        <p:nvSpPr>
          <p:cNvPr id="12" name="Rectangle 7"/>
          <p:cNvSpPr>
            <a:spLocks noChangeArrowheads="1"/>
          </p:cNvSpPr>
          <p:nvPr userDrawn="1"/>
        </p:nvSpPr>
        <p:spPr bwMode="auto">
          <a:xfrm>
            <a:off x="6400800" y="6533880"/>
            <a:ext cx="2286000" cy="184666"/>
          </a:xfrm>
          <a:prstGeom prst="rect">
            <a:avLst/>
          </a:prstGeom>
          <a:noFill/>
          <a:ln w="9525">
            <a:noFill/>
            <a:miter lim="800000"/>
            <a:headEnd/>
            <a:tailEnd/>
          </a:ln>
          <a:effectLst/>
        </p:spPr>
        <p:txBody>
          <a:bodyPr wrap="square" lIns="0" tIns="0" rIns="0" bIns="0" anchor="b">
            <a:prstTxWarp prst="textNoShape">
              <a:avLst/>
            </a:prstTxWarp>
            <a:spAutoFit/>
          </a:bodyPr>
          <a:lstStyle/>
          <a:p>
            <a:pPr marL="457200" marR="0" lvl="4" indent="-457200" algn="l" defTabSz="914400" rtl="0" eaLnBrk="0" fontAlgn="base" latinLnBrk="0" hangingPunct="0">
              <a:lnSpc>
                <a:spcPct val="100000"/>
              </a:lnSpc>
              <a:spcBef>
                <a:spcPct val="0"/>
              </a:spcBef>
              <a:spcAft>
                <a:spcPct val="0"/>
              </a:spcAft>
              <a:buClrTx/>
              <a:buSzTx/>
              <a:buFontTx/>
              <a:buNone/>
              <a:tabLst/>
              <a:defRPr/>
            </a:pPr>
            <a:r>
              <a:rPr lang="en-US" sz="1200" dirty="0"/>
              <a:t>Mengshi</a:t>
            </a:r>
            <a:r>
              <a:rPr lang="en-US" sz="1200" baseline="0" dirty="0"/>
              <a:t> Hu</a:t>
            </a:r>
            <a:r>
              <a:rPr lang="en-US" sz="1200" dirty="0"/>
              <a:t>, Huawei Technologies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tmp"/><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Visio___.vsdx"/></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emf"/><Relationship Id="rId4" Type="http://schemas.openxmlformats.org/officeDocument/2006/relationships/package" Target="../embeddings/Microsoft_Visio___1.vsdx"/></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4.emf"/><Relationship Id="rId4" Type="http://schemas.openxmlformats.org/officeDocument/2006/relationships/package" Target="../embeddings/Microsoft_Visio___2.vsdx"/></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emf"/><Relationship Id="rId4" Type="http://schemas.openxmlformats.org/officeDocument/2006/relationships/package" Target="../embeddings/Microsoft_Visio___3.vsdx"/></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sz="quarter" idx="12"/>
          </p:nvPr>
        </p:nvSpPr>
        <p:spPr/>
        <p:txBody>
          <a:bodyPr/>
          <a:lstStyle/>
          <a:p>
            <a:r>
              <a:rPr lang="en-US" dirty="0"/>
              <a:t>Slide </a:t>
            </a:r>
            <a:fld id="{A1DF4EA4-62C6-4747-AA37-39380629ED0A}" type="slidenum">
              <a:rPr lang="en-US"/>
              <a:pPr/>
              <a:t>1</a:t>
            </a:fld>
            <a:endParaRPr lang="en-US" dirty="0"/>
          </a:p>
        </p:txBody>
      </p:sp>
      <p:sp>
        <p:nvSpPr>
          <p:cNvPr id="30722" name="Rectangle 2"/>
          <p:cNvSpPr>
            <a:spLocks noGrp="1" noChangeArrowheads="1"/>
          </p:cNvSpPr>
          <p:nvPr>
            <p:ph type="title"/>
          </p:nvPr>
        </p:nvSpPr>
        <p:spPr>
          <a:xfrm>
            <a:off x="771674" y="846909"/>
            <a:ext cx="7991323" cy="762000"/>
          </a:xfrm>
          <a:noFill/>
          <a:ln/>
        </p:spPr>
        <p:txBody>
          <a:bodyPr/>
          <a:lstStyle/>
          <a:p>
            <a:pPr eaLnBrk="1" hangingPunct="1">
              <a:lnSpc>
                <a:spcPct val="120000"/>
              </a:lnSpc>
            </a:pPr>
            <a:r>
              <a:rPr lang="en-US" sz="2800" dirty="0">
                <a:solidFill>
                  <a:schemeClr val="tx1"/>
                </a:solidFill>
              </a:rPr>
              <a:t>D</a:t>
            </a:r>
            <a:r>
              <a:rPr lang="en-US" altLang="zh-CN" sz="2800" dirty="0">
                <a:solidFill>
                  <a:schemeClr val="tx1"/>
                </a:solidFill>
              </a:rPr>
              <a:t>iscussion on TB ELR PPDU</a:t>
            </a:r>
            <a:endParaRPr lang="en-US" sz="2800" dirty="0">
              <a:solidFill>
                <a:schemeClr val="tx1"/>
              </a:solidFill>
            </a:endParaRPr>
          </a:p>
        </p:txBody>
      </p:sp>
      <p:sp>
        <p:nvSpPr>
          <p:cNvPr id="30726" name="Rectangle 6"/>
          <p:cNvSpPr>
            <a:spLocks noGrp="1" noChangeArrowheads="1"/>
          </p:cNvSpPr>
          <p:nvPr>
            <p:ph type="body" idx="1"/>
          </p:nvPr>
        </p:nvSpPr>
        <p:spPr>
          <a:xfrm>
            <a:off x="669292" y="1829177"/>
            <a:ext cx="7772400" cy="381000"/>
          </a:xfrm>
          <a:noFill/>
          <a:ln/>
        </p:spPr>
        <p:txBody>
          <a:bodyPr/>
          <a:lstStyle/>
          <a:p>
            <a:pPr algn="ctr">
              <a:buFontTx/>
              <a:buNone/>
            </a:pPr>
            <a:r>
              <a:rPr lang="en-US" sz="2000" dirty="0"/>
              <a:t>Date:</a:t>
            </a:r>
            <a:r>
              <a:rPr lang="en-US" sz="2000" b="0" dirty="0"/>
              <a:t> 2024-09-10</a:t>
            </a:r>
          </a:p>
        </p:txBody>
      </p:sp>
      <p:sp>
        <p:nvSpPr>
          <p:cNvPr id="30732" name="Rectangle 12"/>
          <p:cNvSpPr>
            <a:spLocks noChangeArrowheads="1"/>
          </p:cNvSpPr>
          <p:nvPr/>
        </p:nvSpPr>
        <p:spPr bwMode="auto">
          <a:xfrm>
            <a:off x="1066800" y="2439154"/>
            <a:ext cx="1447800" cy="381000"/>
          </a:xfrm>
          <a:prstGeom prst="rect">
            <a:avLst/>
          </a:prstGeom>
          <a:noFill/>
          <a:ln w="9525">
            <a:noFill/>
            <a:miter lim="800000"/>
            <a:headEnd/>
            <a:tailEnd/>
          </a:ln>
          <a:effectLst/>
        </p:spPr>
        <p:txBody>
          <a:bodyPr lIns="92075" tIns="46038" rIns="92075" bIns="46038">
            <a:prstTxWarp prst="textNoShape">
              <a:avLst/>
            </a:prstTxWarp>
          </a:bodyPr>
          <a:lstStyle/>
          <a:p>
            <a:pPr marL="342900" indent="-342900">
              <a:spcBef>
                <a:spcPct val="20000"/>
              </a:spcBef>
            </a:pPr>
            <a:r>
              <a:rPr lang="en-US" sz="2000" b="1" dirty="0"/>
              <a:t>Authors:</a:t>
            </a:r>
            <a:endParaRPr lang="en-US" sz="2000" dirty="0"/>
          </a:p>
        </p:txBody>
      </p:sp>
      <p:graphicFrame>
        <p:nvGraphicFramePr>
          <p:cNvPr id="2" name="表格 1"/>
          <p:cNvGraphicFramePr>
            <a:graphicFrameLocks noGrp="1"/>
          </p:cNvGraphicFramePr>
          <p:nvPr>
            <p:extLst>
              <p:ext uri="{D42A27DB-BD31-4B8C-83A1-F6EECF244321}">
                <p14:modId xmlns:p14="http://schemas.microsoft.com/office/powerpoint/2010/main" val="2598562021"/>
              </p:ext>
            </p:extLst>
          </p:nvPr>
        </p:nvGraphicFramePr>
        <p:xfrm>
          <a:off x="993867" y="2971800"/>
          <a:ext cx="7546939" cy="1524000"/>
        </p:xfrm>
        <a:graphic>
          <a:graphicData uri="http://schemas.openxmlformats.org/drawingml/2006/table">
            <a:tbl>
              <a:tblPr firstRow="1" bandRow="1">
                <a:tableStyleId>{5940675A-B579-460E-94D1-54222C63F5DA}</a:tableStyleId>
              </a:tblPr>
              <a:tblGrid>
                <a:gridCol w="1704526">
                  <a:extLst>
                    <a:ext uri="{9D8B030D-6E8A-4147-A177-3AD203B41FA5}">
                      <a16:colId xmlns:a16="http://schemas.microsoft.com/office/drawing/2014/main" val="20000"/>
                    </a:ext>
                  </a:extLst>
                </a:gridCol>
                <a:gridCol w="1371600">
                  <a:extLst>
                    <a:ext uri="{9D8B030D-6E8A-4147-A177-3AD203B41FA5}">
                      <a16:colId xmlns:a16="http://schemas.microsoft.com/office/drawing/2014/main" val="20001"/>
                    </a:ext>
                  </a:extLst>
                </a:gridCol>
                <a:gridCol w="1041813">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438400">
                  <a:extLst>
                    <a:ext uri="{9D8B030D-6E8A-4147-A177-3AD203B41FA5}">
                      <a16:colId xmlns:a16="http://schemas.microsoft.com/office/drawing/2014/main" val="20004"/>
                    </a:ext>
                  </a:extLst>
                </a:gridCol>
              </a:tblGrid>
              <a:tr h="212271">
                <a:tc>
                  <a:txBody>
                    <a:bodyPr/>
                    <a:lstStyle/>
                    <a:p>
                      <a:r>
                        <a:rPr lang="en-US" altLang="zh-CN" sz="1400" b="1" kern="1200" dirty="0">
                          <a:solidFill>
                            <a:schemeClr val="tx1"/>
                          </a:solidFill>
                          <a:effectLst/>
                          <a:latin typeface="+mn-lt"/>
                          <a:ea typeface="+mn-ea"/>
                          <a:cs typeface="+mn-cs"/>
                        </a:rPr>
                        <a:t>Name</a:t>
                      </a:r>
                      <a:endParaRPr lang="zh-CN" altLang="en-US" sz="1400" b="1" dirty="0"/>
                    </a:p>
                  </a:txBody>
                  <a:tcPr/>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Affiliations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Address</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Phone</a:t>
                      </a:r>
                      <a:endParaRPr lang="zh-CN" sz="800" dirty="0">
                        <a:effectLst/>
                        <a:latin typeface="Times New Roman" panose="02020603050405020304" pitchFamily="18" charset="0"/>
                        <a:ea typeface="宋体" panose="02010600030101010101" pitchFamily="2" charset="-122"/>
                      </a:endParaRPr>
                    </a:p>
                  </a:txBody>
                  <a:tcPr marL="68580" marR="68580" marT="0" marB="0"/>
                </a:tc>
                <a:tc>
                  <a:txBody>
                    <a:bodyPr/>
                    <a:lstStyle/>
                    <a:p>
                      <a:pPr>
                        <a:spcAft>
                          <a:spcPts val="0"/>
                        </a:spcAft>
                      </a:pPr>
                      <a:r>
                        <a:rPr lang="en-US" sz="1600" b="1" dirty="0">
                          <a:effectLst/>
                          <a:latin typeface="Times New Roman" panose="02020603050405020304" pitchFamily="18" charset="0"/>
                          <a:ea typeface="宋体" panose="02010600030101010101" pitchFamily="2" charset="-122"/>
                        </a:rPr>
                        <a:t>email</a:t>
                      </a:r>
                      <a:endParaRPr lang="zh-CN" sz="800" dirty="0">
                        <a:effectLst/>
                        <a:latin typeface="Times New Roman" panose="02020603050405020304" pitchFamily="18" charset="0"/>
                        <a:ea typeface="宋体" panose="02010600030101010101" pitchFamily="2" charset="-122"/>
                      </a:endParaRPr>
                    </a:p>
                  </a:txBody>
                  <a:tcPr marL="68580" marR="68580" marT="0" marB="0"/>
                </a:tc>
                <a:extLst>
                  <a:ext uri="{0D108BD9-81ED-4DB2-BD59-A6C34878D82A}">
                    <a16:rowId xmlns:a16="http://schemas.microsoft.com/office/drawing/2014/main" val="10000"/>
                  </a:ext>
                </a:extLst>
              </a:tr>
              <a:tr h="212271">
                <a:tc>
                  <a:txBody>
                    <a:bodyPr/>
                    <a:lstStyle/>
                    <a:p>
                      <a:pPr algn="l"/>
                      <a:r>
                        <a:rPr lang="en-US" altLang="zh-CN" sz="1400" dirty="0"/>
                        <a:t>Mengshi Hu</a:t>
                      </a:r>
                      <a:endParaRPr lang="zh-CN" altLang="en-US" sz="1400" dirty="0"/>
                    </a:p>
                  </a:txBody>
                  <a:tcPr anchor="ctr"/>
                </a:tc>
                <a:tc rowSpan="4">
                  <a:txBody>
                    <a:bodyPr/>
                    <a:lstStyle/>
                    <a:p>
                      <a:pPr marL="0" algn="l" defTabSz="457200" rtl="0" eaLnBrk="1" fontAlgn="b" latinLnBrk="0" hangingPunct="1">
                        <a:spcAft>
                          <a:spcPts val="0"/>
                        </a:spcAft>
                      </a:pPr>
                      <a:r>
                        <a:rPr lang="en-US" sz="1400" kern="1200" dirty="0">
                          <a:solidFill>
                            <a:schemeClr val="tx1"/>
                          </a:solidFill>
                          <a:latin typeface="+mn-lt"/>
                          <a:ea typeface="+mn-ea"/>
                          <a:cs typeface="+mn-cs"/>
                        </a:rPr>
                        <a:t>Huawei</a:t>
                      </a: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r>
                        <a:rPr lang="en-US" altLang="zh-CN" sz="1400" dirty="0"/>
                        <a:t>humengshi@huawei.com</a:t>
                      </a:r>
                      <a:endParaRPr lang="zh-CN" altLang="en-US" sz="1400" dirty="0"/>
                    </a:p>
                  </a:txBody>
                  <a:tcPr anchor="ctr"/>
                </a:tc>
                <a:extLst>
                  <a:ext uri="{0D108BD9-81ED-4DB2-BD59-A6C34878D82A}">
                    <a16:rowId xmlns:a16="http://schemas.microsoft.com/office/drawing/2014/main" val="10001"/>
                  </a:ext>
                </a:extLst>
              </a:tr>
              <a:tr h="212271">
                <a:tc>
                  <a:txBody>
                    <a:bodyPr/>
                    <a:lstStyle/>
                    <a:p>
                      <a:pPr algn="l"/>
                      <a:r>
                        <a:rPr lang="en-US" altLang="zh-CN" sz="1400" kern="1200" dirty="0">
                          <a:solidFill>
                            <a:schemeClr val="tx1"/>
                          </a:solidFill>
                          <a:latin typeface="+mn-lt"/>
                          <a:ea typeface="+mn-ea"/>
                          <a:cs typeface="+mn-cs"/>
                        </a:rPr>
                        <a:t>Ross Jian Yu</a:t>
                      </a:r>
                      <a:endParaRPr lang="zh-CN" altLang="en-US" sz="1400" kern="1200" dirty="0">
                        <a:solidFill>
                          <a:schemeClr val="tx1"/>
                        </a:solidFill>
                        <a:latin typeface="+mn-lt"/>
                        <a:ea typeface="+mn-ea"/>
                        <a:cs typeface="+mn-cs"/>
                      </a:endParaRPr>
                    </a:p>
                  </a:txBody>
                  <a:tcPr anchor="ctr"/>
                </a:tc>
                <a:tc vMerge="1">
                  <a:txBody>
                    <a:bodyPr/>
                    <a:lstStyle/>
                    <a:p>
                      <a:pPr marL="0" algn="l" defTabSz="457200" rtl="0" eaLnBrk="1" fontAlgn="b" latinLnBrk="0" hangingPunct="1">
                        <a:spcAft>
                          <a:spcPts val="0"/>
                        </a:spcAft>
                      </a:pP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dirty="0"/>
                    </a:p>
                  </a:txBody>
                  <a:tcPr anchor="ctr"/>
                </a:tc>
                <a:extLst>
                  <a:ext uri="{0D108BD9-81ED-4DB2-BD59-A6C34878D82A}">
                    <a16:rowId xmlns:a16="http://schemas.microsoft.com/office/drawing/2014/main" val="2933867186"/>
                  </a:ext>
                </a:extLst>
              </a:tr>
              <a:tr h="152400">
                <a:tc>
                  <a:txBody>
                    <a:bodyPr/>
                    <a:lstStyle/>
                    <a:p>
                      <a:pPr algn="l"/>
                      <a:r>
                        <a:rPr lang="en-US" altLang="zh-CN" sz="1400" dirty="0"/>
                        <a:t>Ming Gan</a:t>
                      </a:r>
                      <a:endParaRPr lang="zh-CN" altLang="en-US" sz="1400" dirty="0"/>
                    </a:p>
                  </a:txBody>
                  <a:tcPr anchor="ctr"/>
                </a:tc>
                <a:tc vMerge="1">
                  <a:txBody>
                    <a:bodyPr/>
                    <a:lstStyle/>
                    <a:p>
                      <a:pPr marL="0" algn="l" defTabSz="457200" rtl="0" eaLnBrk="1" fontAlgn="b" latinLnBrk="0" hangingPunct="1">
                        <a:spcAft>
                          <a:spcPts val="0"/>
                        </a:spcAft>
                      </a:pPr>
                      <a:endParaRPr lang="zh-CN" altLang="en-US" sz="1400" kern="1200" dirty="0">
                        <a:solidFill>
                          <a:schemeClr val="tx1"/>
                        </a:solidFill>
                        <a:latin typeface="+mn-lt"/>
                        <a:ea typeface="+mn-ea"/>
                        <a:cs typeface="+mn-cs"/>
                      </a:endParaRPr>
                    </a:p>
                  </a:txBody>
                  <a:tcPr marL="68580" marR="68580" marT="0" marB="0" anchor="ct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i="0" dirty="0"/>
                    </a:p>
                  </a:txBody>
                  <a:tcPr anchor="ctr"/>
                </a:tc>
                <a:extLst>
                  <a:ext uri="{0D108BD9-81ED-4DB2-BD59-A6C34878D82A}">
                    <a16:rowId xmlns:a16="http://schemas.microsoft.com/office/drawing/2014/main" val="2792011791"/>
                  </a:ext>
                </a:extLst>
              </a:tr>
              <a:tr h="152400">
                <a:tc>
                  <a:txBody>
                    <a:bodyPr/>
                    <a:lstStyle/>
                    <a:p>
                      <a:pPr marL="0" algn="l" defTabSz="457200" rtl="0" eaLnBrk="1" latinLnBrk="0" hangingPunct="1"/>
                      <a:r>
                        <a:rPr lang="en-US" altLang="zh-CN" sz="1400" kern="1200" dirty="0">
                          <a:solidFill>
                            <a:schemeClr val="tx1"/>
                          </a:solidFill>
                          <a:latin typeface="+mn-lt"/>
                          <a:ea typeface="+mn-ea"/>
                          <a:cs typeface="+mn-cs"/>
                        </a:rPr>
                        <a:t>Stephen McCann</a:t>
                      </a:r>
                      <a:endParaRPr lang="zh-CN" altLang="en-US" sz="1400" kern="1200" dirty="0">
                        <a:solidFill>
                          <a:schemeClr val="tx1"/>
                        </a:solidFill>
                        <a:latin typeface="+mn-lt"/>
                        <a:ea typeface="+mn-ea"/>
                        <a:cs typeface="+mn-cs"/>
                      </a:endParaRPr>
                    </a:p>
                  </a:txBody>
                  <a:tcPr anchor="ctr"/>
                </a:tc>
                <a:tc vMerge="1">
                  <a:txBody>
                    <a:bodyPr/>
                    <a:lstStyle/>
                    <a:p>
                      <a:endParaRPr lang="zh-CN" altLang="en-US"/>
                    </a:p>
                  </a:txBody>
                  <a:tcPr/>
                </a:tc>
                <a:tc>
                  <a:txBody>
                    <a:bodyPr/>
                    <a:lstStyle/>
                    <a:p>
                      <a:pPr algn="l"/>
                      <a:endParaRPr lang="zh-CN" altLang="en-US" sz="1400" dirty="0"/>
                    </a:p>
                  </a:txBody>
                  <a:tcPr anchor="ctr"/>
                </a:tc>
                <a:tc>
                  <a:txBody>
                    <a:bodyPr/>
                    <a:lstStyle/>
                    <a:p>
                      <a:pPr algn="l"/>
                      <a:endParaRPr lang="zh-CN" altLang="en-US" sz="1400" dirty="0"/>
                    </a:p>
                  </a:txBody>
                  <a:tcPr anchor="ctr"/>
                </a:tc>
                <a:tc>
                  <a:txBody>
                    <a:bodyPr/>
                    <a:lstStyle/>
                    <a:p>
                      <a:pPr algn="l"/>
                      <a:endParaRPr lang="zh-CN" altLang="en-US" sz="1400" i="0" dirty="0"/>
                    </a:p>
                  </a:txBody>
                  <a:tcPr anchor="ctr"/>
                </a:tc>
                <a:extLst>
                  <a:ext uri="{0D108BD9-81ED-4DB2-BD59-A6C34878D82A}">
                    <a16:rowId xmlns:a16="http://schemas.microsoft.com/office/drawing/2014/main" val="2827581986"/>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10</a:t>
            </a:fld>
            <a:endParaRPr lang="en-US" dirty="0"/>
          </a:p>
        </p:txBody>
      </p:sp>
      <p:sp>
        <p:nvSpPr>
          <p:cNvPr id="5" name="内容占位符 1">
            <a:extLst>
              <a:ext uri="{FF2B5EF4-FFF2-40B4-BE49-F238E27FC236}">
                <a16:creationId xmlns:a16="http://schemas.microsoft.com/office/drawing/2014/main" id="{89C01E84-AFE3-4347-B4B0-FF2A245F5C64}"/>
              </a:ext>
            </a:extLst>
          </p:cNvPr>
          <p:cNvSpPr>
            <a:spLocks noGrp="1"/>
          </p:cNvSpPr>
          <p:nvPr>
            <p:ph idx="1"/>
          </p:nvPr>
        </p:nvSpPr>
        <p:spPr>
          <a:xfrm>
            <a:off x="685800" y="1600200"/>
            <a:ext cx="7543800" cy="4495800"/>
          </a:xfrm>
        </p:spPr>
        <p:txBody>
          <a:bodyPr/>
          <a:lstStyle/>
          <a:p>
            <a:r>
              <a:rPr lang="en-US" altLang="zh-CN" sz="2000" dirty="0"/>
              <a:t>Do you agree to include the following into the 11bn SFD?</a:t>
            </a:r>
          </a:p>
          <a:p>
            <a:pPr lvl="1" algn="just"/>
            <a:r>
              <a:rPr lang="en-US" altLang="zh-CN" sz="1600" dirty="0"/>
              <a:t>The transmission of multiple ELR TB PPDUs is allowed when solicited by a Trigger frame. </a:t>
            </a:r>
          </a:p>
          <a:p>
            <a:pPr lvl="2"/>
            <a:endParaRPr lang="en-US" altLang="zh-CN" sz="1400" dirty="0"/>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7" name="标题 3">
            <a:extLst>
              <a:ext uri="{FF2B5EF4-FFF2-40B4-BE49-F238E27FC236}">
                <a16:creationId xmlns:a16="http://schemas.microsoft.com/office/drawing/2014/main" id="{45AA4CAE-F62D-46F7-BBC0-2881EAFCC766}"/>
              </a:ext>
            </a:extLst>
          </p:cNvPr>
          <p:cNvSpPr txBox="1">
            <a:spLocks/>
          </p:cNvSpPr>
          <p:nvPr/>
        </p:nvSpPr>
        <p:spPr bwMode="auto">
          <a:xfrm>
            <a:off x="609600" y="724694"/>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a:t>Straw Poll #1</a:t>
            </a:r>
            <a:endParaRPr lang="zh-CN" altLang="en-US" kern="0" dirty="0"/>
          </a:p>
        </p:txBody>
      </p:sp>
    </p:spTree>
    <p:extLst>
      <p:ext uri="{BB962C8B-B14F-4D97-AF65-F5344CB8AC3E}">
        <p14:creationId xmlns:p14="http://schemas.microsoft.com/office/powerpoint/2010/main" val="1042846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11</a:t>
            </a:fld>
            <a:endParaRPr lang="en-US" dirty="0"/>
          </a:p>
        </p:txBody>
      </p:sp>
      <p:sp>
        <p:nvSpPr>
          <p:cNvPr id="5" name="内容占位符 1">
            <a:extLst>
              <a:ext uri="{FF2B5EF4-FFF2-40B4-BE49-F238E27FC236}">
                <a16:creationId xmlns:a16="http://schemas.microsoft.com/office/drawing/2014/main" id="{89C01E84-AFE3-4347-B4B0-FF2A245F5C64}"/>
              </a:ext>
            </a:extLst>
          </p:cNvPr>
          <p:cNvSpPr>
            <a:spLocks noGrp="1"/>
          </p:cNvSpPr>
          <p:nvPr>
            <p:ph idx="1"/>
          </p:nvPr>
        </p:nvSpPr>
        <p:spPr>
          <a:xfrm>
            <a:off x="685800" y="1600200"/>
            <a:ext cx="7543800" cy="4495800"/>
          </a:xfrm>
        </p:spPr>
        <p:txBody>
          <a:bodyPr/>
          <a:lstStyle/>
          <a:p>
            <a:r>
              <a:rPr lang="en-US" altLang="zh-CN" sz="2000" dirty="0"/>
              <a:t>Do you agree to include the following into the 11bn SFD?</a:t>
            </a:r>
          </a:p>
          <a:p>
            <a:pPr lvl="1" algn="just"/>
            <a:r>
              <a:rPr lang="en-US" altLang="zh-CN" sz="1600" dirty="0"/>
              <a:t>The transmission of hybrid TB PPDUs is allowed when solicited by a Trigger frame. </a:t>
            </a:r>
          </a:p>
          <a:p>
            <a:pPr lvl="2" algn="just"/>
            <a:r>
              <a:rPr lang="en-US" altLang="zh-CN" sz="1600" dirty="0">
                <a:solidFill>
                  <a:srgbClr val="000000"/>
                </a:solidFill>
                <a:latin typeface="TimesNewRoman"/>
              </a:rPr>
              <a:t>Hybrid TB PPDUs indicates that the TB PPDUs solicited by a Trigger frame containing both TB ELR PPDUs and conventional TB non-ELR PPDUs .</a:t>
            </a:r>
          </a:p>
          <a:p>
            <a:pPr lvl="2"/>
            <a:endParaRPr lang="en-US" altLang="zh-CN" sz="1400" dirty="0"/>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7" name="标题 3">
            <a:extLst>
              <a:ext uri="{FF2B5EF4-FFF2-40B4-BE49-F238E27FC236}">
                <a16:creationId xmlns:a16="http://schemas.microsoft.com/office/drawing/2014/main" id="{45AA4CAE-F62D-46F7-BBC0-2881EAFCC766}"/>
              </a:ext>
            </a:extLst>
          </p:cNvPr>
          <p:cNvSpPr txBox="1">
            <a:spLocks/>
          </p:cNvSpPr>
          <p:nvPr/>
        </p:nvSpPr>
        <p:spPr bwMode="auto">
          <a:xfrm>
            <a:off x="609600" y="724694"/>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a:t>Straw Poll #2</a:t>
            </a:r>
            <a:endParaRPr lang="zh-CN" altLang="en-US" kern="0" dirty="0"/>
          </a:p>
        </p:txBody>
      </p:sp>
    </p:spTree>
    <p:extLst>
      <p:ext uri="{BB962C8B-B14F-4D97-AF65-F5344CB8AC3E}">
        <p14:creationId xmlns:p14="http://schemas.microsoft.com/office/powerpoint/2010/main" val="34672234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12</a:t>
            </a:fld>
            <a:endParaRPr lang="en-US" dirty="0"/>
          </a:p>
        </p:txBody>
      </p:sp>
      <p:sp>
        <p:nvSpPr>
          <p:cNvPr id="5" name="内容占位符 1">
            <a:extLst>
              <a:ext uri="{FF2B5EF4-FFF2-40B4-BE49-F238E27FC236}">
                <a16:creationId xmlns:a16="http://schemas.microsoft.com/office/drawing/2014/main" id="{89C01E84-AFE3-4347-B4B0-FF2A245F5C64}"/>
              </a:ext>
            </a:extLst>
          </p:cNvPr>
          <p:cNvSpPr>
            <a:spLocks noGrp="1"/>
          </p:cNvSpPr>
          <p:nvPr>
            <p:ph idx="1"/>
          </p:nvPr>
        </p:nvSpPr>
        <p:spPr>
          <a:xfrm>
            <a:off x="685800" y="1600200"/>
            <a:ext cx="7543800" cy="4495800"/>
          </a:xfrm>
        </p:spPr>
        <p:txBody>
          <a:bodyPr/>
          <a:lstStyle/>
          <a:p>
            <a:r>
              <a:rPr lang="en-US" altLang="zh-CN" sz="2000" dirty="0"/>
              <a:t>Do you agree to include the following into the 11bn SFD?</a:t>
            </a:r>
          </a:p>
          <a:p>
            <a:pPr lvl="1" algn="just"/>
            <a:r>
              <a:rPr lang="en-US" altLang="zh-CN" sz="1600" dirty="0"/>
              <a:t>The Symbol alignment should be considered for the transmission of hybrid TB PPDUs solicited by a Trigger frame. </a:t>
            </a:r>
          </a:p>
          <a:p>
            <a:pPr lvl="2" algn="just"/>
            <a:r>
              <a:rPr lang="en-US" altLang="zh-CN" sz="1600" dirty="0">
                <a:solidFill>
                  <a:srgbClr val="000000"/>
                </a:solidFill>
                <a:latin typeface="TimesNewRoman"/>
              </a:rPr>
              <a:t>Hybrid TB PPDUs indicates that the TB PPDUs solicited by a Trigger frame containing both TB ELR PPDUs and conventional TB non-ELR PPDUs .</a:t>
            </a:r>
          </a:p>
          <a:p>
            <a:pPr lvl="2"/>
            <a:endParaRPr lang="en-US" altLang="zh-CN" sz="1400" dirty="0"/>
          </a:p>
          <a:p>
            <a:pPr lvl="2"/>
            <a:endParaRPr lang="en-US" altLang="zh-CN" sz="1400" dirty="0"/>
          </a:p>
          <a:p>
            <a:pPr lvl="2"/>
            <a:r>
              <a:rPr lang="en-US" altLang="zh-CN" sz="1400" dirty="0"/>
              <a:t>Y</a:t>
            </a:r>
          </a:p>
          <a:p>
            <a:pPr lvl="2"/>
            <a:r>
              <a:rPr lang="en-US" altLang="zh-CN" sz="1400" dirty="0"/>
              <a:t>N</a:t>
            </a:r>
          </a:p>
          <a:p>
            <a:pPr lvl="2"/>
            <a:r>
              <a:rPr lang="en-US" altLang="zh-CN" sz="1400" dirty="0"/>
              <a:t>A</a:t>
            </a:r>
          </a:p>
        </p:txBody>
      </p:sp>
      <p:sp>
        <p:nvSpPr>
          <p:cNvPr id="7" name="标题 3">
            <a:extLst>
              <a:ext uri="{FF2B5EF4-FFF2-40B4-BE49-F238E27FC236}">
                <a16:creationId xmlns:a16="http://schemas.microsoft.com/office/drawing/2014/main" id="{45AA4CAE-F62D-46F7-BBC0-2881EAFCC766}"/>
              </a:ext>
            </a:extLst>
          </p:cNvPr>
          <p:cNvSpPr txBox="1">
            <a:spLocks/>
          </p:cNvSpPr>
          <p:nvPr/>
        </p:nvSpPr>
        <p:spPr bwMode="auto">
          <a:xfrm>
            <a:off x="609600" y="724694"/>
            <a:ext cx="7772400" cy="6096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US" altLang="zh-CN" kern="0" dirty="0"/>
              <a:t>Straw Poll #3</a:t>
            </a:r>
            <a:endParaRPr lang="zh-CN" altLang="en-US" kern="0" dirty="0"/>
          </a:p>
        </p:txBody>
      </p:sp>
    </p:spTree>
    <p:extLst>
      <p:ext uri="{BB962C8B-B14F-4D97-AF65-F5344CB8AC3E}">
        <p14:creationId xmlns:p14="http://schemas.microsoft.com/office/powerpoint/2010/main" val="8089753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2</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altLang="zh-CN" sz="2800" dirty="0">
                <a:solidFill>
                  <a:srgbClr val="000000"/>
                </a:solidFill>
                <a:latin typeface="TimesNewRoman"/>
              </a:rPr>
              <a:t>Enhanced Long Range (ELR)</a:t>
            </a:r>
            <a:endParaRPr lang="en-US" dirty="0">
              <a:solidFill>
                <a:schemeClr val="tx1"/>
              </a:solidFill>
            </a:endParaRPr>
          </a:p>
        </p:txBody>
      </p:sp>
      <p:sp>
        <p:nvSpPr>
          <p:cNvPr id="7" name="矩形 6">
            <a:extLst>
              <a:ext uri="{FF2B5EF4-FFF2-40B4-BE49-F238E27FC236}">
                <a16:creationId xmlns:a16="http://schemas.microsoft.com/office/drawing/2014/main" id="{31D8B8A0-56BB-4075-AD34-121407CE572A}"/>
              </a:ext>
            </a:extLst>
          </p:cNvPr>
          <p:cNvSpPr/>
          <p:nvPr/>
        </p:nvSpPr>
        <p:spPr>
          <a:xfrm>
            <a:off x="701570" y="1545468"/>
            <a:ext cx="7528030" cy="2893100"/>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Enhanced Long Range (ELR) has been discussed in UHR for a long time [1]. It can improve the range of uplink to overcome the link budget imbalance between the downlink and uplink [2].</a:t>
            </a:r>
          </a:p>
          <a:p>
            <a:pPr marL="534988" indent="-266700" algn="just">
              <a:buFontTx/>
              <a:buChar char="–"/>
            </a:pPr>
            <a:r>
              <a:rPr lang="en-US" altLang="zh-CN" sz="1600" dirty="0">
                <a:solidFill>
                  <a:srgbClr val="000000"/>
                </a:solidFill>
                <a:latin typeface="TimesNewRoman"/>
              </a:rPr>
              <a:t>In many regulatory domains, APs are allowed to transmit with higher power or higher power spectrum density than those of non-AP STAs, which may lead to the range imbalance.</a:t>
            </a:r>
          </a:p>
          <a:p>
            <a:pPr marL="534988" indent="-266700" algn="just">
              <a:buFontTx/>
              <a:buChar char="–"/>
            </a:pPr>
            <a:endParaRPr lang="en-US" altLang="zh-CN" dirty="0">
              <a:solidFill>
                <a:srgbClr val="000000"/>
              </a:solidFill>
              <a:latin typeface="TimesNewRoman"/>
            </a:endParaRPr>
          </a:p>
          <a:p>
            <a:pPr marL="285750" indent="-285750" algn="just">
              <a:buFont typeface="Arial" panose="020B0604020202020204" pitchFamily="34" charset="0"/>
              <a:buChar char="•"/>
            </a:pPr>
            <a:r>
              <a:rPr lang="en-US" altLang="zh-CN" sz="1800" b="1" dirty="0">
                <a:solidFill>
                  <a:srgbClr val="000000"/>
                </a:solidFill>
                <a:latin typeface="TimesNewRoman"/>
              </a:rPr>
              <a:t>In the 802.11 July meeting [3], a motion related to ELR (Motion 24) passed:</a:t>
            </a:r>
          </a:p>
          <a:p>
            <a:pPr marL="285750" indent="-285750" algn="just">
              <a:buFont typeface="Wingdings" panose="05000000000000000000" pitchFamily="2" charset="2"/>
              <a:buChar char="l"/>
            </a:pPr>
            <a:endParaRPr lang="en-US" altLang="zh-CN" sz="2000" b="1" dirty="0">
              <a:solidFill>
                <a:srgbClr val="000000"/>
              </a:solidFill>
              <a:latin typeface="TimesNewRoman"/>
            </a:endParaRPr>
          </a:p>
          <a:p>
            <a:pPr marL="534988" indent="-266700" algn="just">
              <a:buFontTx/>
              <a:buChar char="–"/>
            </a:pPr>
            <a:endParaRPr lang="zh-CN" altLang="en-US" dirty="0"/>
          </a:p>
        </p:txBody>
      </p:sp>
      <p:pic>
        <p:nvPicPr>
          <p:cNvPr id="10" name="图片 9">
            <a:extLst>
              <a:ext uri="{FF2B5EF4-FFF2-40B4-BE49-F238E27FC236}">
                <a16:creationId xmlns:a16="http://schemas.microsoft.com/office/drawing/2014/main" id="{65F844F5-106A-4B5B-AB38-3944C86DB2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4641" y="3886200"/>
            <a:ext cx="4630917" cy="2015580"/>
          </a:xfrm>
          <a:prstGeom prst="rect">
            <a:avLst/>
          </a:prstGeom>
          <a:ln>
            <a:solidFill>
              <a:schemeClr val="tx1"/>
            </a:solidFill>
          </a:ln>
        </p:spPr>
      </p:pic>
    </p:spTree>
    <p:extLst>
      <p:ext uri="{BB962C8B-B14F-4D97-AF65-F5344CB8AC3E}">
        <p14:creationId xmlns:p14="http://schemas.microsoft.com/office/powerpoint/2010/main" val="3130225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3</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TB and Non-TB ELR</a:t>
            </a:r>
            <a:endParaRPr lang="en-US" dirty="0">
              <a:solidFill>
                <a:schemeClr val="tx1"/>
              </a:solidFill>
            </a:endParaRPr>
          </a:p>
        </p:txBody>
      </p:sp>
      <p:sp>
        <p:nvSpPr>
          <p:cNvPr id="12" name="矩形 11">
            <a:extLst>
              <a:ext uri="{FF2B5EF4-FFF2-40B4-BE49-F238E27FC236}">
                <a16:creationId xmlns:a16="http://schemas.microsoft.com/office/drawing/2014/main" id="{3807753F-5143-4E97-A4DC-820CC871122C}"/>
              </a:ext>
            </a:extLst>
          </p:cNvPr>
          <p:cNvSpPr/>
          <p:nvPr/>
        </p:nvSpPr>
        <p:spPr>
          <a:xfrm>
            <a:off x="761728" y="1577082"/>
            <a:ext cx="7544072" cy="4739759"/>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Enhanced Long Range (ELR) </a:t>
            </a:r>
            <a:r>
              <a:rPr lang="en-US" altLang="zh-CN" sz="1800" b="1" dirty="0">
                <a:latin typeface="TimesNewRoman"/>
              </a:rPr>
              <a:t>suggests the following design: </a:t>
            </a:r>
            <a:r>
              <a:rPr lang="en-US" altLang="zh-CN" sz="1800" b="1" dirty="0">
                <a:solidFill>
                  <a:srgbClr val="000000"/>
                </a:solidFill>
                <a:latin typeface="TimesNewRoman"/>
              </a:rPr>
              <a:t>20 MHz BW, single stream only, and low MCS, to achieve a high reliability of transmission.</a:t>
            </a:r>
          </a:p>
          <a:p>
            <a:pPr marL="534988" indent="-266700" algn="just">
              <a:buFontTx/>
              <a:buChar char="–"/>
            </a:pPr>
            <a:r>
              <a:rPr lang="en-US" altLang="zh-CN" sz="1600" dirty="0">
                <a:solidFill>
                  <a:srgbClr val="000000"/>
                </a:solidFill>
                <a:latin typeface="TimesNewRoman"/>
              </a:rPr>
              <a:t>The following figure shows an example of the discussed ELR PPDU:</a:t>
            </a: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268288" algn="just"/>
            <a:endParaRPr lang="en-US" altLang="zh-CN" dirty="0">
              <a:solidFill>
                <a:srgbClr val="000000"/>
              </a:solidFill>
              <a:latin typeface="TimesNewRoman"/>
            </a:endParaRPr>
          </a:p>
          <a:p>
            <a:pPr marL="268288" algn="just"/>
            <a:endParaRPr lang="en-US" altLang="zh-CN" dirty="0">
              <a:solidFill>
                <a:srgbClr val="000000"/>
              </a:solidFill>
              <a:latin typeface="TimesNewRoman"/>
            </a:endParaRPr>
          </a:p>
          <a:p>
            <a:pPr marL="285750" indent="-285750" algn="just">
              <a:buFont typeface="Arial" panose="020B0604020202020204" pitchFamily="34" charset="0"/>
              <a:buChar char="•"/>
            </a:pPr>
            <a:r>
              <a:rPr lang="en-US" altLang="zh-CN" sz="1800" b="1" dirty="0">
                <a:solidFill>
                  <a:srgbClr val="000000"/>
                </a:solidFill>
                <a:latin typeface="TimesNewRoman"/>
              </a:rPr>
              <a:t>According to the discussions, the ELR PPDU may have the following two variants [4]:</a:t>
            </a:r>
          </a:p>
          <a:p>
            <a:pPr marL="534988" indent="-266700" algn="just">
              <a:buFontTx/>
              <a:buChar char="–"/>
              <a:tabLst>
                <a:tab pos="803275" algn="l"/>
                <a:tab pos="895350" algn="l"/>
              </a:tabLst>
            </a:pPr>
            <a:r>
              <a:rPr lang="en-US" altLang="zh-CN" sz="1600" dirty="0">
                <a:solidFill>
                  <a:srgbClr val="1E1EFA"/>
                </a:solidFill>
                <a:latin typeface="TimesNewRoman"/>
              </a:rPr>
              <a:t>Non-TB ELR PPDU</a:t>
            </a:r>
            <a:r>
              <a:rPr lang="en-US" altLang="zh-CN" sz="1600" dirty="0">
                <a:solidFill>
                  <a:srgbClr val="000000"/>
                </a:solidFill>
                <a:latin typeface="TimesNewRoman"/>
              </a:rPr>
              <a:t>: This variant could be used for the uplink contention based transmission. Besides the enhancement of the Data field, the SIG field is needed to be enhanced to provide an extended range.</a:t>
            </a:r>
          </a:p>
          <a:p>
            <a:pPr marL="534988" indent="-266700" algn="just">
              <a:buFontTx/>
              <a:buChar char="–"/>
              <a:tabLst>
                <a:tab pos="803275" algn="l"/>
                <a:tab pos="895350" algn="l"/>
              </a:tabLst>
            </a:pPr>
            <a:r>
              <a:rPr lang="en-US" altLang="zh-CN" sz="1600" dirty="0">
                <a:solidFill>
                  <a:srgbClr val="1E1EFA"/>
                </a:solidFill>
                <a:latin typeface="TimesNewRoman"/>
              </a:rPr>
              <a:t>TB ELR PPDU</a:t>
            </a:r>
            <a:r>
              <a:rPr lang="en-US" altLang="zh-CN" sz="1600" dirty="0">
                <a:solidFill>
                  <a:srgbClr val="000000"/>
                </a:solidFill>
                <a:latin typeface="TimesNewRoman"/>
              </a:rPr>
              <a:t>: This variant could be used in the trigger-based transmission. Since the AP already knows the related SIG information that the STA transmits, the main updates may be within the Data field. </a:t>
            </a:r>
          </a:p>
          <a:p>
            <a:pPr marL="534988" indent="-266700" algn="just">
              <a:buFontTx/>
              <a:buChar char="–"/>
            </a:pPr>
            <a:endParaRPr lang="en-US" altLang="zh-CN" sz="1600" dirty="0">
              <a:solidFill>
                <a:srgbClr val="000000"/>
              </a:solidFill>
              <a:latin typeface="TimesNewRoman"/>
            </a:endParaRPr>
          </a:p>
          <a:p>
            <a:pPr marL="534988" indent="-266700" algn="just">
              <a:buFontTx/>
              <a:buChar char="–"/>
            </a:pPr>
            <a:endParaRPr lang="zh-CN" altLang="en-US" dirty="0"/>
          </a:p>
        </p:txBody>
      </p:sp>
      <p:graphicFrame>
        <p:nvGraphicFramePr>
          <p:cNvPr id="7" name="对象 6">
            <a:extLst>
              <a:ext uri="{FF2B5EF4-FFF2-40B4-BE49-F238E27FC236}">
                <a16:creationId xmlns:a16="http://schemas.microsoft.com/office/drawing/2014/main" id="{FB6DE1DF-23A0-4C44-848A-2AC21922BB21}"/>
              </a:ext>
            </a:extLst>
          </p:cNvPr>
          <p:cNvGraphicFramePr>
            <a:graphicFrameLocks noChangeAspect="1"/>
          </p:cNvGraphicFramePr>
          <p:nvPr>
            <p:extLst>
              <p:ext uri="{D42A27DB-BD31-4B8C-83A1-F6EECF244321}">
                <p14:modId xmlns:p14="http://schemas.microsoft.com/office/powerpoint/2010/main" val="1873423719"/>
              </p:ext>
            </p:extLst>
          </p:nvPr>
        </p:nvGraphicFramePr>
        <p:xfrm>
          <a:off x="2438400" y="2892265"/>
          <a:ext cx="5029200" cy="501901"/>
        </p:xfrm>
        <a:graphic>
          <a:graphicData uri="http://schemas.openxmlformats.org/presentationml/2006/ole">
            <mc:AlternateContent xmlns:mc="http://schemas.openxmlformats.org/markup-compatibility/2006">
              <mc:Choice xmlns:v="urn:schemas-microsoft-com:vml" Requires="v">
                <p:oleObj spid="_x0000_s1097" name="Visio" r:id="rId4" imgW="4476916" imgH="447624" progId="Visio.Drawing.15">
                  <p:embed/>
                </p:oleObj>
              </mc:Choice>
              <mc:Fallback>
                <p:oleObj name="Visio" r:id="rId4" imgW="4476916" imgH="447624" progId="Visio.Drawing.15">
                  <p:embed/>
                  <p:pic>
                    <p:nvPicPr>
                      <p:cNvPr id="13" name="对象 12">
                        <a:extLst>
                          <a:ext uri="{FF2B5EF4-FFF2-40B4-BE49-F238E27FC236}">
                            <a16:creationId xmlns:a16="http://schemas.microsoft.com/office/drawing/2014/main" id="{E05D3DCC-0225-4FD1-821F-0AF027DBA155}"/>
                          </a:ext>
                        </a:extLst>
                      </p:cNvPr>
                      <p:cNvPicPr/>
                      <p:nvPr/>
                    </p:nvPicPr>
                    <p:blipFill>
                      <a:blip r:embed="rId5"/>
                      <a:stretch>
                        <a:fillRect/>
                      </a:stretch>
                    </p:blipFill>
                    <p:spPr>
                      <a:xfrm>
                        <a:off x="2438400" y="2892265"/>
                        <a:ext cx="5029200" cy="501901"/>
                      </a:xfrm>
                      <a:prstGeom prst="rect">
                        <a:avLst/>
                      </a:prstGeom>
                    </p:spPr>
                  </p:pic>
                </p:oleObj>
              </mc:Fallback>
            </mc:AlternateContent>
          </a:graphicData>
        </a:graphic>
      </p:graphicFrame>
      <p:sp>
        <p:nvSpPr>
          <p:cNvPr id="2" name="左大括号 1">
            <a:extLst>
              <a:ext uri="{FF2B5EF4-FFF2-40B4-BE49-F238E27FC236}">
                <a16:creationId xmlns:a16="http://schemas.microsoft.com/office/drawing/2014/main" id="{8BCD0F65-DC43-4C0A-A78C-CFE675136656}"/>
              </a:ext>
            </a:extLst>
          </p:cNvPr>
          <p:cNvSpPr/>
          <p:nvPr/>
        </p:nvSpPr>
        <p:spPr bwMode="auto">
          <a:xfrm>
            <a:off x="2196737" y="2897778"/>
            <a:ext cx="190500" cy="496388"/>
          </a:xfrm>
          <a:prstGeom prst="lef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charset="0"/>
            </a:endParaRPr>
          </a:p>
        </p:txBody>
      </p:sp>
      <p:sp>
        <p:nvSpPr>
          <p:cNvPr id="3" name="矩形 2">
            <a:extLst>
              <a:ext uri="{FF2B5EF4-FFF2-40B4-BE49-F238E27FC236}">
                <a16:creationId xmlns:a16="http://schemas.microsoft.com/office/drawing/2014/main" id="{9AD0DB0D-86A0-45A1-B06C-85589E39123C}"/>
              </a:ext>
            </a:extLst>
          </p:cNvPr>
          <p:cNvSpPr/>
          <p:nvPr/>
        </p:nvSpPr>
        <p:spPr>
          <a:xfrm>
            <a:off x="1506261" y="3004715"/>
            <a:ext cx="692818" cy="276999"/>
          </a:xfrm>
          <a:prstGeom prst="rect">
            <a:avLst/>
          </a:prstGeom>
        </p:spPr>
        <p:txBody>
          <a:bodyPr wrap="none">
            <a:spAutoFit/>
          </a:bodyPr>
          <a:lstStyle/>
          <a:p>
            <a:r>
              <a:rPr lang="en-US" altLang="zh-CN" dirty="0">
                <a:solidFill>
                  <a:srgbClr val="000000"/>
                </a:solidFill>
                <a:latin typeface="TimesNewRoman"/>
              </a:rPr>
              <a:t>20 MHz</a:t>
            </a:r>
            <a:endParaRPr lang="zh-CN" altLang="en-US" dirty="0"/>
          </a:p>
        </p:txBody>
      </p:sp>
      <p:sp>
        <p:nvSpPr>
          <p:cNvPr id="4" name="矩形 3">
            <a:extLst>
              <a:ext uri="{FF2B5EF4-FFF2-40B4-BE49-F238E27FC236}">
                <a16:creationId xmlns:a16="http://schemas.microsoft.com/office/drawing/2014/main" id="{F9E4E7D5-6266-44F4-BBE5-B4EE3A298605}"/>
              </a:ext>
            </a:extLst>
          </p:cNvPr>
          <p:cNvSpPr/>
          <p:nvPr/>
        </p:nvSpPr>
        <p:spPr>
          <a:xfrm>
            <a:off x="3794853" y="3398849"/>
            <a:ext cx="2160720" cy="276999"/>
          </a:xfrm>
          <a:prstGeom prst="rect">
            <a:avLst/>
          </a:prstGeom>
        </p:spPr>
        <p:txBody>
          <a:bodyPr wrap="none">
            <a:spAutoFit/>
          </a:bodyPr>
          <a:lstStyle/>
          <a:p>
            <a:r>
              <a:rPr lang="en-US" altLang="zh-CN" dirty="0">
                <a:solidFill>
                  <a:srgbClr val="000000"/>
                </a:solidFill>
                <a:latin typeface="TimesNewRoman"/>
              </a:rPr>
              <a:t>Fig. An Example of ELR PPDU</a:t>
            </a:r>
            <a:endParaRPr lang="zh-CN" altLang="en-US" dirty="0"/>
          </a:p>
        </p:txBody>
      </p:sp>
    </p:spTree>
    <p:extLst>
      <p:ext uri="{BB962C8B-B14F-4D97-AF65-F5344CB8AC3E}">
        <p14:creationId xmlns:p14="http://schemas.microsoft.com/office/powerpoint/2010/main" val="9318077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4</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Considerations on Efficiency</a:t>
            </a:r>
            <a:endParaRPr lang="en-US" dirty="0">
              <a:solidFill>
                <a:schemeClr val="tx1"/>
              </a:solidFill>
            </a:endParaRPr>
          </a:p>
        </p:txBody>
      </p:sp>
      <p:sp>
        <p:nvSpPr>
          <p:cNvPr id="12" name="矩形 11">
            <a:extLst>
              <a:ext uri="{FF2B5EF4-FFF2-40B4-BE49-F238E27FC236}">
                <a16:creationId xmlns:a16="http://schemas.microsoft.com/office/drawing/2014/main" id="{3807753F-5143-4E97-A4DC-820CC871122C}"/>
              </a:ext>
            </a:extLst>
          </p:cNvPr>
          <p:cNvSpPr/>
          <p:nvPr/>
        </p:nvSpPr>
        <p:spPr>
          <a:xfrm>
            <a:off x="761728" y="1676400"/>
            <a:ext cx="7544072" cy="2923877"/>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Non-TB ELR PPDU should be supported because the PPDU supporting contention based transmission is needed. However, as discussed previously, the BW of the non-TB ELR PPDU is 20 MHz, indicating a low spectrum efficiency.</a:t>
            </a:r>
          </a:p>
          <a:p>
            <a:pPr marL="534988" indent="-266700" algn="just">
              <a:buFontTx/>
              <a:buChar char="–"/>
            </a:pPr>
            <a:r>
              <a:rPr lang="en-US" altLang="zh-CN" sz="1600" dirty="0">
                <a:solidFill>
                  <a:srgbClr val="000000"/>
                </a:solidFill>
                <a:latin typeface="TimesNewRoman"/>
              </a:rPr>
              <a:t>To fully utilize the spectrum</a:t>
            </a:r>
            <a:r>
              <a:rPr lang="en-US" altLang="zh-CN" sz="1600" dirty="0">
                <a:latin typeface="TimesNewRoman"/>
              </a:rPr>
              <a:t>,</a:t>
            </a:r>
            <a:r>
              <a:rPr lang="en-US" altLang="zh-CN" sz="1600" dirty="0">
                <a:solidFill>
                  <a:srgbClr val="1E1EFA"/>
                </a:solidFill>
                <a:latin typeface="TimesNewRoman"/>
              </a:rPr>
              <a:t> the transmission of multiple TB PPDUs containing at least one TB ELR PPDU should also be supported. </a:t>
            </a:r>
          </a:p>
          <a:p>
            <a:pPr marL="534988" indent="-266700" algn="just">
              <a:buFontTx/>
              <a:buChar char="–"/>
            </a:pPr>
            <a:r>
              <a:rPr lang="en-US" altLang="zh-CN" sz="1600" dirty="0">
                <a:solidFill>
                  <a:srgbClr val="000000"/>
                </a:solidFill>
                <a:latin typeface="TimesNewRoman"/>
              </a:rPr>
              <a:t>Each TB ELR PPDU may still correspond to 20 MHz.</a:t>
            </a:r>
          </a:p>
          <a:p>
            <a:pPr marL="534988" indent="-266700" algn="just">
              <a:buFontTx/>
              <a:buChar char="–"/>
            </a:pPr>
            <a:r>
              <a:rPr lang="en-US" altLang="zh-CN" sz="1600" dirty="0">
                <a:solidFill>
                  <a:srgbClr val="000000"/>
                </a:solidFill>
                <a:latin typeface="TimesNewRoman"/>
              </a:rPr>
              <a:t>OFDMA could be used to support the transmission of multiple TB PPDUs.</a:t>
            </a:r>
            <a:endParaRPr lang="en-US" altLang="zh-CN" dirty="0">
              <a:solidFill>
                <a:srgbClr val="000000"/>
              </a:solidFill>
              <a:latin typeface="TimesNewRoman"/>
            </a:endParaRPr>
          </a:p>
          <a:p>
            <a:pPr marL="268288" algn="just"/>
            <a:endParaRPr lang="en-US" altLang="zh-CN" dirty="0">
              <a:solidFill>
                <a:srgbClr val="000000"/>
              </a:solidFill>
              <a:latin typeface="TimesNewRoman"/>
            </a:endParaRPr>
          </a:p>
          <a:p>
            <a:pPr marL="268288" algn="just"/>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zh-CN" altLang="en-US" dirty="0"/>
          </a:p>
        </p:txBody>
      </p:sp>
      <p:graphicFrame>
        <p:nvGraphicFramePr>
          <p:cNvPr id="5" name="对象 4">
            <a:extLst>
              <a:ext uri="{FF2B5EF4-FFF2-40B4-BE49-F238E27FC236}">
                <a16:creationId xmlns:a16="http://schemas.microsoft.com/office/drawing/2014/main" id="{628A943B-9F73-416B-A6CD-EC7C4B5E0266}"/>
              </a:ext>
            </a:extLst>
          </p:cNvPr>
          <p:cNvGraphicFramePr>
            <a:graphicFrameLocks noChangeAspect="1"/>
          </p:cNvGraphicFramePr>
          <p:nvPr>
            <p:extLst>
              <p:ext uri="{D42A27DB-BD31-4B8C-83A1-F6EECF244321}">
                <p14:modId xmlns:p14="http://schemas.microsoft.com/office/powerpoint/2010/main" val="167498079"/>
              </p:ext>
            </p:extLst>
          </p:nvPr>
        </p:nvGraphicFramePr>
        <p:xfrm>
          <a:off x="2828726" y="3927209"/>
          <a:ext cx="3486547" cy="1236380"/>
        </p:xfrm>
        <a:graphic>
          <a:graphicData uri="http://schemas.openxmlformats.org/presentationml/2006/ole">
            <mc:AlternateContent xmlns:mc="http://schemas.openxmlformats.org/markup-compatibility/2006">
              <mc:Choice xmlns:v="urn:schemas-microsoft-com:vml" Requires="v">
                <p:oleObj spid="_x0000_s11282" name="Visio" r:id="rId4" imgW="5686284" imgH="1847837" progId="Visio.Drawing.15">
                  <p:embed/>
                </p:oleObj>
              </mc:Choice>
              <mc:Fallback>
                <p:oleObj name="Visio" r:id="rId4" imgW="5686284" imgH="1847837" progId="Visio.Drawing.15">
                  <p:embed/>
                  <p:pic>
                    <p:nvPicPr>
                      <p:cNvPr id="7" name="对象 6">
                        <a:extLst>
                          <a:ext uri="{FF2B5EF4-FFF2-40B4-BE49-F238E27FC236}">
                            <a16:creationId xmlns:a16="http://schemas.microsoft.com/office/drawing/2014/main" id="{78564199-88A0-424F-8ECB-FEF6154314AC}"/>
                          </a:ext>
                        </a:extLst>
                      </p:cNvPr>
                      <p:cNvPicPr/>
                      <p:nvPr/>
                    </p:nvPicPr>
                    <p:blipFill>
                      <a:blip r:embed="rId5"/>
                      <a:stretch>
                        <a:fillRect/>
                      </a:stretch>
                    </p:blipFill>
                    <p:spPr>
                      <a:xfrm>
                        <a:off x="2828726" y="3927209"/>
                        <a:ext cx="3486547" cy="1236380"/>
                      </a:xfrm>
                      <a:prstGeom prst="rect">
                        <a:avLst/>
                      </a:prstGeom>
                    </p:spPr>
                  </p:pic>
                </p:oleObj>
              </mc:Fallback>
            </mc:AlternateContent>
          </a:graphicData>
        </a:graphic>
      </p:graphicFrame>
      <p:sp>
        <p:nvSpPr>
          <p:cNvPr id="7" name="矩形 6">
            <a:extLst>
              <a:ext uri="{FF2B5EF4-FFF2-40B4-BE49-F238E27FC236}">
                <a16:creationId xmlns:a16="http://schemas.microsoft.com/office/drawing/2014/main" id="{F6A0ECC3-5B93-427F-AE96-E68CA1E351A1}"/>
              </a:ext>
            </a:extLst>
          </p:cNvPr>
          <p:cNvSpPr/>
          <p:nvPr/>
        </p:nvSpPr>
        <p:spPr>
          <a:xfrm>
            <a:off x="2672293" y="5076175"/>
            <a:ext cx="3722942" cy="276999"/>
          </a:xfrm>
          <a:prstGeom prst="rect">
            <a:avLst/>
          </a:prstGeom>
        </p:spPr>
        <p:txBody>
          <a:bodyPr wrap="none">
            <a:spAutoFit/>
          </a:bodyPr>
          <a:lstStyle/>
          <a:p>
            <a:r>
              <a:rPr lang="en-US" altLang="zh-CN" dirty="0">
                <a:solidFill>
                  <a:srgbClr val="000000"/>
                </a:solidFill>
                <a:latin typeface="TimesNewRoman"/>
              </a:rPr>
              <a:t>Fig. transmission containing at least one TB ELR PPDUs</a:t>
            </a:r>
            <a:endParaRPr lang="zh-CN" altLang="en-US" dirty="0">
              <a:solidFill>
                <a:srgbClr val="000000"/>
              </a:solidFill>
              <a:latin typeface="TimesNewRoman"/>
            </a:endParaRPr>
          </a:p>
        </p:txBody>
      </p:sp>
      <p:sp>
        <p:nvSpPr>
          <p:cNvPr id="2" name="矩形 1">
            <a:extLst>
              <a:ext uri="{FF2B5EF4-FFF2-40B4-BE49-F238E27FC236}">
                <a16:creationId xmlns:a16="http://schemas.microsoft.com/office/drawing/2014/main" id="{65A2C91E-296B-4E32-9D2D-249BB947D081}"/>
              </a:ext>
            </a:extLst>
          </p:cNvPr>
          <p:cNvSpPr/>
          <p:nvPr/>
        </p:nvSpPr>
        <p:spPr>
          <a:xfrm>
            <a:off x="764499" y="5362573"/>
            <a:ext cx="7465101" cy="646331"/>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In the subsequent slides, two variants of the transmission containing the TB ELR PPDU are discussed.</a:t>
            </a:r>
          </a:p>
        </p:txBody>
      </p:sp>
    </p:spTree>
    <p:extLst>
      <p:ext uri="{BB962C8B-B14F-4D97-AF65-F5344CB8AC3E}">
        <p14:creationId xmlns:p14="http://schemas.microsoft.com/office/powerpoint/2010/main" val="3850679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5</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Transmission of Pure TB ELR PPDUs</a:t>
            </a:r>
            <a:endParaRPr lang="en-US" dirty="0">
              <a:solidFill>
                <a:schemeClr val="tx1"/>
              </a:solidFill>
            </a:endParaRPr>
          </a:p>
        </p:txBody>
      </p:sp>
      <p:sp>
        <p:nvSpPr>
          <p:cNvPr id="5" name="矩形 4">
            <a:extLst>
              <a:ext uri="{FF2B5EF4-FFF2-40B4-BE49-F238E27FC236}">
                <a16:creationId xmlns:a16="http://schemas.microsoft.com/office/drawing/2014/main" id="{33CD9FC6-0D81-4B76-965D-FA94607FFA51}"/>
              </a:ext>
            </a:extLst>
          </p:cNvPr>
          <p:cNvSpPr/>
          <p:nvPr/>
        </p:nvSpPr>
        <p:spPr>
          <a:xfrm>
            <a:off x="761728" y="1676400"/>
            <a:ext cx="7467872" cy="1723549"/>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The first transmission variant correspond to pure TB ELR PPDUs,  indicating that the TB PPDUs solicited by a Trigger frame are all TB ELR PPDUs.</a:t>
            </a:r>
          </a:p>
          <a:p>
            <a:pPr marL="534988" indent="-266700" algn="just">
              <a:buFontTx/>
              <a:buChar char="–"/>
            </a:pPr>
            <a:r>
              <a:rPr lang="en-US" altLang="zh-CN" sz="1600" dirty="0">
                <a:solidFill>
                  <a:srgbClr val="000000"/>
                </a:solidFill>
                <a:latin typeface="TimesNewRoman"/>
              </a:rPr>
              <a:t>The following figure shows an example of the discussed ELR PPDU:</a:t>
            </a: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zh-CN" altLang="en-US" dirty="0"/>
          </a:p>
        </p:txBody>
      </p:sp>
      <p:graphicFrame>
        <p:nvGraphicFramePr>
          <p:cNvPr id="7" name="对象 6">
            <a:extLst>
              <a:ext uri="{FF2B5EF4-FFF2-40B4-BE49-F238E27FC236}">
                <a16:creationId xmlns:a16="http://schemas.microsoft.com/office/drawing/2014/main" id="{78564199-88A0-424F-8ECB-FEF6154314AC}"/>
              </a:ext>
            </a:extLst>
          </p:cNvPr>
          <p:cNvGraphicFramePr>
            <a:graphicFrameLocks noChangeAspect="1"/>
          </p:cNvGraphicFramePr>
          <p:nvPr>
            <p:extLst>
              <p:ext uri="{D42A27DB-BD31-4B8C-83A1-F6EECF244321}">
                <p14:modId xmlns:p14="http://schemas.microsoft.com/office/powerpoint/2010/main" val="1221609367"/>
              </p:ext>
            </p:extLst>
          </p:nvPr>
        </p:nvGraphicFramePr>
        <p:xfrm>
          <a:off x="2590800" y="3054480"/>
          <a:ext cx="3737193" cy="807144"/>
        </p:xfrm>
        <a:graphic>
          <a:graphicData uri="http://schemas.openxmlformats.org/presentationml/2006/ole">
            <mc:AlternateContent xmlns:mc="http://schemas.openxmlformats.org/markup-compatibility/2006">
              <mc:Choice xmlns:v="urn:schemas-microsoft-com:vml" Requires="v">
                <p:oleObj spid="_x0000_s6199" name="Visio" r:id="rId4" imgW="4409941" imgH="885864" progId="Visio.Drawing.15">
                  <p:embed/>
                </p:oleObj>
              </mc:Choice>
              <mc:Fallback>
                <p:oleObj name="Visio" r:id="rId4" imgW="4409941" imgH="885864" progId="Visio.Drawing.15">
                  <p:embed/>
                  <p:pic>
                    <p:nvPicPr>
                      <p:cNvPr id="13" name="对象 12">
                        <a:extLst>
                          <a:ext uri="{FF2B5EF4-FFF2-40B4-BE49-F238E27FC236}">
                            <a16:creationId xmlns:a16="http://schemas.microsoft.com/office/drawing/2014/main" id="{B9D2FD65-7513-444F-8519-D5EEF8ACD1D6}"/>
                          </a:ext>
                        </a:extLst>
                      </p:cNvPr>
                      <p:cNvPicPr/>
                      <p:nvPr/>
                    </p:nvPicPr>
                    <p:blipFill>
                      <a:blip r:embed="rId5"/>
                      <a:stretch>
                        <a:fillRect/>
                      </a:stretch>
                    </p:blipFill>
                    <p:spPr>
                      <a:xfrm>
                        <a:off x="2590800" y="3054480"/>
                        <a:ext cx="3737193" cy="807144"/>
                      </a:xfrm>
                      <a:prstGeom prst="rect">
                        <a:avLst/>
                      </a:prstGeom>
                    </p:spPr>
                  </p:pic>
                </p:oleObj>
              </mc:Fallback>
            </mc:AlternateContent>
          </a:graphicData>
        </a:graphic>
      </p:graphicFrame>
      <p:sp>
        <p:nvSpPr>
          <p:cNvPr id="9" name="矩形 8">
            <a:extLst>
              <a:ext uri="{FF2B5EF4-FFF2-40B4-BE49-F238E27FC236}">
                <a16:creationId xmlns:a16="http://schemas.microsoft.com/office/drawing/2014/main" id="{FECA9858-3315-4104-851E-BC7CD6F53C1D}"/>
              </a:ext>
            </a:extLst>
          </p:cNvPr>
          <p:cNvSpPr/>
          <p:nvPr/>
        </p:nvSpPr>
        <p:spPr>
          <a:xfrm>
            <a:off x="761728" y="4270304"/>
            <a:ext cx="7544072" cy="830997"/>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Compared to the transmission of a single TB ELR PPDU, there is no big change because all of the TB PPDUs are ELR TB PPDUs. </a:t>
            </a:r>
            <a:endParaRPr lang="en-US" altLang="zh-CN" dirty="0">
              <a:solidFill>
                <a:srgbClr val="000000"/>
              </a:solidFill>
              <a:latin typeface="TimesNewRoman"/>
            </a:endParaRPr>
          </a:p>
          <a:p>
            <a:pPr marL="534988" indent="-266700" algn="just">
              <a:buFontTx/>
              <a:buChar char="–"/>
            </a:pPr>
            <a:endParaRPr lang="zh-CN" altLang="en-US" dirty="0"/>
          </a:p>
        </p:txBody>
      </p:sp>
      <p:sp>
        <p:nvSpPr>
          <p:cNvPr id="10" name="文本框 9">
            <a:extLst>
              <a:ext uri="{FF2B5EF4-FFF2-40B4-BE49-F238E27FC236}">
                <a16:creationId xmlns:a16="http://schemas.microsoft.com/office/drawing/2014/main" id="{3D82DA92-3AF6-476C-B4A0-D28A2393D992}"/>
              </a:ext>
            </a:extLst>
          </p:cNvPr>
          <p:cNvSpPr txBox="1"/>
          <p:nvPr/>
        </p:nvSpPr>
        <p:spPr>
          <a:xfrm>
            <a:off x="4078533" y="3861624"/>
            <a:ext cx="2362200" cy="276999"/>
          </a:xfrm>
          <a:prstGeom prst="rect">
            <a:avLst/>
          </a:prstGeom>
          <a:noFill/>
        </p:spPr>
        <p:txBody>
          <a:bodyPr wrap="square" rtlCol="0">
            <a:spAutoFit/>
          </a:bodyPr>
          <a:lstStyle/>
          <a:p>
            <a:r>
              <a:rPr lang="en-US" altLang="zh-CN" dirty="0"/>
              <a:t>Note: Larger BW are also allowed.</a:t>
            </a:r>
            <a:endParaRPr lang="zh-CN" altLang="en-US" dirty="0"/>
          </a:p>
        </p:txBody>
      </p:sp>
    </p:spTree>
    <p:extLst>
      <p:ext uri="{BB962C8B-B14F-4D97-AF65-F5344CB8AC3E}">
        <p14:creationId xmlns:p14="http://schemas.microsoft.com/office/powerpoint/2010/main" val="38520103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6</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altLang="zh-CN" sz="2800" dirty="0">
                <a:solidFill>
                  <a:schemeClr val="tx1"/>
                </a:solidFill>
              </a:rPr>
              <a:t>Transmission of </a:t>
            </a:r>
            <a:r>
              <a:rPr lang="en-US" sz="2800" dirty="0">
                <a:solidFill>
                  <a:schemeClr val="tx1"/>
                </a:solidFill>
              </a:rPr>
              <a:t>Hybrid TB PPDUs</a:t>
            </a:r>
            <a:endParaRPr lang="en-US" dirty="0">
              <a:solidFill>
                <a:schemeClr val="tx1"/>
              </a:solidFill>
            </a:endParaRPr>
          </a:p>
        </p:txBody>
      </p:sp>
      <p:sp>
        <p:nvSpPr>
          <p:cNvPr id="5" name="矩形 4">
            <a:extLst>
              <a:ext uri="{FF2B5EF4-FFF2-40B4-BE49-F238E27FC236}">
                <a16:creationId xmlns:a16="http://schemas.microsoft.com/office/drawing/2014/main" id="{33CD9FC6-0D81-4B76-965D-FA94607FFA51}"/>
              </a:ext>
            </a:extLst>
          </p:cNvPr>
          <p:cNvSpPr/>
          <p:nvPr/>
        </p:nvSpPr>
        <p:spPr>
          <a:xfrm>
            <a:off x="761728" y="1676400"/>
            <a:ext cx="7467872" cy="1723549"/>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Different from the previous one, hybrid TB PPDUs indicates that the TB PPDUs solicited by a Trigger frame contain both TB ELR PPDUs and conventional UHR TB PPDUs.</a:t>
            </a:r>
          </a:p>
          <a:p>
            <a:pPr marL="534988" indent="-266700" algn="just">
              <a:buFontTx/>
              <a:buChar char="–"/>
            </a:pPr>
            <a:r>
              <a:rPr lang="en-US" altLang="zh-CN" sz="1600" dirty="0">
                <a:solidFill>
                  <a:srgbClr val="000000"/>
                </a:solidFill>
                <a:latin typeface="TimesNewRoman"/>
              </a:rPr>
              <a:t>The following figure shows an example of the discussed ELR PPDU:</a:t>
            </a: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zh-CN" altLang="en-US" dirty="0"/>
          </a:p>
        </p:txBody>
      </p:sp>
      <p:graphicFrame>
        <p:nvGraphicFramePr>
          <p:cNvPr id="7" name="对象 6">
            <a:extLst>
              <a:ext uri="{FF2B5EF4-FFF2-40B4-BE49-F238E27FC236}">
                <a16:creationId xmlns:a16="http://schemas.microsoft.com/office/drawing/2014/main" id="{78564199-88A0-424F-8ECB-FEF6154314AC}"/>
              </a:ext>
            </a:extLst>
          </p:cNvPr>
          <p:cNvGraphicFramePr>
            <a:graphicFrameLocks noChangeAspect="1"/>
          </p:cNvGraphicFramePr>
          <p:nvPr>
            <p:extLst>
              <p:ext uri="{D42A27DB-BD31-4B8C-83A1-F6EECF244321}">
                <p14:modId xmlns:p14="http://schemas.microsoft.com/office/powerpoint/2010/main" val="3848700459"/>
              </p:ext>
            </p:extLst>
          </p:nvPr>
        </p:nvGraphicFramePr>
        <p:xfrm>
          <a:off x="2667000" y="3200400"/>
          <a:ext cx="3737193" cy="807144"/>
        </p:xfrm>
        <a:graphic>
          <a:graphicData uri="http://schemas.openxmlformats.org/presentationml/2006/ole">
            <mc:AlternateContent xmlns:mc="http://schemas.openxmlformats.org/markup-compatibility/2006">
              <mc:Choice xmlns:v="urn:schemas-microsoft-com:vml" Requires="v">
                <p:oleObj spid="_x0000_s8246" name="Visio" r:id="rId4" imgW="4409941" imgH="885864" progId="Visio.Drawing.15">
                  <p:embed/>
                </p:oleObj>
              </mc:Choice>
              <mc:Fallback>
                <p:oleObj name="Visio" r:id="rId4" imgW="4409941" imgH="885864" progId="Visio.Drawing.15">
                  <p:embed/>
                  <p:pic>
                    <p:nvPicPr>
                      <p:cNvPr id="7" name="对象 6">
                        <a:extLst>
                          <a:ext uri="{FF2B5EF4-FFF2-40B4-BE49-F238E27FC236}">
                            <a16:creationId xmlns:a16="http://schemas.microsoft.com/office/drawing/2014/main" id="{78564199-88A0-424F-8ECB-FEF6154314AC}"/>
                          </a:ext>
                        </a:extLst>
                      </p:cNvPr>
                      <p:cNvPicPr/>
                      <p:nvPr/>
                    </p:nvPicPr>
                    <p:blipFill>
                      <a:blip r:embed="rId5"/>
                      <a:stretch>
                        <a:fillRect/>
                      </a:stretch>
                    </p:blipFill>
                    <p:spPr>
                      <a:xfrm>
                        <a:off x="2667000" y="3200400"/>
                        <a:ext cx="3737193" cy="807144"/>
                      </a:xfrm>
                      <a:prstGeom prst="rect">
                        <a:avLst/>
                      </a:prstGeom>
                    </p:spPr>
                  </p:pic>
                </p:oleObj>
              </mc:Fallback>
            </mc:AlternateContent>
          </a:graphicData>
        </a:graphic>
      </p:graphicFrame>
      <p:sp>
        <p:nvSpPr>
          <p:cNvPr id="9" name="矩形 8">
            <a:extLst>
              <a:ext uri="{FF2B5EF4-FFF2-40B4-BE49-F238E27FC236}">
                <a16:creationId xmlns:a16="http://schemas.microsoft.com/office/drawing/2014/main" id="{FECA9858-3315-4104-851E-BC7CD6F53C1D}"/>
              </a:ext>
            </a:extLst>
          </p:cNvPr>
          <p:cNvSpPr/>
          <p:nvPr/>
        </p:nvSpPr>
        <p:spPr>
          <a:xfrm>
            <a:off x="761728" y="4419600"/>
            <a:ext cx="7544072" cy="1292662"/>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Compared to the pure TB ELR transmission, this hybrid transmission is more reasonable because most devices do not need to use the ELR format.  </a:t>
            </a: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zh-CN" altLang="en-US" dirty="0"/>
          </a:p>
        </p:txBody>
      </p:sp>
      <p:sp>
        <p:nvSpPr>
          <p:cNvPr id="10" name="文本框 9">
            <a:extLst>
              <a:ext uri="{FF2B5EF4-FFF2-40B4-BE49-F238E27FC236}">
                <a16:creationId xmlns:a16="http://schemas.microsoft.com/office/drawing/2014/main" id="{D1D19EF0-3639-4B1A-A449-B43CCC9AC777}"/>
              </a:ext>
            </a:extLst>
          </p:cNvPr>
          <p:cNvSpPr txBox="1"/>
          <p:nvPr/>
        </p:nvSpPr>
        <p:spPr>
          <a:xfrm>
            <a:off x="4154733" y="3983721"/>
            <a:ext cx="2362200" cy="276999"/>
          </a:xfrm>
          <a:prstGeom prst="rect">
            <a:avLst/>
          </a:prstGeom>
          <a:noFill/>
        </p:spPr>
        <p:txBody>
          <a:bodyPr wrap="square" rtlCol="0">
            <a:spAutoFit/>
          </a:bodyPr>
          <a:lstStyle/>
          <a:p>
            <a:r>
              <a:rPr lang="en-US" altLang="zh-CN" dirty="0"/>
              <a:t>Note: Larger BW are also allowed.</a:t>
            </a:r>
            <a:endParaRPr lang="zh-CN" altLang="en-US" dirty="0"/>
          </a:p>
        </p:txBody>
      </p:sp>
    </p:spTree>
    <p:extLst>
      <p:ext uri="{BB962C8B-B14F-4D97-AF65-F5344CB8AC3E}">
        <p14:creationId xmlns:p14="http://schemas.microsoft.com/office/powerpoint/2010/main" val="4221124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7</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Symbol Alignment</a:t>
            </a:r>
            <a:endParaRPr lang="en-US" dirty="0">
              <a:solidFill>
                <a:schemeClr val="tx1"/>
              </a:solidFill>
            </a:endParaRPr>
          </a:p>
        </p:txBody>
      </p:sp>
      <p:sp>
        <p:nvSpPr>
          <p:cNvPr id="12" name="矩形 11">
            <a:extLst>
              <a:ext uri="{FF2B5EF4-FFF2-40B4-BE49-F238E27FC236}">
                <a16:creationId xmlns:a16="http://schemas.microsoft.com/office/drawing/2014/main" id="{3807753F-5143-4E97-A4DC-820CC871122C}"/>
              </a:ext>
            </a:extLst>
          </p:cNvPr>
          <p:cNvSpPr/>
          <p:nvPr/>
        </p:nvSpPr>
        <p:spPr>
          <a:xfrm>
            <a:off x="761728" y="1676400"/>
            <a:ext cx="7425009" cy="2062103"/>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Note that in the case of hybrid TB PPDU transmissions, if those hybrid TB PPDUs are simply put together:</a:t>
            </a:r>
          </a:p>
          <a:p>
            <a:pPr marL="534988" indent="-266700" algn="just">
              <a:buFontTx/>
              <a:buChar char="–"/>
            </a:pPr>
            <a:r>
              <a:rPr lang="en-US" altLang="zh-CN" sz="1600" dirty="0">
                <a:solidFill>
                  <a:srgbClr val="000000"/>
                </a:solidFill>
                <a:latin typeface="TimesNewRoman"/>
              </a:rPr>
              <a:t>The symbols may not be aligned because of different PPDU formats.</a:t>
            </a:r>
          </a:p>
          <a:p>
            <a:pPr marL="534988" indent="-266700" algn="just">
              <a:buFontTx/>
              <a:buChar char="–"/>
            </a:pPr>
            <a:r>
              <a:rPr lang="en-US" altLang="zh-CN" sz="1600" dirty="0">
                <a:solidFill>
                  <a:srgbClr val="000000"/>
                </a:solidFill>
                <a:latin typeface="TimesNewRoman"/>
              </a:rPr>
              <a:t>This will lead to the adjacent channel interference.</a:t>
            </a: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7" algn="just">
              <a:tabLst>
                <a:tab pos="803275" algn="l"/>
                <a:tab pos="895350" algn="l"/>
              </a:tabLst>
            </a:pPr>
            <a:endParaRPr lang="en-US" altLang="zh-CN" dirty="0">
              <a:solidFill>
                <a:srgbClr val="000000"/>
              </a:solidFill>
              <a:latin typeface="TimesNewRoman"/>
            </a:endParaRPr>
          </a:p>
          <a:p>
            <a:pPr marL="534988" indent="-266700" algn="just">
              <a:buFontTx/>
              <a:buChar char="–"/>
            </a:pPr>
            <a:endParaRPr lang="zh-CN" altLang="en-US" dirty="0"/>
          </a:p>
        </p:txBody>
      </p:sp>
      <p:sp>
        <p:nvSpPr>
          <p:cNvPr id="9" name="矩形 8">
            <a:extLst>
              <a:ext uri="{FF2B5EF4-FFF2-40B4-BE49-F238E27FC236}">
                <a16:creationId xmlns:a16="http://schemas.microsoft.com/office/drawing/2014/main" id="{F1C74E38-1C3A-4799-84E9-F91B704DA1F4}"/>
              </a:ext>
            </a:extLst>
          </p:cNvPr>
          <p:cNvSpPr/>
          <p:nvPr/>
        </p:nvSpPr>
        <p:spPr>
          <a:xfrm>
            <a:off x="750842" y="2895600"/>
            <a:ext cx="7425009" cy="1754326"/>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To avoid the above symbol misalignment, some methods could be considered, such as using a unified preamble.</a:t>
            </a: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7" algn="just">
              <a:tabLst>
                <a:tab pos="803275" algn="l"/>
                <a:tab pos="895350" algn="l"/>
              </a:tabLst>
            </a:pPr>
            <a:endParaRPr lang="en-US" altLang="zh-CN" dirty="0">
              <a:solidFill>
                <a:srgbClr val="000000"/>
              </a:solidFill>
              <a:latin typeface="TimesNewRoman"/>
            </a:endParaRPr>
          </a:p>
          <a:p>
            <a:pPr marL="534988" indent="-266700" algn="just">
              <a:buFontTx/>
              <a:buChar char="–"/>
            </a:pPr>
            <a:endParaRPr lang="zh-CN" altLang="en-US" dirty="0"/>
          </a:p>
        </p:txBody>
      </p:sp>
    </p:spTree>
    <p:extLst>
      <p:ext uri="{BB962C8B-B14F-4D97-AF65-F5344CB8AC3E}">
        <p14:creationId xmlns:p14="http://schemas.microsoft.com/office/powerpoint/2010/main" val="2255559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r>
              <a:rPr lang="en-US" dirty="0"/>
              <a:t>Slide </a:t>
            </a:r>
            <a:fld id="{EC42CFA8-65D8-C540-B090-A854712382F8}" type="slidenum">
              <a:rPr lang="en-US"/>
              <a:pPr/>
              <a:t>8</a:t>
            </a:fld>
            <a:endParaRPr lang="en-US" dirty="0"/>
          </a:p>
        </p:txBody>
      </p:sp>
      <p:sp>
        <p:nvSpPr>
          <p:cNvPr id="8" name="Rectangle 2"/>
          <p:cNvSpPr>
            <a:spLocks noGrp="1" noChangeArrowheads="1"/>
          </p:cNvSpPr>
          <p:nvPr>
            <p:ph type="title"/>
          </p:nvPr>
        </p:nvSpPr>
        <p:spPr>
          <a:xfrm>
            <a:off x="609600" y="762000"/>
            <a:ext cx="8001000" cy="533400"/>
          </a:xfrm>
          <a:noFill/>
          <a:ln/>
        </p:spPr>
        <p:txBody>
          <a:bodyPr/>
          <a:lstStyle/>
          <a:p>
            <a:r>
              <a:rPr lang="en-US" sz="2800" dirty="0">
                <a:solidFill>
                  <a:schemeClr val="tx1"/>
                </a:solidFill>
              </a:rPr>
              <a:t>Conclusion</a:t>
            </a:r>
            <a:endParaRPr lang="en-US" dirty="0">
              <a:solidFill>
                <a:schemeClr val="tx1"/>
              </a:solidFill>
            </a:endParaRPr>
          </a:p>
        </p:txBody>
      </p:sp>
      <p:sp>
        <p:nvSpPr>
          <p:cNvPr id="12" name="矩形 11">
            <a:extLst>
              <a:ext uri="{FF2B5EF4-FFF2-40B4-BE49-F238E27FC236}">
                <a16:creationId xmlns:a16="http://schemas.microsoft.com/office/drawing/2014/main" id="{3807753F-5143-4E97-A4DC-820CC871122C}"/>
              </a:ext>
            </a:extLst>
          </p:cNvPr>
          <p:cNvSpPr/>
          <p:nvPr/>
        </p:nvSpPr>
        <p:spPr>
          <a:xfrm>
            <a:off x="761728" y="1577082"/>
            <a:ext cx="7848872" cy="2985433"/>
          </a:xfrm>
          <a:prstGeom prst="rect">
            <a:avLst/>
          </a:prstGeom>
        </p:spPr>
        <p:txBody>
          <a:bodyPr wrap="square">
            <a:spAutoFit/>
          </a:bodyPr>
          <a:lstStyle/>
          <a:p>
            <a:pPr marL="285750" indent="-285750" algn="just">
              <a:buFont typeface="Arial" panose="020B0604020202020204" pitchFamily="34" charset="0"/>
              <a:buChar char="•"/>
            </a:pPr>
            <a:r>
              <a:rPr lang="en-US" altLang="zh-CN" sz="1800" b="1" dirty="0">
                <a:solidFill>
                  <a:srgbClr val="000000"/>
                </a:solidFill>
                <a:latin typeface="TimesNewRoman"/>
              </a:rPr>
              <a:t>To fully utilize the spectrum, Enhanced Long Range (ELR) supporting multiple TB PPDUs should be supported in the TB case. Two modes were further discussed:</a:t>
            </a:r>
          </a:p>
          <a:p>
            <a:pPr marL="534988" indent="-266700" algn="just">
              <a:buFontTx/>
              <a:buChar char="–"/>
            </a:pPr>
            <a:r>
              <a:rPr lang="en-US" altLang="zh-CN" sz="1600" dirty="0"/>
              <a:t>Transmission of pure TB ELR PPDUs</a:t>
            </a:r>
          </a:p>
          <a:p>
            <a:pPr marL="534988" indent="-266700" algn="just">
              <a:buFontTx/>
              <a:buChar char="–"/>
            </a:pPr>
            <a:r>
              <a:rPr lang="en-US" altLang="zh-CN" sz="1600" dirty="0"/>
              <a:t>Transmission of hybrid TB PPDUs</a:t>
            </a:r>
            <a:endParaRPr lang="en-US" altLang="zh-CN" sz="1600" dirty="0">
              <a:solidFill>
                <a:srgbClr val="000000"/>
              </a:solidFill>
              <a:latin typeface="TimesNewRoman"/>
            </a:endParaRPr>
          </a:p>
          <a:p>
            <a:pPr marL="285750" indent="-285750" algn="just">
              <a:buFont typeface="Arial" panose="020B0604020202020204" pitchFamily="34" charset="0"/>
              <a:buChar char="•"/>
            </a:pPr>
            <a:endParaRPr lang="en-US" altLang="zh-CN" sz="1800" b="1" dirty="0">
              <a:solidFill>
                <a:srgbClr val="000000"/>
              </a:solidFill>
              <a:latin typeface="TimesNewRoman"/>
            </a:endParaRPr>
          </a:p>
          <a:p>
            <a:pPr marL="285750" indent="-285750" algn="just">
              <a:buFont typeface="Arial" panose="020B0604020202020204" pitchFamily="34" charset="0"/>
              <a:buChar char="•"/>
            </a:pPr>
            <a:r>
              <a:rPr lang="en-US" altLang="zh-CN" sz="1800" b="1" dirty="0">
                <a:solidFill>
                  <a:srgbClr val="000000"/>
                </a:solidFill>
                <a:latin typeface="TimesNewRoman"/>
              </a:rPr>
              <a:t>Symbol alignment should be considered for the transmission of hybrid TB PPDUs.</a:t>
            </a: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en-US" altLang="zh-CN" dirty="0">
              <a:solidFill>
                <a:srgbClr val="000000"/>
              </a:solidFill>
              <a:latin typeface="TimesNewRoman"/>
            </a:endParaRPr>
          </a:p>
          <a:p>
            <a:pPr marL="534988" indent="-266700" algn="just">
              <a:buFontTx/>
              <a:buChar char="–"/>
            </a:pPr>
            <a:endParaRPr lang="zh-CN" altLang="en-US" dirty="0"/>
          </a:p>
        </p:txBody>
      </p:sp>
    </p:spTree>
    <p:extLst>
      <p:ext uri="{BB962C8B-B14F-4D97-AF65-F5344CB8AC3E}">
        <p14:creationId xmlns:p14="http://schemas.microsoft.com/office/powerpoint/2010/main" val="387270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767186" y="2019300"/>
            <a:ext cx="7609627" cy="2819400"/>
          </a:xfrm>
        </p:spPr>
        <p:txBody>
          <a:bodyPr/>
          <a:lstStyle/>
          <a:p>
            <a:pPr marL="180975" indent="-180975" algn="just">
              <a:spcBef>
                <a:spcPts val="600"/>
              </a:spcBef>
              <a:spcAft>
                <a:spcPts val="0"/>
              </a:spcAft>
              <a:buNone/>
            </a:pPr>
            <a:r>
              <a:rPr lang="en-US" altLang="zh-CN" sz="1200" b="0" dirty="0"/>
              <a:t>[1] Jianhan Liu, et al, Enhanced Long Range-Usage Scenarios, Design Target and Feasibility</a:t>
            </a:r>
            <a:r>
              <a:rPr lang="en-US" altLang="en-US" sz="1200" b="0" dirty="0"/>
              <a:t>, 802.11 DCN 22/1928r1</a:t>
            </a:r>
            <a:endParaRPr lang="en-US" altLang="zh-CN" sz="1200" b="0" dirty="0"/>
          </a:p>
          <a:p>
            <a:pPr marL="180975" indent="-180975" algn="just">
              <a:spcBef>
                <a:spcPts val="600"/>
              </a:spcBef>
              <a:spcAft>
                <a:spcPts val="0"/>
              </a:spcAft>
              <a:buNone/>
            </a:pPr>
            <a:r>
              <a:rPr lang="en-US" altLang="zh-CN" sz="1200" b="0" dirty="0"/>
              <a:t>[2] Jianhan Liu, et al, Design Targets and Considerations for Enhanced Long Range</a:t>
            </a:r>
            <a:r>
              <a:rPr lang="en-US" altLang="en-US" sz="1200" b="0" dirty="0"/>
              <a:t>, 802.11 DCN 24/0873r2</a:t>
            </a:r>
          </a:p>
          <a:p>
            <a:pPr marL="180975" indent="-180975" algn="just">
              <a:spcBef>
                <a:spcPts val="600"/>
              </a:spcBef>
              <a:spcAft>
                <a:spcPts val="0"/>
              </a:spcAft>
              <a:buNone/>
            </a:pPr>
            <a:r>
              <a:rPr lang="en-US" altLang="zh-CN" sz="1200" b="0" dirty="0"/>
              <a:t>[3] Alfred Asterjadhi, </a:t>
            </a:r>
            <a:r>
              <a:rPr lang="en-US" altLang="en-US" sz="1200" b="0" dirty="0"/>
              <a:t>TGbn Motions List - Part 1, 802.11 DCN 2024/0171r13</a:t>
            </a:r>
            <a:endParaRPr lang="en-US" altLang="zh-CN" sz="1200" b="0" dirty="0"/>
          </a:p>
          <a:p>
            <a:pPr marL="180975" indent="-180975" algn="just">
              <a:spcBef>
                <a:spcPts val="600"/>
              </a:spcBef>
              <a:spcAft>
                <a:spcPts val="0"/>
              </a:spcAft>
              <a:buNone/>
            </a:pPr>
            <a:r>
              <a:rPr lang="en-US" altLang="zh-CN" sz="1200" b="0" dirty="0"/>
              <a:t>[4] Dongguk Lim, et al, </a:t>
            </a:r>
            <a:r>
              <a:rPr lang="en-US" altLang="ko-KR" sz="1200" b="0" dirty="0"/>
              <a:t>Considerations on ELR transmission, 802.11 DCN 2024/1184r0</a:t>
            </a:r>
            <a:endParaRPr lang="en-US" altLang="zh-CN" sz="1200" b="0" dirty="0"/>
          </a:p>
          <a:p>
            <a:pPr marL="180975" indent="-180975" algn="just">
              <a:spcBef>
                <a:spcPts val="600"/>
              </a:spcBef>
              <a:spcAft>
                <a:spcPts val="0"/>
              </a:spcAft>
              <a:buNone/>
            </a:pPr>
            <a:endParaRPr lang="en-US" altLang="zh-CN" sz="1200" b="0" dirty="0"/>
          </a:p>
        </p:txBody>
      </p:sp>
      <p:sp>
        <p:nvSpPr>
          <p:cNvPr id="5" name="Slide Number Placeholder 4"/>
          <p:cNvSpPr>
            <a:spLocks noGrp="1"/>
          </p:cNvSpPr>
          <p:nvPr>
            <p:ph type="sldNum" sz="quarter" idx="12"/>
          </p:nvPr>
        </p:nvSpPr>
        <p:spPr/>
        <p:txBody>
          <a:bodyPr/>
          <a:lstStyle/>
          <a:p>
            <a:r>
              <a:rPr lang="en-US" dirty="0"/>
              <a:t>Slide </a:t>
            </a:r>
            <a:fld id="{A5ED327D-21C3-674C-981C-8A8BC9E6D25C}" type="slidenum">
              <a:rPr lang="en-US" smtClean="0"/>
              <a:pPr/>
              <a:t>9</a:t>
            </a:fld>
            <a:endParaRPr lang="en-US" dirty="0"/>
          </a:p>
        </p:txBody>
      </p:sp>
      <p:sp>
        <p:nvSpPr>
          <p:cNvPr id="9" name="Rectangle 2"/>
          <p:cNvSpPr txBox="1">
            <a:spLocks noChangeArrowheads="1"/>
          </p:cNvSpPr>
          <p:nvPr/>
        </p:nvSpPr>
        <p:spPr bwMode="auto">
          <a:xfrm>
            <a:off x="609600" y="756239"/>
            <a:ext cx="8001000" cy="5334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a:lstStyle>
          <a:p>
            <a:r>
              <a:rPr lang="en-IE" kern="0" dirty="0">
                <a:solidFill>
                  <a:schemeClr val="tx1"/>
                </a:solidFill>
              </a:rPr>
              <a:t>References</a:t>
            </a:r>
            <a:endParaRPr lang="en-US" kern="0" dirty="0">
              <a:solidFill>
                <a:schemeClr val="tx1"/>
              </a:solidFill>
            </a:endParaRPr>
          </a:p>
        </p:txBody>
      </p:sp>
    </p:spTree>
    <p:extLst>
      <p:ext uri="{BB962C8B-B14F-4D97-AF65-F5344CB8AC3E}">
        <p14:creationId xmlns:p14="http://schemas.microsoft.com/office/powerpoint/2010/main" val="410450387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120955</TotalTime>
  <Words>1094</Words>
  <Application>Microsoft Office PowerPoint</Application>
  <PresentationFormat>全屏显示(4:3)</PresentationFormat>
  <Paragraphs>161</Paragraphs>
  <Slides>12</Slides>
  <Notes>11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12</vt:i4>
      </vt:variant>
    </vt:vector>
  </HeadingPairs>
  <TitlesOfParts>
    <vt:vector size="20" baseType="lpstr">
      <vt:lpstr>ＭＳ Ｐゴシック</vt:lpstr>
      <vt:lpstr>TimesNewRoman</vt:lpstr>
      <vt:lpstr>宋体</vt:lpstr>
      <vt:lpstr>Arial</vt:lpstr>
      <vt:lpstr>Times New Roman</vt:lpstr>
      <vt:lpstr>Wingdings</vt:lpstr>
      <vt:lpstr>802-11-Submission</vt:lpstr>
      <vt:lpstr>Visio</vt:lpstr>
      <vt:lpstr>Discussion on TB ELR PPDU</vt:lpstr>
      <vt:lpstr>Enhanced Long Range (ELR)</vt:lpstr>
      <vt:lpstr>TB and Non-TB ELR</vt:lpstr>
      <vt:lpstr>Considerations on Efficiency</vt:lpstr>
      <vt:lpstr>Transmission of Pure TB ELR PPDUs</vt:lpstr>
      <vt:lpstr>Transmission of Hybrid TB PPDUs</vt:lpstr>
      <vt:lpstr>Symbol Alignment</vt:lpstr>
      <vt:lpstr>Conclusion</vt:lpstr>
      <vt:lpstr>PowerPoint 演示文稿</vt:lpstr>
      <vt:lpstr>PowerPoint 演示文稿</vt:lpstr>
      <vt:lpstr>PowerPoint 演示文稿</vt:lpstr>
      <vt:lpstr>PowerPoint 演示文稿</vt:lpstr>
    </vt:vector>
  </TitlesOfParts>
  <Company>Huawei Technologies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Full Duplex in EHT</dc:title>
  <dc:creator>Mengshi Hu</dc:creator>
  <cp:lastModifiedBy>humengshi</cp:lastModifiedBy>
  <cp:revision>2946</cp:revision>
  <cp:lastPrinted>1998-02-10T13:28:06Z</cp:lastPrinted>
  <dcterms:created xsi:type="dcterms:W3CDTF">2013-11-12T18:41:50Z</dcterms:created>
  <dcterms:modified xsi:type="dcterms:W3CDTF">2024-08-29T06:21:44Z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(1)O48q+nWDiKNAVXoAwq58w6onvO4eaK+wzpVW8jJCkaAk5P9kKngByeTmJxmoV2pCi42L9Tdp_x000d_
SdaonAmUIS8vKo/eqcHwCuE1YjVPXt4H6YHsSuVJYzAQCkNZjIaFaF2CAfHMCVDwVEjuHrGa_x000d_
v9XKxleKuDbPp4L/H3+OgJ2liFm+Un0d5QoNNoAKdv3/4Lf3KJItI74i5cTCkBD8XLCg4g==</vt:lpwstr>
  </property>
  <property fmtid="{D5CDD505-2E9C-101B-9397-08002B2CF9AE}" pid="3" name="_2015_ms_pID_725343">
    <vt:lpwstr>(3)aNHUZvsJLUlTzvlKQsobRNYH7DlaJxqPMRTZCfjd3a9MPq5ytdUGONPT3MIpp0Cjp6S2O+++
OlHRT48DVsLoa5Z1DMv41q9qyzZY6gy2AILAUFeHkjV+BU8R1RmwKy38QIATwt9rZILffq3o
0St+8Rq9UN8y4MkP8iZnA5w4QMrTv/eCLBpByXb+7IbYuzIZblXQMR5irrPNk5hbFnPWW44x
lYTbgJk5HOjqI5N0Vm</vt:lpwstr>
  </property>
  <property fmtid="{D5CDD505-2E9C-101B-9397-08002B2CF9AE}" pid="4" name="_2015_ms_pID_7253431">
    <vt:lpwstr>pm64VNhLeSTgkiS0+cIwcKtE/jSxHoFdCjt26dwxlQ4MaB5X4AyXuZ
UHypzKqVcemaE+uCNhCq6+gdV+3qW1lynGbf06AWF5ObXqAP31yL2j7IZIFEukqBN/Guv2nS
DxZKnwcWOgpUR1fQZD/RC8Seub++/y2+Fcui4koQvIzmqViKfeLGXMKKWj5YfUtlqyPaS36/
q3NBPGfDJY252xybXo+ylPgngGr58k9/5DpN</vt:lpwstr>
  </property>
  <property fmtid="{D5CDD505-2E9C-101B-9397-08002B2CF9AE}" pid="5" name="_2015_ms_pID_7253432">
    <vt:lpwstr>Ug==</vt:lpwstr>
  </property>
  <property fmtid="{D5CDD505-2E9C-101B-9397-08002B2CF9AE}" pid="6" name="_readonly">
    <vt:lpwstr/>
  </property>
  <property fmtid="{D5CDD505-2E9C-101B-9397-08002B2CF9AE}" pid="7" name="_change">
    <vt:lpwstr/>
  </property>
  <property fmtid="{D5CDD505-2E9C-101B-9397-08002B2CF9AE}" pid="8" name="_full-control">
    <vt:lpwstr/>
  </property>
  <property fmtid="{D5CDD505-2E9C-101B-9397-08002B2CF9AE}" pid="9" name="sflag">
    <vt:lpwstr>1611106649</vt:lpwstr>
  </property>
</Properties>
</file>