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257" r:id="rId3"/>
    <p:sldId id="262" r:id="rId4"/>
    <p:sldId id="266" r:id="rId5"/>
    <p:sldId id="953" r:id="rId6"/>
    <p:sldId id="954" r:id="rId7"/>
    <p:sldId id="274" r:id="rId8"/>
    <p:sldId id="946" r:id="rId9"/>
    <p:sldId id="264" r:id="rId1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6" autoAdjust="0"/>
    <p:restoredTop sz="94660"/>
  </p:normalViewPr>
  <p:slideViewPr>
    <p:cSldViewPr>
      <p:cViewPr varScale="1">
        <p:scale>
          <a:sx n="82" d="100"/>
          <a:sy n="82" d="100"/>
        </p:scale>
        <p:origin x="629" y="7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p:scale>
          <a:sx n="100" d="100"/>
          <a:sy n="100" d="100"/>
        </p:scale>
        <p:origin x="2376" y="221"/>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9/4/2024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784846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23711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541310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151717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zh-CN" altLang="en-US" dirty="0"/>
              <a:t>单击此处编辑母版标题样式</a:t>
            </a:r>
            <a:endParaRPr lang="en-GB"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endParaRPr lang="en-GB"/>
          </a:p>
        </p:txBody>
      </p:sp>
      <p:sp>
        <p:nvSpPr>
          <p:cNvPr id="4" name="Date Placeholder 3"/>
          <p:cNvSpPr>
            <a:spLocks noGrp="1"/>
          </p:cNvSpPr>
          <p:nvPr>
            <p:ph type="dt" idx="10"/>
          </p:nvPr>
        </p:nvSpPr>
        <p:spPr/>
        <p:txBody>
          <a:bodyPr/>
          <a:lstStyle>
            <a:lvl1pPr>
              <a:defRPr/>
            </a:lvl1pPr>
          </a:lstStyle>
          <a:p>
            <a:r>
              <a:rPr lang="en-US" altLang="zh-CN" dirty="0"/>
              <a:t>March 2024</a:t>
            </a:r>
            <a:endParaRPr lang="en-GB" dirty="0"/>
          </a:p>
        </p:txBody>
      </p:sp>
      <p:sp>
        <p:nvSpPr>
          <p:cNvPr id="5" name="Footer Placeholder 4"/>
          <p:cNvSpPr>
            <a:spLocks noGrp="1"/>
          </p:cNvSpPr>
          <p:nvPr>
            <p:ph type="ftr" idx="11"/>
          </p:nvPr>
        </p:nvSpPr>
        <p:spPr/>
        <p:txBody>
          <a:bodyPr/>
          <a:lstStyle>
            <a:lvl1pPr>
              <a:defRPr/>
            </a:lvl1pPr>
          </a:lstStyle>
          <a:p>
            <a:r>
              <a:rPr lang="it-IT"/>
              <a:t>Hui Che et al., Ruijie Networks Co., Ltd</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a:extLst>
              <a:ext uri="{FF2B5EF4-FFF2-40B4-BE49-F238E27FC236}">
                <a16:creationId xmlns:a16="http://schemas.microsoft.com/office/drawing/2014/main" id="{2FBBCEAB-3AB2-4B43-892C-9CC9AB0F9960}"/>
              </a:ext>
            </a:extLst>
          </p:cNvPr>
          <p:cNvSpPr>
            <a:spLocks noGrp="1" noChangeArrowheads="1"/>
          </p:cNvSpPr>
          <p:nvPr>
            <p:ph type="ftr" sz="quarter" idx="11"/>
          </p:nvPr>
        </p:nvSpPr>
        <p:spPr>
          <a:xfrm>
            <a:off x="10616047" y="6475413"/>
            <a:ext cx="775853" cy="184666"/>
          </a:xfrm>
        </p:spPr>
        <p:txBody>
          <a:bodyPr/>
          <a:lstStyle>
            <a:lvl1pPr>
              <a:defRPr/>
            </a:lvl1pPr>
          </a:lstStyle>
          <a:p>
            <a:pPr>
              <a:defRPr/>
            </a:pPr>
            <a:r>
              <a:rPr lang="en-GB" dirty="0"/>
              <a:t>(</a:t>
            </a:r>
            <a:r>
              <a:rPr lang="en-US" altLang="zh-CN" dirty="0"/>
              <a:t>Huawei</a:t>
            </a:r>
            <a:r>
              <a:rPr lang="en-GB" dirty="0"/>
              <a:t>)</a:t>
            </a:r>
          </a:p>
        </p:txBody>
      </p:sp>
      <p:sp>
        <p:nvSpPr>
          <p:cNvPr id="6" name="Rectangle 6">
            <a:extLst>
              <a:ext uri="{FF2B5EF4-FFF2-40B4-BE49-F238E27FC236}">
                <a16:creationId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dirty="0"/>
              <a:t>Slide </a:t>
            </a:r>
            <a:fld id="{6D24465E-2B0A-4D96-BA39-EC98956D452B}" type="slidenum">
              <a:rPr lang="en-GB" altLang="en-US"/>
              <a:pPr>
                <a:defRPr/>
              </a:pPr>
              <a:t>‹#›</a:t>
            </a:fld>
            <a:endParaRPr lang="en-GB" altLang="en-US" dirty="0"/>
          </a:p>
        </p:txBody>
      </p:sp>
      <p:sp>
        <p:nvSpPr>
          <p:cNvPr id="7"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929218" y="332601"/>
            <a:ext cx="1455527"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zh-CN" dirty="0"/>
              <a:t>February</a:t>
            </a:r>
            <a:r>
              <a:rPr lang="en-US" altLang="en-US" dirty="0"/>
              <a:t> 2024</a:t>
            </a:r>
            <a:endParaRPr lang="en-GB" altLang="en-US" dirty="0"/>
          </a:p>
        </p:txBody>
      </p:sp>
    </p:spTree>
    <p:extLst>
      <p:ext uri="{BB962C8B-B14F-4D97-AF65-F5344CB8AC3E}">
        <p14:creationId xmlns:p14="http://schemas.microsoft.com/office/powerpoint/2010/main" val="33717249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it-IT"/>
              <a:t>Hui Che et al., Ruijie Networks Co., Ltd</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a:t>December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zh-CN" altLang="en-US"/>
              <a:t>单击此处编辑母版标题样式</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
        <p:nvSpPr>
          <p:cNvPr id="4" name="Date Placeholder 3"/>
          <p:cNvSpPr>
            <a:spLocks noGrp="1"/>
          </p:cNvSpPr>
          <p:nvPr>
            <p:ph type="dt" idx="10"/>
          </p:nvPr>
        </p:nvSpPr>
        <p:spPr/>
        <p:txBody>
          <a:bodyPr/>
          <a:lstStyle>
            <a:lvl1pPr>
              <a:defRPr/>
            </a:lvl1pPr>
          </a:lstStyle>
          <a:p>
            <a:r>
              <a:rPr lang="en-US" altLang="zh-CN"/>
              <a:t>December 2023</a:t>
            </a:r>
            <a:endParaRPr lang="en-GB"/>
          </a:p>
        </p:txBody>
      </p:sp>
      <p:sp>
        <p:nvSpPr>
          <p:cNvPr id="5" name="Footer Placeholder 4"/>
          <p:cNvSpPr>
            <a:spLocks noGrp="1"/>
          </p:cNvSpPr>
          <p:nvPr>
            <p:ph type="ftr" idx="11"/>
          </p:nvPr>
        </p:nvSpPr>
        <p:spPr/>
        <p:txBody>
          <a:bodyPr/>
          <a:lstStyle>
            <a:lvl1pPr>
              <a:defRPr/>
            </a:lvl1pPr>
          </a:lstStyle>
          <a:p>
            <a:r>
              <a:rPr lang="it-IT"/>
              <a:t>Hui Che et al., Ruijie Networks Co., Ltd</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5" name="Date Placeholder 4"/>
          <p:cNvSpPr>
            <a:spLocks noGrp="1"/>
          </p:cNvSpPr>
          <p:nvPr>
            <p:ph type="dt" idx="10"/>
          </p:nvPr>
        </p:nvSpPr>
        <p:spPr/>
        <p:txBody>
          <a:bodyPr/>
          <a:lstStyle>
            <a:lvl1pPr>
              <a:defRPr/>
            </a:lvl1pPr>
          </a:lstStyle>
          <a:p>
            <a:r>
              <a:rPr lang="en-US" altLang="zh-CN"/>
              <a:t>December 2023</a:t>
            </a:r>
            <a:endParaRPr lang="en-GB"/>
          </a:p>
        </p:txBody>
      </p:sp>
      <p:sp>
        <p:nvSpPr>
          <p:cNvPr id="6" name="Footer Placeholder 5"/>
          <p:cNvSpPr>
            <a:spLocks noGrp="1"/>
          </p:cNvSpPr>
          <p:nvPr>
            <p:ph type="ftr" idx="11"/>
          </p:nvPr>
        </p:nvSpPr>
        <p:spPr/>
        <p:txBody>
          <a:bodyPr/>
          <a:lstStyle>
            <a:lvl1pPr>
              <a:defRPr/>
            </a:lvl1pPr>
          </a:lstStyle>
          <a:p>
            <a:r>
              <a:rPr lang="it-IT"/>
              <a:t>Hui Che et al., Ruijie Networks Co., Ltd</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zh-CN" altLang="en-US"/>
              <a:t>单击此处编辑母版标题样式</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7" name="Date Placeholder 6"/>
          <p:cNvSpPr>
            <a:spLocks noGrp="1"/>
          </p:cNvSpPr>
          <p:nvPr>
            <p:ph type="dt" idx="10"/>
          </p:nvPr>
        </p:nvSpPr>
        <p:spPr/>
        <p:txBody>
          <a:bodyPr/>
          <a:lstStyle>
            <a:lvl1pPr>
              <a:defRPr/>
            </a:lvl1pPr>
          </a:lstStyle>
          <a:p>
            <a:r>
              <a:rPr lang="en-US" altLang="zh-CN"/>
              <a:t>December 2023</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it-IT"/>
              <a:t>Hui Che et al., Ruijie Networks Co., Ltd</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Date Placeholder 2"/>
          <p:cNvSpPr>
            <a:spLocks noGrp="1"/>
          </p:cNvSpPr>
          <p:nvPr>
            <p:ph type="dt" idx="10"/>
          </p:nvPr>
        </p:nvSpPr>
        <p:spPr/>
        <p:txBody>
          <a:bodyPr/>
          <a:lstStyle>
            <a:lvl1pPr>
              <a:defRPr/>
            </a:lvl1pPr>
          </a:lstStyle>
          <a:p>
            <a:r>
              <a:rPr lang="en-US" altLang="zh-CN"/>
              <a:t>December 2023</a:t>
            </a:r>
            <a:endParaRPr lang="en-GB"/>
          </a:p>
        </p:txBody>
      </p:sp>
      <p:sp>
        <p:nvSpPr>
          <p:cNvPr id="4" name="Footer Placeholder 3"/>
          <p:cNvSpPr>
            <a:spLocks noGrp="1"/>
          </p:cNvSpPr>
          <p:nvPr>
            <p:ph type="ftr" idx="11"/>
          </p:nvPr>
        </p:nvSpPr>
        <p:spPr/>
        <p:txBody>
          <a:bodyPr/>
          <a:lstStyle>
            <a:lvl1pPr>
              <a:defRPr/>
            </a:lvl1pPr>
          </a:lstStyle>
          <a:p>
            <a:r>
              <a:rPr lang="it-IT"/>
              <a:t>Hui Che et al., Ruijie Networks Co., Ltd</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zh-CN"/>
              <a:t>December 2023</a:t>
            </a:r>
            <a:endParaRPr lang="en-GB"/>
          </a:p>
        </p:txBody>
      </p:sp>
      <p:sp>
        <p:nvSpPr>
          <p:cNvPr id="3" name="Footer Placeholder 2"/>
          <p:cNvSpPr>
            <a:spLocks noGrp="1"/>
          </p:cNvSpPr>
          <p:nvPr>
            <p:ph type="ftr" idx="11"/>
          </p:nvPr>
        </p:nvSpPr>
        <p:spPr/>
        <p:txBody>
          <a:bodyPr/>
          <a:lstStyle>
            <a:lvl1pPr>
              <a:defRPr/>
            </a:lvl1pPr>
          </a:lstStyle>
          <a:p>
            <a:r>
              <a:rPr lang="it-IT"/>
              <a:t>Hui Che et al., Ruijie Networks Co., Ltd</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Date Placeholder 3"/>
          <p:cNvSpPr>
            <a:spLocks noGrp="1"/>
          </p:cNvSpPr>
          <p:nvPr>
            <p:ph type="dt" idx="10"/>
          </p:nvPr>
        </p:nvSpPr>
        <p:spPr/>
        <p:txBody>
          <a:bodyPr/>
          <a:lstStyle>
            <a:lvl1pPr>
              <a:defRPr/>
            </a:lvl1pPr>
          </a:lstStyle>
          <a:p>
            <a:r>
              <a:rPr lang="en-US" altLang="zh-CN"/>
              <a:t>December 2023</a:t>
            </a:r>
            <a:endParaRPr lang="en-GB"/>
          </a:p>
        </p:txBody>
      </p:sp>
      <p:sp>
        <p:nvSpPr>
          <p:cNvPr id="5" name="Footer Placeholder 4"/>
          <p:cNvSpPr>
            <a:spLocks noGrp="1"/>
          </p:cNvSpPr>
          <p:nvPr>
            <p:ph type="ftr" idx="11"/>
          </p:nvPr>
        </p:nvSpPr>
        <p:spPr/>
        <p:txBody>
          <a:bodyPr/>
          <a:lstStyle>
            <a:lvl1pPr>
              <a:defRPr/>
            </a:lvl1pPr>
          </a:lstStyle>
          <a:p>
            <a:r>
              <a:rPr lang="it-IT"/>
              <a:t>Hui Che et al., Ruijie Networks Co., Ltd</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zh-CN" altLang="en-US"/>
              <a:t>单击此处编辑母版标题样式</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Date Placeholder 3"/>
          <p:cNvSpPr>
            <a:spLocks noGrp="1"/>
          </p:cNvSpPr>
          <p:nvPr>
            <p:ph type="dt" idx="10"/>
          </p:nvPr>
        </p:nvSpPr>
        <p:spPr/>
        <p:txBody>
          <a:bodyPr/>
          <a:lstStyle>
            <a:lvl1pPr>
              <a:defRPr/>
            </a:lvl1pPr>
          </a:lstStyle>
          <a:p>
            <a:r>
              <a:rPr lang="en-US" altLang="zh-CN"/>
              <a:t>December 2023</a:t>
            </a:r>
            <a:endParaRPr lang="en-GB"/>
          </a:p>
        </p:txBody>
      </p:sp>
      <p:sp>
        <p:nvSpPr>
          <p:cNvPr id="5" name="Footer Placeholder 4"/>
          <p:cNvSpPr>
            <a:spLocks noGrp="1"/>
          </p:cNvSpPr>
          <p:nvPr>
            <p:ph type="ftr" idx="11"/>
          </p:nvPr>
        </p:nvSpPr>
        <p:spPr/>
        <p:txBody>
          <a:bodyPr/>
          <a:lstStyle>
            <a:lvl1pPr>
              <a:defRPr/>
            </a:lvl1pPr>
          </a:lstStyle>
          <a:p>
            <a:r>
              <a:rPr lang="it-IT"/>
              <a:t>Hui Che et al., Ruijie Networks Co., Ltd</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dirty="0"/>
              <a:t>March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it-IT"/>
              <a:t>Hui Che et al., Ruijie Networks Co., Ltd</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a:t>
            </a:r>
            <a:r>
              <a:rPr kumimoji="0" lang="en-US" altLang="zh-CN"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24</a:t>
            </a: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a:t>
            </a:r>
            <a:r>
              <a:rPr kumimoji="0" lang="en-US" altLang="zh-CN"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1454</a:t>
            </a: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extLst>
              <p:ext uri="{D42A27DB-BD31-4B8C-83A1-F6EECF244321}">
                <p14:modId xmlns:p14="http://schemas.microsoft.com/office/powerpoint/2010/main" val="2694823171"/>
              </p:ext>
            </p:extLst>
          </p:nvPr>
        </p:nvGraphicFramePr>
        <p:xfrm>
          <a:off x="2103160" y="3013641"/>
          <a:ext cx="8385328" cy="1183611"/>
        </p:xfrm>
        <a:graphic>
          <a:graphicData uri="http://schemas.openxmlformats.org/drawingml/2006/table">
            <a:tbl>
              <a:tblPr firstRow="1" bandRow="1">
                <a:tableStyleId>{5940675A-B579-460E-94D1-54222C63F5DA}</a:tableStyleId>
              </a:tblPr>
              <a:tblGrid>
                <a:gridCol w="1437555">
                  <a:extLst>
                    <a:ext uri="{9D8B030D-6E8A-4147-A177-3AD203B41FA5}">
                      <a16:colId xmlns:a16="http://schemas.microsoft.com/office/drawing/2014/main" val="20000"/>
                    </a:ext>
                  </a:extLst>
                </a:gridCol>
                <a:gridCol w="2411268">
                  <a:extLst>
                    <a:ext uri="{9D8B030D-6E8A-4147-A177-3AD203B41FA5}">
                      <a16:colId xmlns:a16="http://schemas.microsoft.com/office/drawing/2014/main" val="20001"/>
                    </a:ext>
                  </a:extLst>
                </a:gridCol>
                <a:gridCol w="1008112">
                  <a:extLst>
                    <a:ext uri="{9D8B030D-6E8A-4147-A177-3AD203B41FA5}">
                      <a16:colId xmlns:a16="http://schemas.microsoft.com/office/drawing/2014/main" val="20002"/>
                    </a:ext>
                  </a:extLst>
                </a:gridCol>
                <a:gridCol w="936104">
                  <a:extLst>
                    <a:ext uri="{9D8B030D-6E8A-4147-A177-3AD203B41FA5}">
                      <a16:colId xmlns:a16="http://schemas.microsoft.com/office/drawing/2014/main" val="20003"/>
                    </a:ext>
                  </a:extLst>
                </a:gridCol>
                <a:gridCol w="2592289">
                  <a:extLst>
                    <a:ext uri="{9D8B030D-6E8A-4147-A177-3AD203B41FA5}">
                      <a16:colId xmlns:a16="http://schemas.microsoft.com/office/drawing/2014/main" val="20004"/>
                    </a:ext>
                  </a:extLst>
                </a:gridCol>
              </a:tblGrid>
              <a:tr h="415859">
                <a:tc>
                  <a:txBody>
                    <a:bodyPr/>
                    <a:lstStyle/>
                    <a:p>
                      <a:r>
                        <a:rPr lang="en-US" altLang="zh-CN" b="1" dirty="0"/>
                        <a:t>Name</a:t>
                      </a:r>
                      <a:endParaRPr lang="zh-CN" altLang="en-US" b="1" dirty="0"/>
                    </a:p>
                  </a:txBody>
                  <a:tcPr/>
                </a:tc>
                <a:tc>
                  <a:txBody>
                    <a:bodyPr/>
                    <a:lstStyle/>
                    <a:p>
                      <a:r>
                        <a:rPr lang="en-US" altLang="zh-CN" b="1" dirty="0"/>
                        <a:t>Affiliations</a:t>
                      </a:r>
                      <a:endParaRPr lang="zh-CN" altLang="en-US" b="1" dirty="0"/>
                    </a:p>
                  </a:txBody>
                  <a:tcPr/>
                </a:tc>
                <a:tc>
                  <a:txBody>
                    <a:bodyPr/>
                    <a:lstStyle/>
                    <a:p>
                      <a:r>
                        <a:rPr lang="en-US" altLang="zh-CN" b="1" dirty="0"/>
                        <a:t>Address</a:t>
                      </a:r>
                      <a:endParaRPr lang="zh-CN" altLang="en-US" b="1" dirty="0"/>
                    </a:p>
                  </a:txBody>
                  <a:tcPr/>
                </a:tc>
                <a:tc>
                  <a:txBody>
                    <a:bodyPr/>
                    <a:lstStyle/>
                    <a:p>
                      <a:r>
                        <a:rPr lang="en-US" altLang="zh-CN" b="1" dirty="0"/>
                        <a:t>Phone</a:t>
                      </a:r>
                      <a:endParaRPr lang="zh-CN" altLang="en-US" b="1" dirty="0"/>
                    </a:p>
                  </a:txBody>
                  <a:tcPr/>
                </a:tc>
                <a:tc>
                  <a:txBody>
                    <a:bodyPr/>
                    <a:lstStyle/>
                    <a:p>
                      <a:r>
                        <a:rPr lang="en-US" altLang="zh-CN" b="1" dirty="0"/>
                        <a:t>email</a:t>
                      </a:r>
                      <a:endParaRPr lang="zh-CN" altLang="en-US" b="1" dirty="0"/>
                    </a:p>
                  </a:txBody>
                  <a:tcPr/>
                </a:tc>
                <a:extLst>
                  <a:ext uri="{0D108BD9-81ED-4DB2-BD59-A6C34878D82A}">
                    <a16:rowId xmlns:a16="http://schemas.microsoft.com/office/drawing/2014/main" val="10000"/>
                  </a:ext>
                </a:extLst>
              </a:tr>
              <a:tr h="383876">
                <a:tc>
                  <a:txBody>
                    <a:bodyPr/>
                    <a:lstStyle/>
                    <a:p>
                      <a:r>
                        <a:rPr lang="en-US" altLang="zh-CN" sz="1400" dirty="0">
                          <a:latin typeface="+mn-lt"/>
                        </a:rPr>
                        <a:t>Ke Zhong</a:t>
                      </a:r>
                      <a:endParaRPr lang="zh-CN" altLang="en-US" sz="1400" dirty="0">
                        <a:latin typeface="+mn-lt"/>
                      </a:endParaRPr>
                    </a:p>
                  </a:txBody>
                  <a:tcPr/>
                </a:tc>
                <a:tc rowSpan="2">
                  <a:txBody>
                    <a:bodyPr/>
                    <a:lstStyle/>
                    <a:p>
                      <a:endParaRPr lang="en-US" altLang="zh-CN" sz="1400" dirty="0">
                        <a:latin typeface="+mn-lt"/>
                      </a:endParaRPr>
                    </a:p>
                    <a:p>
                      <a:r>
                        <a:rPr lang="en-US" altLang="zh-CN" sz="1400" dirty="0">
                          <a:latin typeface="+mn-lt"/>
                        </a:rPr>
                        <a:t>Ruijie Networks Co., Ltd.</a:t>
                      </a:r>
                      <a:endParaRPr lang="zh-CN" altLang="en-US" sz="1400" dirty="0">
                        <a:latin typeface="+mn-lt"/>
                      </a:endParaRPr>
                    </a:p>
                  </a:txBody>
                  <a:tcPr/>
                </a:tc>
                <a:tc>
                  <a:txBody>
                    <a:bodyPr/>
                    <a:lstStyle/>
                    <a:p>
                      <a:endParaRPr lang="zh-CN" altLang="en-US" sz="1400" dirty="0">
                        <a:latin typeface="+mn-lt"/>
                      </a:endParaRPr>
                    </a:p>
                  </a:txBody>
                  <a:tcPr/>
                </a:tc>
                <a:tc>
                  <a:txBody>
                    <a:bodyPr/>
                    <a:lstStyle/>
                    <a:p>
                      <a:endParaRPr lang="zh-CN" altLang="en-US" sz="1400" dirty="0">
                        <a:latin typeface="+mn-lt"/>
                      </a:endParaRPr>
                    </a:p>
                  </a:txBody>
                  <a:tcPr/>
                </a:tc>
                <a:tc>
                  <a:txBody>
                    <a:bodyPr/>
                    <a:lstStyle/>
                    <a:p>
                      <a:r>
                        <a:rPr lang="en-US" altLang="zh-CN" sz="1400" dirty="0">
                          <a:latin typeface="+mn-lt"/>
                        </a:rPr>
                        <a:t>zhongke@ruijie.com.cn</a:t>
                      </a:r>
                      <a:endParaRPr lang="zh-CN" altLang="en-US" sz="1400" dirty="0">
                        <a:latin typeface="+mn-lt"/>
                      </a:endParaRPr>
                    </a:p>
                  </a:txBody>
                  <a:tcPr/>
                </a:tc>
                <a:extLst>
                  <a:ext uri="{0D108BD9-81ED-4DB2-BD59-A6C34878D82A}">
                    <a16:rowId xmlns:a16="http://schemas.microsoft.com/office/drawing/2014/main" val="10001"/>
                  </a:ext>
                </a:extLst>
              </a:tr>
              <a:tr h="383876">
                <a:tc>
                  <a:txBody>
                    <a:bodyPr/>
                    <a:lstStyle/>
                    <a:p>
                      <a:r>
                        <a:rPr lang="en-US" altLang="zh-CN" sz="1400" dirty="0" err="1">
                          <a:latin typeface="+mn-lt"/>
                        </a:rPr>
                        <a:t>Fachang</a:t>
                      </a:r>
                      <a:r>
                        <a:rPr lang="en-US" altLang="zh-CN" sz="1400" dirty="0">
                          <a:latin typeface="+mn-lt"/>
                        </a:rPr>
                        <a:t> Guo</a:t>
                      </a:r>
                      <a:endParaRPr lang="zh-CN" altLang="en-US" sz="1400" dirty="0">
                        <a:latin typeface="+mn-lt"/>
                      </a:endParaRPr>
                    </a:p>
                  </a:txBody>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400" dirty="0">
                        <a:latin typeface="+mn-lt"/>
                      </a:endParaRPr>
                    </a:p>
                  </a:txBody>
                  <a:tcPr/>
                </a:tc>
                <a:tc>
                  <a:txBody>
                    <a:bodyPr/>
                    <a:lstStyle/>
                    <a:p>
                      <a:endParaRPr lang="zh-CN" altLang="en-US" sz="1400" dirty="0">
                        <a:latin typeface="+mn-lt"/>
                      </a:endParaRPr>
                    </a:p>
                  </a:txBody>
                  <a:tcPr/>
                </a:tc>
                <a:tc>
                  <a:txBody>
                    <a:bodyPr/>
                    <a:lstStyle/>
                    <a:p>
                      <a:endParaRPr lang="zh-CN" altLang="en-US" sz="1400" dirty="0">
                        <a:latin typeface="+mn-lt"/>
                      </a:endParaRPr>
                    </a:p>
                  </a:txBody>
                  <a:tcPr/>
                </a:tc>
                <a:tc>
                  <a:txBody>
                    <a:bodyPr/>
                    <a:lstStyle/>
                    <a:p>
                      <a:endParaRPr lang="zh-CN" altLang="en-US" sz="1400" dirty="0">
                        <a:latin typeface="+mn-lt"/>
                      </a:endParaRPr>
                    </a:p>
                  </a:txBody>
                  <a:tcPr/>
                </a:tc>
                <a:extLst>
                  <a:ext uri="{0D108BD9-81ED-4DB2-BD59-A6C34878D82A}">
                    <a16:rowId xmlns:a16="http://schemas.microsoft.com/office/drawing/2014/main" val="1912296221"/>
                  </a:ext>
                </a:extLst>
              </a:tr>
            </a:tbl>
          </a:graphicData>
        </a:graphic>
      </p:graphicFrame>
      <p:sp>
        <p:nvSpPr>
          <p:cNvPr id="3073" name="Rectangle 1"/>
          <p:cNvSpPr>
            <a:spLocks noGrp="1" noChangeArrowheads="1"/>
          </p:cNvSpPr>
          <p:nvPr>
            <p:ph type="ctrTitle"/>
          </p:nvPr>
        </p:nvSpPr>
        <p:spPr>
          <a:xfrm>
            <a:off x="914400" y="667310"/>
            <a:ext cx="10363200" cy="1103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zh-CN" dirty="0"/>
              <a:t>Discussion on configuration/indication of </a:t>
            </a:r>
            <a:r>
              <a:rPr lang="en-GB" dirty="0"/>
              <a:t>ELR PPDU</a:t>
            </a:r>
          </a:p>
        </p:txBody>
      </p:sp>
      <p:sp>
        <p:nvSpPr>
          <p:cNvPr id="3074" name="Rectangle 2"/>
          <p:cNvSpPr>
            <a:spLocks noGrp="1" noChangeArrowheads="1"/>
          </p:cNvSpPr>
          <p:nvPr>
            <p:ph type="subTitle" idx="1"/>
          </p:nvPr>
        </p:nvSpPr>
        <p:spPr>
          <a:xfrm>
            <a:off x="1768383" y="1656606"/>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2024-09-0</a:t>
            </a:r>
            <a:r>
              <a:rPr lang="en-US" altLang="zh-CN" sz="2000" b="0" dirty="0"/>
              <a:t>4</a:t>
            </a:r>
            <a:endParaRPr lang="en-GB" sz="2000" b="0" dirty="0"/>
          </a:p>
        </p:txBody>
      </p:sp>
      <p:sp>
        <p:nvSpPr>
          <p:cNvPr id="6" name="Date Placeholder 3"/>
          <p:cNvSpPr>
            <a:spLocks noGrp="1"/>
          </p:cNvSpPr>
          <p:nvPr>
            <p:ph type="dt" idx="10"/>
          </p:nvPr>
        </p:nvSpPr>
        <p:spPr>
          <a:xfrm>
            <a:off x="929217" y="324000"/>
            <a:ext cx="2499764" cy="273050"/>
          </a:xfrm>
        </p:spPr>
        <p:txBody>
          <a:bodyPr/>
          <a:lstStyle/>
          <a:p>
            <a:r>
              <a:rPr lang="en-US" altLang="zh-CN" dirty="0"/>
              <a:t>September 2024</a:t>
            </a:r>
            <a:endParaRPr lang="en-GB" dirty="0"/>
          </a:p>
        </p:txBody>
      </p:sp>
      <p:sp>
        <p:nvSpPr>
          <p:cNvPr id="7" name="Footer Placeholder 4"/>
          <p:cNvSpPr>
            <a:spLocks noGrp="1"/>
          </p:cNvSpPr>
          <p:nvPr>
            <p:ph type="ftr" idx="11"/>
          </p:nvPr>
        </p:nvSpPr>
        <p:spPr>
          <a:xfrm>
            <a:off x="7143757" y="6488385"/>
            <a:ext cx="4246027" cy="180975"/>
          </a:xfrm>
        </p:spPr>
        <p:txBody>
          <a:bodyPr/>
          <a:lstStyle/>
          <a:p>
            <a:r>
              <a:rPr lang="it-IT" dirty="0"/>
              <a:t>Ke Zhong, Ruijie Networks Co., Ltd</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2010099" y="2563276"/>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914401" y="1981201"/>
            <a:ext cx="10361084" cy="2239887"/>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Introduction</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Discussion on configuration/indication of ELR PPDU </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Conclusion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a:xfrm>
            <a:off x="7143757" y="6488385"/>
            <a:ext cx="4246027" cy="180975"/>
          </a:xfrm>
        </p:spPr>
        <p:txBody>
          <a:bodyPr/>
          <a:lstStyle/>
          <a:p>
            <a:r>
              <a:rPr lang="it-IT" dirty="0"/>
              <a:t>Ke Zhong, Ruijie Networks Co., Ltd</a:t>
            </a:r>
            <a:endParaRPr lang="en-GB" dirty="0"/>
          </a:p>
        </p:txBody>
      </p:sp>
      <p:sp>
        <p:nvSpPr>
          <p:cNvPr id="4" name="Date Placeholder 3"/>
          <p:cNvSpPr>
            <a:spLocks noGrp="1"/>
          </p:cNvSpPr>
          <p:nvPr>
            <p:ph type="dt" idx="15"/>
          </p:nvPr>
        </p:nvSpPr>
        <p:spPr>
          <a:xfrm>
            <a:off x="929217" y="324000"/>
            <a:ext cx="2499764" cy="273050"/>
          </a:xfrm>
        </p:spPr>
        <p:txBody>
          <a:bodyPr/>
          <a:lstStyle/>
          <a:p>
            <a:r>
              <a:rPr lang="en-US" altLang="zh-CN" dirty="0"/>
              <a:t>September 2024</a:t>
            </a:r>
            <a:endParaRPr lang="en-GB" altLang="zh-CN"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Introduction</a:t>
            </a:r>
          </a:p>
        </p:txBody>
      </p:sp>
      <p:sp>
        <p:nvSpPr>
          <p:cNvPr id="9218" name="Rectangle 2"/>
          <p:cNvSpPr>
            <a:spLocks noGrp="1" noChangeArrowheads="1"/>
          </p:cNvSpPr>
          <p:nvPr>
            <p:ph idx="1"/>
          </p:nvPr>
        </p:nvSpPr>
        <p:spPr>
          <a:xfrm>
            <a:off x="695400" y="1772816"/>
            <a:ext cx="11089232" cy="3780282"/>
          </a:xfrm>
          <a:ln/>
        </p:spPr>
        <p:txBody>
          <a:bodyPr/>
          <a:lstStyle/>
          <a:p>
            <a:pPr algn="just">
              <a:buFont typeface="Times New Roman" pitchFamily="16" charset="0"/>
              <a:buChar char="•"/>
            </a:pPr>
            <a:r>
              <a:rPr lang="en-GB" altLang="zh-CN" sz="1800" b="0" dirty="0"/>
              <a:t>In PAR of P802.11bn, the Ultra High Reliability (UHR) capability has been defined to improve Rate-vs-Range enhancement, reduce latency, and reduce power consumption for AP, compared to Extremely High Throughput (EHT) MAC/PHY operation [1].  </a:t>
            </a:r>
          </a:p>
          <a:p>
            <a:pPr algn="just">
              <a:buFont typeface="Times New Roman" pitchFamily="16" charset="0"/>
              <a:buChar char="•"/>
            </a:pPr>
            <a:r>
              <a:rPr lang="en-GB" altLang="zh-CN" sz="1800" b="0" dirty="0"/>
              <a:t>Enhanced Long Range (ELR) has been investigated in UHR study group since the beginning of 802.11bn and the motion for ELR has been recently passed during the July 2024 Plenary meeting. The detail of the motion is as follows [2]</a:t>
            </a:r>
            <a:r>
              <a:rPr lang="en-US" altLang="zh-CN" sz="1800" b="0" dirty="0"/>
              <a:t>:</a:t>
            </a:r>
          </a:p>
          <a:p>
            <a:pPr lvl="2" algn="just"/>
            <a:r>
              <a:rPr lang="en-GB" altLang="zh-CN" dirty="0">
                <a:cs typeface="+mn-cs"/>
              </a:rPr>
              <a:t> </a:t>
            </a:r>
            <a:r>
              <a:rPr lang="en-US" altLang="zh-CN" b="1" dirty="0">
                <a:cs typeface="+mn-cs"/>
              </a:rPr>
              <a:t>Move to include the following in the 11bn SFD:</a:t>
            </a:r>
          </a:p>
          <a:p>
            <a:pPr lvl="2" algn="just">
              <a:buFont typeface="Times New Roman" pitchFamily="16" charset="0"/>
              <a:buChar char="•"/>
            </a:pPr>
            <a:r>
              <a:rPr lang="en-US" altLang="zh-CN" b="1" dirty="0">
                <a:cs typeface="+mn-cs"/>
              </a:rPr>
              <a:t>Define Enhanced Long Range (ELR) PPDU and potentially other Range Extension mechanisms.</a:t>
            </a:r>
            <a:endParaRPr lang="en-GB" altLang="zh-CN" b="1" dirty="0">
              <a:cs typeface="+mn-cs"/>
            </a:endParaRPr>
          </a:p>
          <a:p>
            <a:pPr algn="just">
              <a:buFont typeface="Times New Roman" pitchFamily="16" charset="0"/>
              <a:buChar char="•"/>
            </a:pPr>
            <a:r>
              <a:rPr lang="en-GB" altLang="zh-CN" sz="1800" b="0" dirty="0"/>
              <a:t>Several contributions have been submitted to investigate the design of ELR PPDU </a:t>
            </a:r>
            <a:r>
              <a:rPr lang="en-US" altLang="zh-CN" sz="1800" b="0" dirty="0"/>
              <a:t>including its </a:t>
            </a:r>
            <a:r>
              <a:rPr lang="en-GB" altLang="zh-CN" sz="1800" b="0" dirty="0"/>
              <a:t>frame structure, legacy preamble, ELR preamble and ELR data [3]</a:t>
            </a:r>
            <a:r>
              <a:rPr lang="en-US" altLang="zh-CN" sz="1800" b="0" dirty="0"/>
              <a:t>-[6]</a:t>
            </a:r>
            <a:r>
              <a:rPr lang="en-GB" altLang="zh-CN" sz="1800" b="0" dirty="0"/>
              <a:t>. </a:t>
            </a:r>
          </a:p>
          <a:p>
            <a:pPr algn="just">
              <a:buFont typeface="Times New Roman" pitchFamily="16" charset="0"/>
              <a:buChar char="•"/>
            </a:pPr>
            <a:r>
              <a:rPr lang="en-GB" altLang="zh-CN" sz="1800" b="0" dirty="0"/>
              <a:t>In this contribution, the configuration/indication of ELR PPDU is discussed.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a:xfrm>
            <a:off x="7143757" y="6488385"/>
            <a:ext cx="4246027" cy="180975"/>
          </a:xfrm>
        </p:spPr>
        <p:txBody>
          <a:bodyPr/>
          <a:lstStyle/>
          <a:p>
            <a:r>
              <a:rPr lang="it-IT" altLang="zh-CN" dirty="0"/>
              <a:t>Ke Zhong</a:t>
            </a:r>
            <a:r>
              <a:rPr lang="it-IT" dirty="0"/>
              <a:t>, Ruijie Networks Co., Ltd</a:t>
            </a:r>
            <a:endParaRPr lang="en-GB" dirty="0"/>
          </a:p>
        </p:txBody>
      </p:sp>
      <p:sp>
        <p:nvSpPr>
          <p:cNvPr id="4" name="Date Placeholder 3"/>
          <p:cNvSpPr>
            <a:spLocks noGrp="1"/>
          </p:cNvSpPr>
          <p:nvPr>
            <p:ph type="dt" idx="15"/>
          </p:nvPr>
        </p:nvSpPr>
        <p:spPr>
          <a:xfrm>
            <a:off x="929217" y="324000"/>
            <a:ext cx="2499764" cy="273050"/>
          </a:xfrm>
        </p:spPr>
        <p:txBody>
          <a:bodyPr/>
          <a:lstStyle/>
          <a:p>
            <a:r>
              <a:rPr lang="en-US" altLang="zh-CN" dirty="0"/>
              <a:t>September 2024</a:t>
            </a:r>
            <a:endParaRPr lang="en-GB" altLang="zh-CN"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623392" y="1124744"/>
            <a:ext cx="10982416" cy="5442516"/>
          </a:xfrm>
          <a:prstGeom prst="rect">
            <a:avLst/>
          </a:prstGeom>
          <a:noFill/>
        </p:spPr>
        <p:txBody>
          <a:bodyPr wrap="square" rtlCol="0">
            <a:spAutoFit/>
          </a:bodyPr>
          <a:lstStyle/>
          <a:p>
            <a:pPr marL="285750" indent="-285750" algn="just">
              <a:spcBef>
                <a:spcPts val="600"/>
              </a:spcBef>
              <a:buFont typeface="Arial" panose="020B0604020202020204" pitchFamily="34" charset="0"/>
              <a:buChar char="•"/>
            </a:pPr>
            <a:r>
              <a:rPr lang="en-US" altLang="zh-CN" sz="1800" dirty="0">
                <a:solidFill>
                  <a:schemeClr val="tx1"/>
                </a:solidFill>
                <a:latin typeface="Times New Roman" panose="02020603050405020304" pitchFamily="18" charset="0"/>
                <a:cs typeface="Times New Roman" panose="02020603050405020304" pitchFamily="18" charset="0"/>
              </a:rPr>
              <a:t>An UHR PPDU is not necessarily an ELR PPDU unless it is indicated and/or configured as ELR PPDU. </a:t>
            </a:r>
          </a:p>
          <a:p>
            <a:pPr marL="285750" algn="just">
              <a:spcBef>
                <a:spcPts val="600"/>
              </a:spcBef>
              <a:buFont typeface="Arial" panose="020B0604020202020204" pitchFamily="34" charset="0"/>
              <a:buChar char="•"/>
            </a:pPr>
            <a:r>
              <a:rPr lang="en-US" altLang="zh-CN" sz="1800" b="1" dirty="0">
                <a:solidFill>
                  <a:schemeClr val="tx1"/>
                </a:solidFill>
                <a:latin typeface="Times New Roman" panose="02020603050405020304" pitchFamily="18" charset="0"/>
                <a:cs typeface="Times New Roman" panose="02020603050405020304" pitchFamily="18" charset="0"/>
              </a:rPr>
              <a:t>  Option 1: Only configuration</a:t>
            </a:r>
          </a:p>
          <a:p>
            <a:pPr marL="1028700" lvl="1" algn="just">
              <a:spcBef>
                <a:spcPts val="600"/>
              </a:spcBef>
              <a:buFont typeface="Arial" panose="020B0604020202020204" pitchFamily="34" charset="0"/>
              <a:buChar char="•"/>
            </a:pPr>
            <a:endParaRPr lang="en-US" altLang="zh-CN" sz="1800" b="1" dirty="0">
              <a:solidFill>
                <a:schemeClr val="tx1"/>
              </a:solidFill>
              <a:latin typeface="Times New Roman" panose="02020603050405020304" pitchFamily="18" charset="0"/>
              <a:cs typeface="Times New Roman" panose="02020603050405020304" pitchFamily="18" charset="0"/>
            </a:endParaRPr>
          </a:p>
          <a:p>
            <a:pPr lvl="1" indent="0" algn="just">
              <a:spcBef>
                <a:spcPts val="600"/>
              </a:spcBef>
            </a:pPr>
            <a:endParaRPr lang="en-US" altLang="zh-CN" sz="1800" dirty="0">
              <a:solidFill>
                <a:schemeClr val="tx1"/>
              </a:solidFill>
              <a:latin typeface="Times New Roman" panose="02020603050405020304" pitchFamily="18" charset="0"/>
              <a:cs typeface="Times New Roman" panose="02020603050405020304" pitchFamily="18" charset="0"/>
            </a:endParaRPr>
          </a:p>
          <a:p>
            <a:pPr marL="1028700" lvl="1" algn="just">
              <a:spcBef>
                <a:spcPts val="800"/>
              </a:spcBef>
              <a:buFont typeface="Arial" panose="020B0604020202020204" pitchFamily="34" charset="0"/>
              <a:buChar char="•"/>
            </a:pPr>
            <a:r>
              <a:rPr lang="en-US" altLang="zh-CN" sz="1800" dirty="0">
                <a:solidFill>
                  <a:schemeClr val="tx1"/>
                </a:solidFill>
                <a:latin typeface="Times New Roman" panose="02020603050405020304" pitchFamily="18" charset="0"/>
                <a:cs typeface="Times New Roman" panose="02020603050405020304" pitchFamily="18" charset="0"/>
              </a:rPr>
              <a:t>AP may configure non-AP STA to transmit or receive ELR PPDU.</a:t>
            </a:r>
          </a:p>
          <a:p>
            <a:pPr marL="1028700" lvl="1" algn="just">
              <a:spcBef>
                <a:spcPts val="500"/>
              </a:spcBef>
              <a:buFont typeface="Arial" panose="020B0604020202020204" pitchFamily="34" charset="0"/>
              <a:buChar char="•"/>
            </a:pPr>
            <a:r>
              <a:rPr lang="en-US" altLang="zh-CN" sz="1800" dirty="0">
                <a:solidFill>
                  <a:schemeClr val="tx1"/>
                </a:solidFill>
                <a:latin typeface="Times New Roman" panose="02020603050405020304" pitchFamily="18" charset="0"/>
                <a:cs typeface="Times New Roman" panose="02020603050405020304" pitchFamily="18" charset="0"/>
              </a:rPr>
              <a:t>In this case, non-AP STA may </a:t>
            </a:r>
            <a:r>
              <a:rPr lang="en-US" altLang="zh-CN" sz="1800" i="1" dirty="0">
                <a:solidFill>
                  <a:srgbClr val="FF0000"/>
                </a:solidFill>
                <a:latin typeface="Times New Roman" panose="02020603050405020304" pitchFamily="18" charset="0"/>
                <a:cs typeface="Times New Roman" panose="02020603050405020304" pitchFamily="18" charset="0"/>
              </a:rPr>
              <a:t>have no information </a:t>
            </a:r>
            <a:r>
              <a:rPr lang="en-US" altLang="zh-CN" sz="1800" dirty="0">
                <a:solidFill>
                  <a:schemeClr val="tx1"/>
                </a:solidFill>
                <a:latin typeface="Times New Roman" panose="02020603050405020304" pitchFamily="18" charset="0"/>
                <a:cs typeface="Times New Roman" panose="02020603050405020304" pitchFamily="18" charset="0"/>
              </a:rPr>
              <a:t>about what ELR PPDU is, just following configuration of AP to transmit or receive whatever PPDU AP configures it to transmit or receive.</a:t>
            </a:r>
          </a:p>
          <a:p>
            <a:pPr marL="1428750" lvl="2" algn="just">
              <a:spcBef>
                <a:spcPts val="0"/>
              </a:spcBef>
              <a:buFont typeface="Arial" panose="020B0604020202020204" pitchFamily="34" charset="0"/>
              <a:buChar char="•"/>
            </a:pPr>
            <a:r>
              <a:rPr lang="en-US" altLang="zh-CN" sz="1600" dirty="0">
                <a:solidFill>
                  <a:schemeClr val="tx1"/>
                </a:solidFill>
                <a:latin typeface="Times New Roman" panose="02020603050405020304" pitchFamily="18" charset="0"/>
                <a:cs typeface="Times New Roman" panose="02020603050405020304" pitchFamily="18" charset="0"/>
              </a:rPr>
              <a:t>For example, AP may configure all parameters including e.g., 20MHz BW, single spatial stream, fixed low MCS (e.g., MCS0 or MCS 1) and repeated patterns for time and/or frequency domain and etc., for ELR PPDU transmission or reception.</a:t>
            </a:r>
          </a:p>
          <a:p>
            <a:pPr marL="1028700" lvl="1" algn="just">
              <a:spcBef>
                <a:spcPts val="600"/>
              </a:spcBef>
              <a:buFont typeface="Arial" panose="020B0604020202020204" pitchFamily="34" charset="0"/>
              <a:buChar char="•"/>
            </a:pPr>
            <a:r>
              <a:rPr lang="en-US" altLang="zh-CN" sz="1800" dirty="0">
                <a:solidFill>
                  <a:schemeClr val="tx1"/>
                </a:solidFill>
                <a:latin typeface="Times New Roman" panose="02020603050405020304" pitchFamily="18" charset="0"/>
                <a:cs typeface="Times New Roman" panose="02020603050405020304" pitchFamily="18" charset="0"/>
              </a:rPr>
              <a:t>Advantages about Option 1: </a:t>
            </a:r>
          </a:p>
          <a:p>
            <a:pPr marL="1428750" lvl="2" algn="just">
              <a:spcBef>
                <a:spcPts val="0"/>
              </a:spcBef>
              <a:buFont typeface="Arial" panose="020B0604020202020204" pitchFamily="34" charset="0"/>
              <a:buChar char="•"/>
            </a:pPr>
            <a:r>
              <a:rPr lang="en-US" altLang="zh-CN" sz="1600" dirty="0">
                <a:solidFill>
                  <a:schemeClr val="tx1"/>
                </a:solidFill>
                <a:latin typeface="Times New Roman" panose="02020603050405020304" pitchFamily="18" charset="0"/>
                <a:cs typeface="Times New Roman" panose="02020603050405020304" pitchFamily="18" charset="0"/>
              </a:rPr>
              <a:t>May not need new signalling/indication to specifically indicate whether it is ELR PPDU or not.</a:t>
            </a:r>
          </a:p>
          <a:p>
            <a:pPr marL="1428750" lvl="2" algn="just">
              <a:spcBef>
                <a:spcPts val="0"/>
              </a:spcBef>
              <a:buFont typeface="Arial" panose="020B0604020202020204" pitchFamily="34" charset="0"/>
              <a:buChar char="•"/>
            </a:pPr>
            <a:r>
              <a:rPr lang="en-US" altLang="zh-CN" sz="1600" dirty="0">
                <a:solidFill>
                  <a:schemeClr val="tx1"/>
                </a:solidFill>
                <a:latin typeface="Times New Roman" panose="02020603050405020304" pitchFamily="18" charset="0"/>
                <a:cs typeface="Times New Roman" panose="02020603050405020304" pitchFamily="18" charset="0"/>
              </a:rPr>
              <a:t>May use most of current/legacy configuration with necessary update/change for ELR PPDU.</a:t>
            </a:r>
          </a:p>
          <a:p>
            <a:pPr marL="1428750" lvl="2" algn="just">
              <a:spcBef>
                <a:spcPts val="0"/>
              </a:spcBef>
              <a:buFont typeface="Arial" panose="020B0604020202020204" pitchFamily="34" charset="0"/>
              <a:buChar char="•"/>
            </a:pPr>
            <a:r>
              <a:rPr lang="en-US" altLang="zh-CN" sz="1600" dirty="0">
                <a:solidFill>
                  <a:schemeClr val="tx1"/>
                </a:solidFill>
                <a:latin typeface="Times New Roman" panose="02020603050405020304" pitchFamily="18" charset="0"/>
                <a:cs typeface="Times New Roman" panose="02020603050405020304" pitchFamily="18" charset="0"/>
              </a:rPr>
              <a:t>Flexibility in configuring ELR PPDU format.</a:t>
            </a:r>
          </a:p>
          <a:p>
            <a:pPr marL="1028700" lvl="1" algn="just">
              <a:spcBef>
                <a:spcPts val="600"/>
              </a:spcBef>
              <a:buFont typeface="Arial" panose="020B0604020202020204" pitchFamily="34" charset="0"/>
              <a:buChar char="•"/>
            </a:pPr>
            <a:r>
              <a:rPr lang="en-US" altLang="zh-CN" sz="1800" dirty="0">
                <a:solidFill>
                  <a:schemeClr val="tx1"/>
                </a:solidFill>
                <a:latin typeface="Times New Roman" panose="02020603050405020304" pitchFamily="18" charset="0"/>
                <a:cs typeface="Times New Roman" panose="02020603050405020304" pitchFamily="18" charset="0"/>
              </a:rPr>
              <a:t>Disadvantages about Option 1: </a:t>
            </a:r>
          </a:p>
          <a:p>
            <a:pPr marL="1428750" lvl="2" algn="just">
              <a:spcBef>
                <a:spcPts val="0"/>
              </a:spcBef>
              <a:buFont typeface="Arial" panose="020B0604020202020204" pitchFamily="34" charset="0"/>
              <a:buChar char="•"/>
            </a:pPr>
            <a:r>
              <a:rPr lang="en-US" altLang="zh-CN" sz="1600" dirty="0">
                <a:solidFill>
                  <a:schemeClr val="tx1"/>
                </a:solidFill>
                <a:latin typeface="Times New Roman" panose="02020603050405020304" pitchFamily="18" charset="0"/>
                <a:cs typeface="Times New Roman" panose="02020603050405020304" pitchFamily="18" charset="0"/>
              </a:rPr>
              <a:t>Need to configure every single parameter for each ELR PPDU transmission or reception. </a:t>
            </a:r>
          </a:p>
          <a:p>
            <a:pPr marL="1428750" lvl="2" algn="just">
              <a:spcBef>
                <a:spcPts val="0"/>
              </a:spcBef>
              <a:buFont typeface="Arial" panose="020B0604020202020204" pitchFamily="34" charset="0"/>
              <a:buChar char="•"/>
            </a:pPr>
            <a:r>
              <a:rPr lang="en-US" altLang="zh-CN" sz="1600" dirty="0">
                <a:solidFill>
                  <a:schemeClr val="tx1"/>
                </a:solidFill>
                <a:latin typeface="Times New Roman" panose="02020603050405020304" pitchFamily="18" charset="0"/>
                <a:cs typeface="Times New Roman" panose="02020603050405020304" pitchFamily="18" charset="0"/>
              </a:rPr>
              <a:t>May cause huge configuration/signalling effort or overhead if ELR PPDU format is fixed or only has a few alternatives, or most of its parameters are default values (if accepted or decided so).</a:t>
            </a:r>
          </a:p>
        </p:txBody>
      </p:sp>
      <p:pic>
        <p:nvPicPr>
          <p:cNvPr id="8" name="图片 7">
            <a:extLst>
              <a:ext uri="{FF2B5EF4-FFF2-40B4-BE49-F238E27FC236}">
                <a16:creationId xmlns:a16="http://schemas.microsoft.com/office/drawing/2014/main" id="{53407B60-11E2-D133-4B52-EB8249A60ABB}"/>
              </a:ext>
            </a:extLst>
          </p:cNvPr>
          <p:cNvPicPr>
            <a:picLocks noChangeAspect="1"/>
          </p:cNvPicPr>
          <p:nvPr/>
        </p:nvPicPr>
        <p:blipFill>
          <a:blip r:embed="rId3"/>
          <a:stretch>
            <a:fillRect/>
          </a:stretch>
        </p:blipFill>
        <p:spPr>
          <a:xfrm>
            <a:off x="4439816" y="1766815"/>
            <a:ext cx="3600400" cy="870097"/>
          </a:xfrm>
          <a:prstGeom prst="rect">
            <a:avLst/>
          </a:prstGeom>
        </p:spPr>
      </p:pic>
      <p:sp>
        <p:nvSpPr>
          <p:cNvPr id="2" name="Title 1"/>
          <p:cNvSpPr>
            <a:spLocks noGrp="1"/>
          </p:cNvSpPr>
          <p:nvPr>
            <p:ph type="title"/>
          </p:nvPr>
        </p:nvSpPr>
        <p:spPr>
          <a:xfrm>
            <a:off x="901699" y="510994"/>
            <a:ext cx="10361084" cy="757766"/>
          </a:xfrm>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dirty="0"/>
              <a:t>Discussion on configuration/indication of ELR PPDU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a:xfrm>
            <a:off x="7143757" y="6488385"/>
            <a:ext cx="4246027" cy="180975"/>
          </a:xfrm>
        </p:spPr>
        <p:txBody>
          <a:bodyPr/>
          <a:lstStyle/>
          <a:p>
            <a:r>
              <a:rPr lang="it-IT" altLang="zh-CN" dirty="0"/>
              <a:t>Ke Zhong</a:t>
            </a:r>
            <a:r>
              <a:rPr lang="it-IT" dirty="0"/>
              <a:t>, Ruijie Networks Co., Ltd</a:t>
            </a:r>
            <a:endParaRPr lang="en-GB" dirty="0"/>
          </a:p>
        </p:txBody>
      </p:sp>
      <p:sp>
        <p:nvSpPr>
          <p:cNvPr id="4" name="Date Placeholder 3"/>
          <p:cNvSpPr>
            <a:spLocks noGrp="1"/>
          </p:cNvSpPr>
          <p:nvPr>
            <p:ph type="dt" idx="15"/>
          </p:nvPr>
        </p:nvSpPr>
        <p:spPr>
          <a:xfrm>
            <a:off x="929217" y="324000"/>
            <a:ext cx="2499764" cy="273050"/>
          </a:xfrm>
        </p:spPr>
        <p:txBody>
          <a:bodyPr/>
          <a:lstStyle/>
          <a:p>
            <a:r>
              <a:rPr lang="en-US" altLang="zh-CN" dirty="0"/>
              <a:t>September 2024</a:t>
            </a:r>
            <a:endParaRPr lang="en-GB" altLang="zh-CN" dirty="0"/>
          </a:p>
        </p:txBody>
      </p:sp>
    </p:spTree>
    <p:extLst>
      <p:ext uri="{BB962C8B-B14F-4D97-AF65-F5344CB8AC3E}">
        <p14:creationId xmlns:p14="http://schemas.microsoft.com/office/powerpoint/2010/main" val="128149047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1424" y="476672"/>
            <a:ext cx="10361084" cy="757766"/>
          </a:xfrm>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dirty="0"/>
              <a:t>Discussion on configuration/indication of ELR PPDU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5" name="Footer Placeholder 4"/>
          <p:cNvSpPr>
            <a:spLocks noGrp="1"/>
          </p:cNvSpPr>
          <p:nvPr>
            <p:ph type="ftr" idx="14"/>
          </p:nvPr>
        </p:nvSpPr>
        <p:spPr>
          <a:xfrm>
            <a:off x="7143757" y="6488385"/>
            <a:ext cx="4246027" cy="180975"/>
          </a:xfrm>
        </p:spPr>
        <p:txBody>
          <a:bodyPr/>
          <a:lstStyle/>
          <a:p>
            <a:r>
              <a:rPr lang="it-IT" altLang="zh-CN" dirty="0"/>
              <a:t>Ke Zhong</a:t>
            </a:r>
            <a:r>
              <a:rPr lang="it-IT" dirty="0"/>
              <a:t>, Ruijie Networks Co., Ltd</a:t>
            </a:r>
            <a:endParaRPr lang="en-GB" dirty="0"/>
          </a:p>
        </p:txBody>
      </p:sp>
      <p:sp>
        <p:nvSpPr>
          <p:cNvPr id="4" name="Date Placeholder 3"/>
          <p:cNvSpPr>
            <a:spLocks noGrp="1"/>
          </p:cNvSpPr>
          <p:nvPr>
            <p:ph type="dt" idx="15"/>
          </p:nvPr>
        </p:nvSpPr>
        <p:spPr>
          <a:xfrm>
            <a:off x="929217" y="324000"/>
            <a:ext cx="2499764" cy="273050"/>
          </a:xfrm>
        </p:spPr>
        <p:txBody>
          <a:bodyPr/>
          <a:lstStyle/>
          <a:p>
            <a:r>
              <a:rPr lang="en-US" altLang="zh-CN" dirty="0"/>
              <a:t>September 2024</a:t>
            </a:r>
            <a:endParaRPr lang="en-GB" altLang="zh-CN" dirty="0"/>
          </a:p>
        </p:txBody>
      </p:sp>
      <p:sp>
        <p:nvSpPr>
          <p:cNvPr id="7" name="文本框 6">
            <a:extLst>
              <a:ext uri="{FF2B5EF4-FFF2-40B4-BE49-F238E27FC236}">
                <a16:creationId xmlns:a16="http://schemas.microsoft.com/office/drawing/2014/main" id="{AF2A499A-F5B5-9F40-DAB1-65930D85972A}"/>
              </a:ext>
            </a:extLst>
          </p:cNvPr>
          <p:cNvSpPr txBox="1"/>
          <p:nvPr/>
        </p:nvSpPr>
        <p:spPr>
          <a:xfrm>
            <a:off x="551384" y="1090422"/>
            <a:ext cx="11449272" cy="5375831"/>
          </a:xfrm>
          <a:prstGeom prst="rect">
            <a:avLst/>
          </a:prstGeom>
          <a:noFill/>
        </p:spPr>
        <p:txBody>
          <a:bodyPr wrap="square" rtlCol="0">
            <a:spAutoFit/>
          </a:bodyPr>
          <a:lstStyle/>
          <a:p>
            <a:pPr marL="285750" indent="-285750" algn="just">
              <a:spcBef>
                <a:spcPts val="600"/>
              </a:spcBef>
              <a:buFont typeface="Arial" panose="020B0604020202020204" pitchFamily="34" charset="0"/>
              <a:buChar char="•"/>
            </a:pPr>
            <a:r>
              <a:rPr lang="en-US" altLang="zh-CN" sz="1800" dirty="0">
                <a:solidFill>
                  <a:schemeClr val="tx1"/>
                </a:solidFill>
                <a:latin typeface="Times New Roman" panose="02020603050405020304" pitchFamily="18" charset="0"/>
                <a:cs typeface="Times New Roman" panose="02020603050405020304" pitchFamily="18" charset="0"/>
              </a:rPr>
              <a:t>An UHR PPDU is not necessarily an ELR PPDU unless it is indicated and/or configured as ELR PPDU.</a:t>
            </a:r>
          </a:p>
          <a:p>
            <a:pPr marL="285750" algn="just">
              <a:spcBef>
                <a:spcPts val="600"/>
              </a:spcBef>
              <a:buFont typeface="Arial" panose="020B0604020202020204" pitchFamily="34" charset="0"/>
              <a:buChar char="•"/>
            </a:pPr>
            <a:r>
              <a:rPr lang="en-US" altLang="zh-CN" sz="1800" b="1" dirty="0">
                <a:solidFill>
                  <a:schemeClr val="tx1"/>
                </a:solidFill>
                <a:latin typeface="Times New Roman" panose="02020603050405020304" pitchFamily="18" charset="0"/>
                <a:cs typeface="Times New Roman" panose="02020603050405020304" pitchFamily="18" charset="0"/>
              </a:rPr>
              <a:t>  Option 2: Only indication </a:t>
            </a:r>
          </a:p>
          <a:p>
            <a:pPr marL="1028700" lvl="1" algn="just">
              <a:spcBef>
                <a:spcPts val="600"/>
              </a:spcBef>
              <a:buFont typeface="Arial" panose="020B0604020202020204" pitchFamily="34" charset="0"/>
              <a:buChar char="•"/>
            </a:pPr>
            <a:endParaRPr lang="en-US" altLang="zh-CN" sz="1800" b="1" dirty="0">
              <a:solidFill>
                <a:schemeClr val="tx1"/>
              </a:solidFill>
              <a:latin typeface="Times New Roman" panose="02020603050405020304" pitchFamily="18" charset="0"/>
              <a:cs typeface="Times New Roman" panose="02020603050405020304" pitchFamily="18" charset="0"/>
            </a:endParaRPr>
          </a:p>
          <a:p>
            <a:pPr lvl="1" indent="0" algn="just">
              <a:spcBef>
                <a:spcPts val="600"/>
              </a:spcBef>
            </a:pPr>
            <a:endParaRPr lang="en-US" altLang="zh-CN" sz="1800" b="1" dirty="0">
              <a:solidFill>
                <a:schemeClr val="tx1"/>
              </a:solidFill>
              <a:latin typeface="Times New Roman" panose="02020603050405020304" pitchFamily="18" charset="0"/>
              <a:cs typeface="Times New Roman" panose="02020603050405020304" pitchFamily="18" charset="0"/>
            </a:endParaRPr>
          </a:p>
          <a:p>
            <a:pPr marL="1028700" lvl="1" algn="just">
              <a:spcBef>
                <a:spcPts val="200"/>
              </a:spcBef>
              <a:buFont typeface="Arial" panose="020B0604020202020204" pitchFamily="34" charset="0"/>
              <a:buChar char="•"/>
            </a:pPr>
            <a:r>
              <a:rPr lang="en-US" altLang="zh-CN" sz="1700" dirty="0">
                <a:solidFill>
                  <a:schemeClr val="tx1"/>
                </a:solidFill>
                <a:latin typeface="Times New Roman" panose="02020603050405020304" pitchFamily="18" charset="0"/>
                <a:cs typeface="Times New Roman" panose="02020603050405020304" pitchFamily="18" charset="0"/>
              </a:rPr>
              <a:t>AP may indicate non-AP STA to transmit or receive ELR PPDU.</a:t>
            </a:r>
          </a:p>
          <a:p>
            <a:pPr marL="1028700" lvl="1" algn="just">
              <a:spcBef>
                <a:spcPts val="200"/>
              </a:spcBef>
              <a:buFont typeface="Arial" panose="020B0604020202020204" pitchFamily="34" charset="0"/>
              <a:buChar char="•"/>
            </a:pPr>
            <a:r>
              <a:rPr lang="en-US" altLang="zh-CN" sz="1700" dirty="0">
                <a:solidFill>
                  <a:schemeClr val="tx1"/>
                </a:solidFill>
                <a:latin typeface="Times New Roman" panose="02020603050405020304" pitchFamily="18" charset="0"/>
                <a:cs typeface="Times New Roman" panose="02020603050405020304" pitchFamily="18" charset="0"/>
              </a:rPr>
              <a:t>In this case, non-AP STA may </a:t>
            </a:r>
            <a:r>
              <a:rPr lang="en-US" altLang="zh-CN" sz="1700" i="1" dirty="0">
                <a:solidFill>
                  <a:srgbClr val="FF0000"/>
                </a:solidFill>
                <a:latin typeface="Times New Roman" panose="02020603050405020304" pitchFamily="18" charset="0"/>
                <a:cs typeface="Times New Roman" panose="02020603050405020304" pitchFamily="18" charset="0"/>
              </a:rPr>
              <a:t>have full information </a:t>
            </a:r>
            <a:r>
              <a:rPr lang="en-US" altLang="zh-CN" sz="1700" dirty="0">
                <a:solidFill>
                  <a:schemeClr val="tx1"/>
                </a:solidFill>
                <a:latin typeface="Times New Roman" panose="02020603050405020304" pitchFamily="18" charset="0"/>
                <a:cs typeface="Times New Roman" panose="02020603050405020304" pitchFamily="18" charset="0"/>
              </a:rPr>
              <a:t>about what ELR PPDU is (e.g., only one fixed ELR PPDU format or ELR PPDU format with only a few fixed alternatives).</a:t>
            </a:r>
          </a:p>
          <a:p>
            <a:pPr marL="1428750" lvl="2" algn="just">
              <a:spcBef>
                <a:spcPts val="600"/>
              </a:spcBef>
              <a:buFont typeface="Arial" panose="020B0604020202020204" pitchFamily="34" charset="0"/>
              <a:buChar char="•"/>
            </a:pPr>
            <a:endParaRPr lang="en-US" altLang="zh-CN" sz="1800" dirty="0">
              <a:solidFill>
                <a:schemeClr val="tx1"/>
              </a:solidFill>
              <a:latin typeface="Times New Roman" panose="02020603050405020304" pitchFamily="18" charset="0"/>
              <a:cs typeface="Times New Roman" panose="02020603050405020304" pitchFamily="18" charset="0"/>
            </a:endParaRPr>
          </a:p>
          <a:p>
            <a:pPr marL="1428750" lvl="2" algn="just">
              <a:spcBef>
                <a:spcPts val="600"/>
              </a:spcBef>
              <a:buFont typeface="Arial" panose="020B0604020202020204" pitchFamily="34" charset="0"/>
              <a:buChar char="•"/>
            </a:pPr>
            <a:endParaRPr lang="en-US" altLang="zh-CN" sz="1800" dirty="0">
              <a:solidFill>
                <a:schemeClr val="tx1"/>
              </a:solidFill>
              <a:latin typeface="Times New Roman" panose="02020603050405020304" pitchFamily="18" charset="0"/>
              <a:cs typeface="Times New Roman" panose="02020603050405020304" pitchFamily="18" charset="0"/>
            </a:endParaRPr>
          </a:p>
          <a:p>
            <a:pPr marL="1428750" lvl="2" algn="just">
              <a:spcBef>
                <a:spcPts val="600"/>
              </a:spcBef>
              <a:buFont typeface="Arial" panose="020B0604020202020204" pitchFamily="34" charset="0"/>
              <a:buChar char="•"/>
            </a:pPr>
            <a:endParaRPr lang="en-US" altLang="zh-CN" sz="1800" dirty="0">
              <a:solidFill>
                <a:schemeClr val="tx1"/>
              </a:solidFill>
              <a:latin typeface="Times New Roman" panose="02020603050405020304" pitchFamily="18" charset="0"/>
              <a:cs typeface="Times New Roman" panose="02020603050405020304" pitchFamily="18" charset="0"/>
            </a:endParaRPr>
          </a:p>
          <a:p>
            <a:pPr marL="1428750" lvl="2" algn="just">
              <a:spcBef>
                <a:spcPts val="600"/>
              </a:spcBef>
              <a:buFont typeface="Arial" panose="020B0604020202020204" pitchFamily="34" charset="0"/>
              <a:buChar char="•"/>
            </a:pPr>
            <a:endParaRPr lang="en-US" altLang="zh-CN" sz="1800" dirty="0">
              <a:solidFill>
                <a:schemeClr val="tx1"/>
              </a:solidFill>
              <a:latin typeface="Times New Roman" panose="02020603050405020304" pitchFamily="18" charset="0"/>
              <a:cs typeface="Times New Roman" panose="02020603050405020304" pitchFamily="18" charset="0"/>
            </a:endParaRPr>
          </a:p>
          <a:p>
            <a:pPr marL="1428750" lvl="2" algn="just">
              <a:spcBef>
                <a:spcPts val="600"/>
              </a:spcBef>
              <a:buFont typeface="Arial" panose="020B0604020202020204" pitchFamily="34" charset="0"/>
              <a:buChar char="•"/>
            </a:pPr>
            <a:endParaRPr lang="en-US" altLang="zh-CN" sz="1800" dirty="0">
              <a:solidFill>
                <a:schemeClr val="tx1"/>
              </a:solidFill>
              <a:latin typeface="Times New Roman" panose="02020603050405020304" pitchFamily="18" charset="0"/>
              <a:cs typeface="Times New Roman" panose="02020603050405020304" pitchFamily="18" charset="0"/>
            </a:endParaRPr>
          </a:p>
          <a:p>
            <a:pPr marL="1028700" lvl="1" algn="just">
              <a:spcBef>
                <a:spcPts val="800"/>
              </a:spcBef>
              <a:buFont typeface="Arial" panose="020B0604020202020204" pitchFamily="34" charset="0"/>
              <a:buChar char="•"/>
            </a:pPr>
            <a:r>
              <a:rPr lang="en-US" altLang="zh-CN" sz="1700" dirty="0">
                <a:solidFill>
                  <a:schemeClr val="tx1"/>
                </a:solidFill>
                <a:latin typeface="Times New Roman" panose="02020603050405020304" pitchFamily="18" charset="0"/>
                <a:cs typeface="Times New Roman" panose="02020603050405020304" pitchFamily="18" charset="0"/>
              </a:rPr>
              <a:t>Advantages about Option 2: </a:t>
            </a:r>
          </a:p>
          <a:p>
            <a:pPr marL="1428750" lvl="2" algn="just">
              <a:spcBef>
                <a:spcPts val="0"/>
              </a:spcBef>
              <a:buFont typeface="Arial" panose="020B0604020202020204" pitchFamily="34" charset="0"/>
              <a:buChar char="•"/>
            </a:pPr>
            <a:r>
              <a:rPr lang="en-US" altLang="zh-CN" sz="1600" dirty="0">
                <a:solidFill>
                  <a:schemeClr val="tx1"/>
                </a:solidFill>
                <a:latin typeface="Times New Roman" panose="02020603050405020304" pitchFamily="18" charset="0"/>
                <a:cs typeface="Times New Roman" panose="02020603050405020304" pitchFamily="18" charset="0"/>
              </a:rPr>
              <a:t>Simple signalling/indication to indicate whether it is ELR PPDU (e.g., 1-bit indication) for Case 1, or to indicate ELR PPDU format with only a few fixed alternatives for Case 2 (e.g., 2-bit indication if there are four alternatives).</a:t>
            </a:r>
          </a:p>
          <a:p>
            <a:pPr marL="1028700" lvl="1" algn="just">
              <a:spcBef>
                <a:spcPts val="200"/>
              </a:spcBef>
              <a:buFont typeface="Arial" panose="020B0604020202020204" pitchFamily="34" charset="0"/>
              <a:buChar char="•"/>
            </a:pPr>
            <a:r>
              <a:rPr lang="en-US" altLang="zh-CN" sz="1700" dirty="0">
                <a:solidFill>
                  <a:schemeClr val="tx1"/>
                </a:solidFill>
                <a:latin typeface="Times New Roman" panose="02020603050405020304" pitchFamily="18" charset="0"/>
                <a:cs typeface="Times New Roman" panose="02020603050405020304" pitchFamily="18" charset="0"/>
              </a:rPr>
              <a:t>Disadvantages about Option 2: </a:t>
            </a:r>
          </a:p>
          <a:p>
            <a:pPr marL="1428750" lvl="2" algn="just">
              <a:spcBef>
                <a:spcPts val="0"/>
              </a:spcBef>
              <a:buFont typeface="Arial" panose="020B0604020202020204" pitchFamily="34" charset="0"/>
              <a:buChar char="•"/>
            </a:pPr>
            <a:r>
              <a:rPr lang="en-US" altLang="zh-CN" sz="1600" dirty="0">
                <a:solidFill>
                  <a:schemeClr val="tx1"/>
                </a:solidFill>
                <a:latin typeface="Times New Roman" panose="02020603050405020304" pitchFamily="18" charset="0"/>
                <a:cs typeface="Times New Roman" panose="02020603050405020304" pitchFamily="18" charset="0"/>
              </a:rPr>
              <a:t>No or only a few flexibility in ELR PPDU format.</a:t>
            </a:r>
          </a:p>
        </p:txBody>
      </p:sp>
      <p:pic>
        <p:nvPicPr>
          <p:cNvPr id="8" name="图片 7">
            <a:extLst>
              <a:ext uri="{FF2B5EF4-FFF2-40B4-BE49-F238E27FC236}">
                <a16:creationId xmlns:a16="http://schemas.microsoft.com/office/drawing/2014/main" id="{CEBD859C-3E84-A8E1-2C1F-C3355C65A0D8}"/>
              </a:ext>
            </a:extLst>
          </p:cNvPr>
          <p:cNvPicPr>
            <a:picLocks noChangeAspect="1"/>
          </p:cNvPicPr>
          <p:nvPr/>
        </p:nvPicPr>
        <p:blipFill>
          <a:blip r:embed="rId3"/>
          <a:stretch>
            <a:fillRect/>
          </a:stretch>
        </p:blipFill>
        <p:spPr>
          <a:xfrm>
            <a:off x="4727848" y="1689235"/>
            <a:ext cx="3600400" cy="803661"/>
          </a:xfrm>
          <a:prstGeom prst="rect">
            <a:avLst/>
          </a:prstGeom>
        </p:spPr>
      </p:pic>
      <p:sp>
        <p:nvSpPr>
          <p:cNvPr id="9" name="文本框 8">
            <a:extLst>
              <a:ext uri="{FF2B5EF4-FFF2-40B4-BE49-F238E27FC236}">
                <a16:creationId xmlns:a16="http://schemas.microsoft.com/office/drawing/2014/main" id="{A4D8C6B1-3A14-ED01-E41D-99026191A08A}"/>
              </a:ext>
            </a:extLst>
          </p:cNvPr>
          <p:cNvSpPr txBox="1"/>
          <p:nvPr/>
        </p:nvSpPr>
        <p:spPr>
          <a:xfrm>
            <a:off x="1775520" y="3269302"/>
            <a:ext cx="4968552" cy="1815882"/>
          </a:xfrm>
          <a:prstGeom prst="rect">
            <a:avLst/>
          </a:prstGeom>
          <a:noFill/>
        </p:spPr>
        <p:txBody>
          <a:bodyPr wrap="square">
            <a:spAutoFit/>
          </a:bodyPr>
          <a:lstStyle/>
          <a:p>
            <a:pPr marL="0" lvl="3" algn="just">
              <a:spcBef>
                <a:spcPts val="200"/>
              </a:spcBef>
              <a:buFont typeface="Arial" panose="020B0604020202020204" pitchFamily="34" charset="0"/>
              <a:buChar char="•"/>
            </a:pPr>
            <a:r>
              <a:rPr lang="en-US" altLang="zh-CN" sz="1400" dirty="0">
                <a:solidFill>
                  <a:schemeClr val="tx1"/>
                </a:solidFill>
                <a:latin typeface="Times New Roman" panose="02020603050405020304" pitchFamily="18" charset="0"/>
                <a:cs typeface="Times New Roman" panose="02020603050405020304" pitchFamily="18" charset="0"/>
              </a:rPr>
              <a:t>Case 1, only one fixed ELR PPDU format: For example, all parameters/configurations for ELR PPDU transmission or reception including e.g., 20MHz BW, single spatial stream, fixed low MCS (e.g., MCS0 or MCS 1) and repeated patterns for time and/or frequency domain and etc., are known or hardcoded/pre-configured in non-AP STA if agreed so. In other words, all parameters/configurations for ELR PPDU transmission or reception are default parameters/configurations.</a:t>
            </a:r>
          </a:p>
        </p:txBody>
      </p:sp>
      <p:sp>
        <p:nvSpPr>
          <p:cNvPr id="11" name="文本框 10">
            <a:extLst>
              <a:ext uri="{FF2B5EF4-FFF2-40B4-BE49-F238E27FC236}">
                <a16:creationId xmlns:a16="http://schemas.microsoft.com/office/drawing/2014/main" id="{15AB15B6-6551-FF6D-B946-327648B4A8C4}"/>
              </a:ext>
            </a:extLst>
          </p:cNvPr>
          <p:cNvSpPr txBox="1"/>
          <p:nvPr/>
        </p:nvSpPr>
        <p:spPr>
          <a:xfrm>
            <a:off x="6528048" y="3269302"/>
            <a:ext cx="5400600" cy="1815882"/>
          </a:xfrm>
          <a:prstGeom prst="rect">
            <a:avLst/>
          </a:prstGeom>
          <a:noFill/>
        </p:spPr>
        <p:txBody>
          <a:bodyPr wrap="square">
            <a:spAutoFit/>
          </a:bodyPr>
          <a:lstStyle/>
          <a:p>
            <a:pPr marL="400050" lvl="2" algn="just">
              <a:spcBef>
                <a:spcPts val="200"/>
              </a:spcBef>
              <a:buFont typeface="Arial" panose="020B0604020202020204" pitchFamily="34" charset="0"/>
              <a:buChar char="•"/>
            </a:pPr>
            <a:r>
              <a:rPr lang="en-US" altLang="zh-CN" sz="1400" dirty="0">
                <a:solidFill>
                  <a:schemeClr val="tx1"/>
                </a:solidFill>
                <a:latin typeface="Times New Roman" panose="02020603050405020304" pitchFamily="18" charset="0"/>
                <a:cs typeface="Times New Roman" panose="02020603050405020304" pitchFamily="18" charset="0"/>
              </a:rPr>
              <a:t>Case 2, ELR PPDU format with only a few fixed alternatives: For example, ELR PPDU format with only 3 fixed alternatives</a:t>
            </a:r>
          </a:p>
          <a:p>
            <a:pPr marL="857250" lvl="3" algn="just">
              <a:spcBef>
                <a:spcPts val="0"/>
              </a:spcBef>
              <a:buFont typeface="Arial" panose="020B0604020202020204" pitchFamily="34" charset="0"/>
              <a:buChar char="•"/>
            </a:pPr>
            <a:r>
              <a:rPr lang="en-US" altLang="zh-CN" sz="1400" dirty="0">
                <a:solidFill>
                  <a:schemeClr val="tx1"/>
                </a:solidFill>
                <a:latin typeface="Times New Roman" panose="02020603050405020304" pitchFamily="18" charset="0"/>
                <a:cs typeface="Times New Roman" panose="02020603050405020304" pitchFamily="18" charset="0"/>
              </a:rPr>
              <a:t> Alternative 1: </a:t>
            </a:r>
            <a:r>
              <a:rPr lang="en-US" altLang="zh-CN" sz="1400" dirty="0">
                <a:solidFill>
                  <a:srgbClr val="0070C0"/>
                </a:solidFill>
                <a:latin typeface="Times New Roman" panose="02020603050405020304" pitchFamily="18" charset="0"/>
                <a:cs typeface="Times New Roman" panose="02020603050405020304" pitchFamily="18" charset="0"/>
              </a:rPr>
              <a:t>Repeated pattern 1</a:t>
            </a:r>
            <a:r>
              <a:rPr lang="en-US" altLang="zh-CN" sz="1400" dirty="0">
                <a:solidFill>
                  <a:schemeClr val="tx1"/>
                </a:solidFill>
                <a:latin typeface="Times New Roman" panose="02020603050405020304" pitchFamily="18" charset="0"/>
                <a:cs typeface="Times New Roman" panose="02020603050405020304" pitchFamily="18" charset="0"/>
              </a:rPr>
              <a:t> for time and/or frequency domain, while all other parameters are default.</a:t>
            </a:r>
          </a:p>
          <a:p>
            <a:pPr marL="857250" lvl="3" algn="just">
              <a:spcBef>
                <a:spcPts val="0"/>
              </a:spcBef>
              <a:buFont typeface="Arial" panose="020B0604020202020204" pitchFamily="34" charset="0"/>
              <a:buChar char="•"/>
            </a:pPr>
            <a:r>
              <a:rPr lang="en-US" altLang="zh-CN" sz="1400" dirty="0">
                <a:solidFill>
                  <a:schemeClr val="tx1"/>
                </a:solidFill>
                <a:latin typeface="Times New Roman" panose="02020603050405020304" pitchFamily="18" charset="0"/>
                <a:cs typeface="Times New Roman" panose="02020603050405020304" pitchFamily="18" charset="0"/>
              </a:rPr>
              <a:t>Alternative 2: </a:t>
            </a:r>
            <a:r>
              <a:rPr lang="en-US" altLang="zh-CN" sz="1400" dirty="0">
                <a:solidFill>
                  <a:srgbClr val="0070C0"/>
                </a:solidFill>
                <a:latin typeface="Times New Roman" panose="02020603050405020304" pitchFamily="18" charset="0"/>
                <a:cs typeface="Times New Roman" panose="02020603050405020304" pitchFamily="18" charset="0"/>
              </a:rPr>
              <a:t>Repeated pattern 2</a:t>
            </a:r>
            <a:r>
              <a:rPr lang="en-US" altLang="zh-CN" sz="1400" dirty="0">
                <a:solidFill>
                  <a:schemeClr val="tx1"/>
                </a:solidFill>
                <a:latin typeface="Times New Roman" panose="02020603050405020304" pitchFamily="18" charset="0"/>
                <a:cs typeface="Times New Roman" panose="02020603050405020304" pitchFamily="18" charset="0"/>
              </a:rPr>
              <a:t> for time and/or frequency domain, while all other parameters are default.</a:t>
            </a:r>
          </a:p>
          <a:p>
            <a:pPr marL="857250" lvl="3" algn="just">
              <a:spcBef>
                <a:spcPts val="0"/>
              </a:spcBef>
              <a:buFont typeface="Arial" panose="020B0604020202020204" pitchFamily="34" charset="0"/>
              <a:buChar char="•"/>
            </a:pPr>
            <a:r>
              <a:rPr lang="en-US" altLang="zh-CN" sz="1400" dirty="0">
                <a:solidFill>
                  <a:schemeClr val="tx1"/>
                </a:solidFill>
                <a:latin typeface="Times New Roman" panose="02020603050405020304" pitchFamily="18" charset="0"/>
                <a:cs typeface="Times New Roman" panose="02020603050405020304" pitchFamily="18" charset="0"/>
              </a:rPr>
              <a:t>Alternative 3: </a:t>
            </a:r>
            <a:r>
              <a:rPr lang="en-US" altLang="zh-CN" sz="1400" dirty="0">
                <a:solidFill>
                  <a:srgbClr val="0070C0"/>
                </a:solidFill>
                <a:latin typeface="Times New Roman" panose="02020603050405020304" pitchFamily="18" charset="0"/>
                <a:cs typeface="Times New Roman" panose="02020603050405020304" pitchFamily="18" charset="0"/>
              </a:rPr>
              <a:t>Repeated pattern 3</a:t>
            </a:r>
            <a:r>
              <a:rPr lang="en-US" altLang="zh-CN" sz="1400" dirty="0">
                <a:solidFill>
                  <a:schemeClr val="tx1"/>
                </a:solidFill>
                <a:latin typeface="Times New Roman" panose="02020603050405020304" pitchFamily="18" charset="0"/>
                <a:cs typeface="Times New Roman" panose="02020603050405020304" pitchFamily="18" charset="0"/>
              </a:rPr>
              <a:t> for time and/or frequency domain, while all other parameters are default. </a:t>
            </a:r>
          </a:p>
        </p:txBody>
      </p:sp>
    </p:spTree>
    <p:extLst>
      <p:ext uri="{BB962C8B-B14F-4D97-AF65-F5344CB8AC3E}">
        <p14:creationId xmlns:p14="http://schemas.microsoft.com/office/powerpoint/2010/main" val="24447957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本框 6">
            <a:extLst>
              <a:ext uri="{FF2B5EF4-FFF2-40B4-BE49-F238E27FC236}">
                <a16:creationId xmlns:a16="http://schemas.microsoft.com/office/drawing/2014/main" id="{AF2A499A-F5B5-9F40-DAB1-65930D85972A}"/>
              </a:ext>
            </a:extLst>
          </p:cNvPr>
          <p:cNvSpPr txBox="1"/>
          <p:nvPr/>
        </p:nvSpPr>
        <p:spPr>
          <a:xfrm>
            <a:off x="767408" y="1108476"/>
            <a:ext cx="10801200" cy="5432256"/>
          </a:xfrm>
          <a:prstGeom prst="rect">
            <a:avLst/>
          </a:prstGeom>
          <a:noFill/>
        </p:spPr>
        <p:txBody>
          <a:bodyPr wrap="square" rtlCol="0">
            <a:spAutoFit/>
          </a:bodyPr>
          <a:lstStyle/>
          <a:p>
            <a:pPr marL="285750" indent="-285750" algn="just">
              <a:spcBef>
                <a:spcPts val="600"/>
              </a:spcBef>
              <a:buFont typeface="Arial" panose="020B0604020202020204" pitchFamily="34" charset="0"/>
              <a:buChar char="•"/>
            </a:pPr>
            <a:r>
              <a:rPr lang="en-US" altLang="zh-CN" sz="1800" dirty="0">
                <a:solidFill>
                  <a:schemeClr val="tx1"/>
                </a:solidFill>
                <a:latin typeface="Times New Roman" panose="02020603050405020304" pitchFamily="18" charset="0"/>
                <a:cs typeface="Times New Roman" panose="02020603050405020304" pitchFamily="18" charset="0"/>
              </a:rPr>
              <a:t>An UHR PPDU is not necessarily an ELR PPDU unless it is indicated and/or configured as ELR PPDU.</a:t>
            </a:r>
          </a:p>
          <a:p>
            <a:pPr marL="285750" algn="just">
              <a:spcBef>
                <a:spcPts val="600"/>
              </a:spcBef>
              <a:buFont typeface="Arial" panose="020B0604020202020204" pitchFamily="34" charset="0"/>
              <a:buChar char="•"/>
            </a:pPr>
            <a:r>
              <a:rPr lang="en-US" altLang="zh-CN" sz="1800" b="1" dirty="0">
                <a:solidFill>
                  <a:schemeClr val="tx1"/>
                </a:solidFill>
                <a:latin typeface="Times New Roman" panose="02020603050405020304" pitchFamily="18" charset="0"/>
                <a:cs typeface="Times New Roman" panose="02020603050405020304" pitchFamily="18" charset="0"/>
              </a:rPr>
              <a:t>  Option 3: Indication + configuration</a:t>
            </a:r>
          </a:p>
          <a:p>
            <a:pPr marL="1028700" lvl="1" algn="just">
              <a:spcBef>
                <a:spcPts val="600"/>
              </a:spcBef>
              <a:buFont typeface="Arial" panose="020B0604020202020204" pitchFamily="34" charset="0"/>
              <a:buChar char="•"/>
            </a:pPr>
            <a:endParaRPr lang="en-US" altLang="zh-CN" sz="1800" b="1" dirty="0">
              <a:solidFill>
                <a:schemeClr val="tx1"/>
              </a:solidFill>
              <a:latin typeface="Times New Roman" panose="02020603050405020304" pitchFamily="18" charset="0"/>
              <a:cs typeface="Times New Roman" panose="02020603050405020304" pitchFamily="18" charset="0"/>
            </a:endParaRPr>
          </a:p>
          <a:p>
            <a:pPr lvl="1" indent="0" algn="just">
              <a:spcBef>
                <a:spcPts val="600"/>
              </a:spcBef>
            </a:pPr>
            <a:endParaRPr lang="en-US" altLang="zh-CN" sz="1800" b="1" dirty="0">
              <a:solidFill>
                <a:schemeClr val="tx1"/>
              </a:solidFill>
              <a:latin typeface="Times New Roman" panose="02020603050405020304" pitchFamily="18" charset="0"/>
              <a:cs typeface="Times New Roman" panose="02020603050405020304" pitchFamily="18" charset="0"/>
            </a:endParaRPr>
          </a:p>
          <a:p>
            <a:pPr lvl="1" indent="0" algn="just">
              <a:spcBef>
                <a:spcPts val="600"/>
              </a:spcBef>
            </a:pPr>
            <a:endParaRPr lang="en-US" altLang="zh-CN" sz="1800" b="1" dirty="0">
              <a:solidFill>
                <a:schemeClr val="tx1"/>
              </a:solidFill>
              <a:latin typeface="Times New Roman" panose="02020603050405020304" pitchFamily="18" charset="0"/>
              <a:cs typeface="Times New Roman" panose="02020603050405020304" pitchFamily="18" charset="0"/>
            </a:endParaRPr>
          </a:p>
          <a:p>
            <a:pPr marL="1028700" lvl="1" algn="just">
              <a:spcBef>
                <a:spcPts val="600"/>
              </a:spcBef>
              <a:buFont typeface="Arial" panose="020B0604020202020204" pitchFamily="34" charset="0"/>
              <a:buChar char="•"/>
            </a:pPr>
            <a:r>
              <a:rPr lang="en-US" altLang="zh-CN" sz="1800" dirty="0">
                <a:solidFill>
                  <a:schemeClr val="tx1"/>
                </a:solidFill>
                <a:latin typeface="Times New Roman" panose="02020603050405020304" pitchFamily="18" charset="0"/>
                <a:cs typeface="Times New Roman" panose="02020603050405020304" pitchFamily="18" charset="0"/>
              </a:rPr>
              <a:t>AP may use both indication + configuration to achieve transmission or reception of ELR PPDU for non-AP STA.</a:t>
            </a:r>
          </a:p>
          <a:p>
            <a:pPr marL="1028700" lvl="1" algn="just">
              <a:spcBef>
                <a:spcPts val="600"/>
              </a:spcBef>
              <a:buFont typeface="Arial" panose="020B0604020202020204" pitchFamily="34" charset="0"/>
              <a:buChar char="•"/>
            </a:pPr>
            <a:r>
              <a:rPr lang="en-US" altLang="zh-CN" sz="1800" dirty="0">
                <a:solidFill>
                  <a:schemeClr val="tx1"/>
                </a:solidFill>
                <a:latin typeface="Times New Roman" panose="02020603050405020304" pitchFamily="18" charset="0"/>
                <a:cs typeface="Times New Roman" panose="02020603050405020304" pitchFamily="18" charset="0"/>
              </a:rPr>
              <a:t>In this case, non-AP STA may </a:t>
            </a:r>
            <a:r>
              <a:rPr lang="en-US" altLang="zh-CN" sz="1800" i="1" dirty="0">
                <a:solidFill>
                  <a:srgbClr val="FF0000"/>
                </a:solidFill>
                <a:latin typeface="Times New Roman" panose="02020603050405020304" pitchFamily="18" charset="0"/>
                <a:cs typeface="Times New Roman" panose="02020603050405020304" pitchFamily="18" charset="0"/>
              </a:rPr>
              <a:t>have partial/most information </a:t>
            </a:r>
            <a:r>
              <a:rPr lang="en-US" altLang="zh-CN" sz="1800" dirty="0">
                <a:solidFill>
                  <a:schemeClr val="tx1"/>
                </a:solidFill>
                <a:latin typeface="Times New Roman" panose="02020603050405020304" pitchFamily="18" charset="0"/>
                <a:cs typeface="Times New Roman" panose="02020603050405020304" pitchFamily="18" charset="0"/>
              </a:rPr>
              <a:t>about ELR PPDU while leaving some scenario-dependent parameters configurable. </a:t>
            </a:r>
          </a:p>
          <a:p>
            <a:pPr marL="1428750" lvl="2" algn="just">
              <a:spcBef>
                <a:spcPts val="0"/>
              </a:spcBef>
              <a:buFont typeface="Arial" panose="020B0604020202020204" pitchFamily="34" charset="0"/>
              <a:buChar char="•"/>
            </a:pPr>
            <a:r>
              <a:rPr lang="en-US" altLang="zh-CN" sz="1600" dirty="0">
                <a:solidFill>
                  <a:schemeClr val="tx1"/>
                </a:solidFill>
                <a:latin typeface="Times New Roman" panose="02020603050405020304" pitchFamily="18" charset="0"/>
                <a:cs typeface="Times New Roman" panose="02020603050405020304" pitchFamily="18" charset="0"/>
              </a:rPr>
              <a:t>For example, most parameters/configurations for ELR PPDU transmission or reception including e.g., 20MHz BW, single spatial stream, fixed low MCS (e.g., MCS0 or MCS 1) and etc., are known or hardcoded/pre-configured in non-AP STA if agreed so. In other words, they are default parameters/configurations if indicated as ELR PPDU. </a:t>
            </a:r>
          </a:p>
          <a:p>
            <a:pPr marL="1428750" lvl="2" algn="just">
              <a:spcBef>
                <a:spcPts val="0"/>
              </a:spcBef>
              <a:buFont typeface="Arial" panose="020B0604020202020204" pitchFamily="34" charset="0"/>
              <a:buChar char="•"/>
            </a:pPr>
            <a:r>
              <a:rPr lang="en-US" altLang="zh-CN" sz="1600" dirty="0">
                <a:solidFill>
                  <a:schemeClr val="tx1"/>
                </a:solidFill>
                <a:latin typeface="Times New Roman" panose="02020603050405020304" pitchFamily="18" charset="0"/>
                <a:cs typeface="Times New Roman" panose="02020603050405020304" pitchFamily="18" charset="0"/>
              </a:rPr>
              <a:t>However, scenario-dependent parameters, e.g., repeated patterns for time and/or frequency domain etc., are left configurable. </a:t>
            </a:r>
          </a:p>
          <a:p>
            <a:pPr marL="1028700" lvl="1" algn="just">
              <a:spcBef>
                <a:spcPts val="600"/>
              </a:spcBef>
              <a:buFont typeface="Arial" panose="020B0604020202020204" pitchFamily="34" charset="0"/>
              <a:buChar char="•"/>
            </a:pPr>
            <a:r>
              <a:rPr lang="en-US" altLang="zh-CN" sz="1800" dirty="0">
                <a:solidFill>
                  <a:schemeClr val="tx1"/>
                </a:solidFill>
                <a:latin typeface="Times New Roman" panose="02020603050405020304" pitchFamily="18" charset="0"/>
                <a:cs typeface="Times New Roman" panose="02020603050405020304" pitchFamily="18" charset="0"/>
              </a:rPr>
              <a:t>Advantages about Option 3: </a:t>
            </a:r>
          </a:p>
          <a:p>
            <a:pPr marL="1428750" lvl="2" algn="just">
              <a:spcBef>
                <a:spcPts val="0"/>
              </a:spcBef>
              <a:buFont typeface="Arial" panose="020B0604020202020204" pitchFamily="34" charset="0"/>
              <a:buChar char="•"/>
            </a:pPr>
            <a:r>
              <a:rPr lang="en-US" altLang="zh-CN" sz="1600" dirty="0">
                <a:solidFill>
                  <a:schemeClr val="tx1"/>
                </a:solidFill>
                <a:latin typeface="Times New Roman" panose="02020603050405020304" pitchFamily="18" charset="0"/>
                <a:cs typeface="Times New Roman" panose="02020603050405020304" pitchFamily="18" charset="0"/>
              </a:rPr>
              <a:t>Make a good tradeoff between signalling overhead and flexibility: Reduced signalling effort (compared with Option 1) with more flexibility in configuring a few scenario-dependent parameters (compared with Option 2). </a:t>
            </a:r>
          </a:p>
        </p:txBody>
      </p:sp>
      <p:pic>
        <p:nvPicPr>
          <p:cNvPr id="8" name="图片 7">
            <a:extLst>
              <a:ext uri="{FF2B5EF4-FFF2-40B4-BE49-F238E27FC236}">
                <a16:creationId xmlns:a16="http://schemas.microsoft.com/office/drawing/2014/main" id="{8A9E2DCA-668A-25BA-C040-363E22DEB098}"/>
              </a:ext>
            </a:extLst>
          </p:cNvPr>
          <p:cNvPicPr>
            <a:picLocks noChangeAspect="1"/>
          </p:cNvPicPr>
          <p:nvPr/>
        </p:nvPicPr>
        <p:blipFill>
          <a:blip r:embed="rId3"/>
          <a:stretch>
            <a:fillRect/>
          </a:stretch>
        </p:blipFill>
        <p:spPr>
          <a:xfrm>
            <a:off x="5015880" y="1756548"/>
            <a:ext cx="3353091" cy="1143099"/>
          </a:xfrm>
          <a:prstGeom prst="rect">
            <a:avLst/>
          </a:prstGeom>
        </p:spPr>
      </p:pic>
      <p:sp>
        <p:nvSpPr>
          <p:cNvPr id="2" name="Title 1"/>
          <p:cNvSpPr>
            <a:spLocks noGrp="1"/>
          </p:cNvSpPr>
          <p:nvPr>
            <p:ph type="title"/>
          </p:nvPr>
        </p:nvSpPr>
        <p:spPr>
          <a:xfrm>
            <a:off x="965200" y="510994"/>
            <a:ext cx="10361084" cy="757766"/>
          </a:xfrm>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dirty="0"/>
              <a:t>Discussion on configuration/indication of ELR PPDU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a:t>
            </a:fld>
            <a:endParaRPr lang="en-GB"/>
          </a:p>
        </p:txBody>
      </p:sp>
      <p:sp>
        <p:nvSpPr>
          <p:cNvPr id="5" name="Footer Placeholder 4"/>
          <p:cNvSpPr>
            <a:spLocks noGrp="1"/>
          </p:cNvSpPr>
          <p:nvPr>
            <p:ph type="ftr" idx="14"/>
          </p:nvPr>
        </p:nvSpPr>
        <p:spPr>
          <a:xfrm>
            <a:off x="7143757" y="6488385"/>
            <a:ext cx="4246027" cy="180975"/>
          </a:xfrm>
        </p:spPr>
        <p:txBody>
          <a:bodyPr/>
          <a:lstStyle/>
          <a:p>
            <a:r>
              <a:rPr lang="it-IT" altLang="zh-CN" dirty="0"/>
              <a:t>Ke Zhong</a:t>
            </a:r>
            <a:r>
              <a:rPr lang="it-IT" dirty="0"/>
              <a:t>, Ruijie Networks Co., Ltd</a:t>
            </a:r>
            <a:endParaRPr lang="en-GB" dirty="0"/>
          </a:p>
        </p:txBody>
      </p:sp>
      <p:sp>
        <p:nvSpPr>
          <p:cNvPr id="4" name="Date Placeholder 3"/>
          <p:cNvSpPr>
            <a:spLocks noGrp="1"/>
          </p:cNvSpPr>
          <p:nvPr>
            <p:ph type="dt" idx="15"/>
          </p:nvPr>
        </p:nvSpPr>
        <p:spPr>
          <a:xfrm>
            <a:off x="929217" y="324000"/>
            <a:ext cx="2499764" cy="273050"/>
          </a:xfrm>
        </p:spPr>
        <p:txBody>
          <a:bodyPr/>
          <a:lstStyle/>
          <a:p>
            <a:r>
              <a:rPr lang="en-US" altLang="zh-CN" dirty="0"/>
              <a:t>September 2024</a:t>
            </a:r>
            <a:endParaRPr lang="en-GB" altLang="zh-CN" dirty="0"/>
          </a:p>
        </p:txBody>
      </p:sp>
    </p:spTree>
    <p:extLst>
      <p:ext uri="{BB962C8B-B14F-4D97-AF65-F5344CB8AC3E}">
        <p14:creationId xmlns:p14="http://schemas.microsoft.com/office/powerpoint/2010/main" val="386139224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Conclusion</a:t>
            </a:r>
          </a:p>
        </p:txBody>
      </p:sp>
      <p:sp>
        <p:nvSpPr>
          <p:cNvPr id="9218" name="Rectangle 2"/>
          <p:cNvSpPr>
            <a:spLocks noGrp="1" noChangeArrowheads="1"/>
          </p:cNvSpPr>
          <p:nvPr>
            <p:ph idx="1"/>
          </p:nvPr>
        </p:nvSpPr>
        <p:spPr>
          <a:xfrm>
            <a:off x="929217" y="1746956"/>
            <a:ext cx="10783407" cy="4058307"/>
          </a:xfrm>
          <a:ln/>
        </p:spPr>
        <p:txBody>
          <a:bodyPr/>
          <a:lstStyle/>
          <a:p>
            <a:pPr algn="just">
              <a:buFont typeface="Times New Roman" pitchFamily="16" charset="0"/>
              <a:buChar char="•"/>
            </a:pPr>
            <a:r>
              <a:rPr lang="en-US" altLang="zh-CN" sz="2000" dirty="0"/>
              <a:t>Three high-level options are discussed on </a:t>
            </a:r>
            <a:r>
              <a:rPr lang="en-GB" altLang="zh-CN" sz="2000" dirty="0"/>
              <a:t>configuration/indication of ELR PPDU.</a:t>
            </a:r>
          </a:p>
          <a:p>
            <a:pPr algn="just">
              <a:buFont typeface="Times New Roman" pitchFamily="16" charset="0"/>
              <a:buChar char="•"/>
            </a:pPr>
            <a:r>
              <a:rPr lang="en-US" altLang="zh-CN" sz="2000" dirty="0"/>
              <a:t>Among the discussed options, i.e., Option 1 (only configuration), Option 2 (only indication)  and Option 3 (indication + configuration), Option 3 (indication + configuration) is preferred, which has </a:t>
            </a:r>
            <a:r>
              <a:rPr lang="en-US" altLang="zh-CN" sz="2000" dirty="0">
                <a:solidFill>
                  <a:schemeClr val="tx1"/>
                </a:solidFill>
                <a:latin typeface="Times New Roman" panose="02020603050405020304" pitchFamily="18" charset="0"/>
                <a:cs typeface="Times New Roman" panose="02020603050405020304" pitchFamily="18" charset="0"/>
              </a:rPr>
              <a:t>reduced signalling effort (compared with Option 1) with more flexibility in configuring a few scenario-dependent parameters (compared with Option 2).</a:t>
            </a:r>
          </a:p>
          <a:p>
            <a:pPr algn="just">
              <a:buFont typeface="Times New Roman" pitchFamily="16" charset="0"/>
              <a:buChar char="•"/>
            </a:pPr>
            <a:r>
              <a:rPr lang="en-US" altLang="zh-CN" sz="2000" dirty="0">
                <a:solidFill>
                  <a:schemeClr val="tx1"/>
                </a:solidFill>
                <a:latin typeface="Times New Roman" panose="02020603050405020304" pitchFamily="18" charset="0"/>
                <a:cs typeface="Times New Roman" panose="02020603050405020304" pitchFamily="18" charset="0"/>
              </a:rPr>
              <a:t>More details about </a:t>
            </a:r>
            <a:r>
              <a:rPr lang="en-US" altLang="zh-CN" sz="2000" dirty="0"/>
              <a:t>Option 3 (indication + configuration) need further study. </a:t>
            </a:r>
          </a:p>
          <a:p>
            <a:pPr lvl="1" algn="just">
              <a:buFont typeface="Times New Roman" pitchFamily="16" charset="0"/>
              <a:buChar char="•"/>
            </a:pPr>
            <a:r>
              <a:rPr lang="en-US" altLang="zh-CN" sz="1600" kern="1200" dirty="0">
                <a:solidFill>
                  <a:schemeClr val="tx1"/>
                </a:solidFill>
                <a:latin typeface="Times New Roman" panose="02020603050405020304" pitchFamily="18" charset="0"/>
                <a:ea typeface="MS Gothic" charset="-128"/>
                <a:cs typeface="Times New Roman" panose="02020603050405020304" pitchFamily="18" charset="0"/>
              </a:rPr>
              <a:t>Details of signalling/indication design (i.e., how to </a:t>
            </a:r>
            <a:r>
              <a:rPr lang="en-US" altLang="zh-CN" sz="1600" dirty="0">
                <a:solidFill>
                  <a:schemeClr val="tx1"/>
                </a:solidFill>
                <a:latin typeface="Times New Roman" panose="02020603050405020304" pitchFamily="18" charset="0"/>
                <a:cs typeface="Times New Roman" panose="02020603050405020304" pitchFamily="18" charset="0"/>
              </a:rPr>
              <a:t>indicate whether it is ELR PPDU</a:t>
            </a:r>
            <a:r>
              <a:rPr lang="en-US" altLang="zh-CN" sz="1600" kern="1200" dirty="0">
                <a:solidFill>
                  <a:schemeClr val="tx1"/>
                </a:solidFill>
                <a:latin typeface="Times New Roman" panose="02020603050405020304" pitchFamily="18" charset="0"/>
                <a:ea typeface="MS Gothic" charset="-128"/>
                <a:cs typeface="Times New Roman" panose="02020603050405020304" pitchFamily="18" charset="0"/>
              </a:rPr>
              <a:t>).</a:t>
            </a:r>
          </a:p>
          <a:p>
            <a:pPr lvl="1" algn="just">
              <a:buFont typeface="Times New Roman" pitchFamily="16" charset="0"/>
              <a:buChar char="•"/>
            </a:pPr>
            <a:r>
              <a:rPr lang="en-US" altLang="zh-CN" sz="1600" kern="1200" dirty="0">
                <a:solidFill>
                  <a:schemeClr val="tx1"/>
                </a:solidFill>
                <a:latin typeface="Times New Roman" panose="02020603050405020304" pitchFamily="18" charset="0"/>
                <a:ea typeface="MS Gothic" charset="-128"/>
                <a:cs typeface="Times New Roman" panose="02020603050405020304" pitchFamily="18" charset="0"/>
              </a:rPr>
              <a:t>Which parameter(s) in ELR PPDU should be made fixed or hardcoded/pre-configured if indicated as ELR PPDU.</a:t>
            </a:r>
          </a:p>
          <a:p>
            <a:pPr lvl="1" algn="just">
              <a:buFont typeface="Times New Roman" pitchFamily="16" charset="0"/>
              <a:buChar char="•"/>
            </a:pPr>
            <a:r>
              <a:rPr lang="en-US" altLang="zh-CN" sz="1600" kern="1200" dirty="0">
                <a:solidFill>
                  <a:schemeClr val="tx1"/>
                </a:solidFill>
                <a:latin typeface="Times New Roman" panose="02020603050405020304" pitchFamily="18" charset="0"/>
                <a:ea typeface="MS Gothic" charset="-128"/>
                <a:cs typeface="Times New Roman" panose="02020603050405020304" pitchFamily="18" charset="0"/>
              </a:rPr>
              <a:t>Which parameter(s) in ELR PPDU should be made configurable (e.g., scenario-dependent parameters) for each ELR PPDU transmission or reception, and how to configure the parameter(s).</a:t>
            </a:r>
          </a:p>
          <a:p>
            <a:pPr lvl="1" algn="just">
              <a:buFont typeface="Times New Roman" pitchFamily="16" charset="0"/>
              <a:buChar char="•"/>
            </a:pPr>
            <a:r>
              <a:rPr lang="en-US" altLang="zh-CN" sz="1600" kern="1200" dirty="0">
                <a:solidFill>
                  <a:schemeClr val="tx1"/>
                </a:solidFill>
                <a:latin typeface="Times New Roman" panose="02020603050405020304" pitchFamily="18" charset="0"/>
                <a:ea typeface="MS Gothic" charset="-128"/>
                <a:cs typeface="Times New Roman" panose="02020603050405020304" pitchFamily="18" charset="0"/>
              </a:rPr>
              <a:t>…</a:t>
            </a:r>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7</a:t>
            </a:fld>
            <a:endParaRPr lang="en-GB" dirty="0"/>
          </a:p>
        </p:txBody>
      </p:sp>
      <p:sp>
        <p:nvSpPr>
          <p:cNvPr id="5" name="Footer Placeholder 4"/>
          <p:cNvSpPr>
            <a:spLocks noGrp="1"/>
          </p:cNvSpPr>
          <p:nvPr>
            <p:ph type="ftr" idx="14"/>
          </p:nvPr>
        </p:nvSpPr>
        <p:spPr>
          <a:xfrm>
            <a:off x="7143757" y="6488385"/>
            <a:ext cx="4246027" cy="180975"/>
          </a:xfrm>
        </p:spPr>
        <p:txBody>
          <a:bodyPr/>
          <a:lstStyle/>
          <a:p>
            <a:r>
              <a:rPr lang="it-IT" altLang="zh-CN" dirty="0"/>
              <a:t>Ke Zhong</a:t>
            </a:r>
            <a:r>
              <a:rPr lang="it-IT" dirty="0"/>
              <a:t>, Ruijie Networks Co., Ltd</a:t>
            </a:r>
            <a:endParaRPr lang="en-GB" dirty="0"/>
          </a:p>
        </p:txBody>
      </p:sp>
      <p:sp>
        <p:nvSpPr>
          <p:cNvPr id="4" name="Date Placeholder 3"/>
          <p:cNvSpPr>
            <a:spLocks noGrp="1"/>
          </p:cNvSpPr>
          <p:nvPr>
            <p:ph type="dt" idx="15"/>
          </p:nvPr>
        </p:nvSpPr>
        <p:spPr>
          <a:xfrm>
            <a:off x="929217" y="324000"/>
            <a:ext cx="2499764" cy="273050"/>
          </a:xfrm>
        </p:spPr>
        <p:txBody>
          <a:bodyPr/>
          <a:lstStyle/>
          <a:p>
            <a:r>
              <a:rPr lang="en-US" altLang="zh-CN" dirty="0"/>
              <a:t>September 2024</a:t>
            </a:r>
            <a:endParaRPr lang="en-GB" altLang="zh-CN" dirty="0"/>
          </a:p>
        </p:txBody>
      </p:sp>
    </p:spTree>
    <p:extLst>
      <p:ext uri="{BB962C8B-B14F-4D97-AF65-F5344CB8AC3E}">
        <p14:creationId xmlns:p14="http://schemas.microsoft.com/office/powerpoint/2010/main" val="135813770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1607257" y="1752600"/>
            <a:ext cx="9273083" cy="4114800"/>
          </a:xfrm>
        </p:spPr>
        <p:txBody>
          <a:bodyPr/>
          <a:lstStyle/>
          <a:p>
            <a:pPr>
              <a:buFont typeface="Arial" panose="020B0604020202020204" pitchFamily="34" charset="0"/>
              <a:buChar char="•"/>
            </a:pPr>
            <a:r>
              <a:rPr lang="en-US" sz="2000" dirty="0"/>
              <a:t>Do you agree that </a:t>
            </a:r>
            <a:r>
              <a:rPr lang="en-US" sz="2000" dirty="0" err="1"/>
              <a:t>TGbn</a:t>
            </a:r>
            <a:r>
              <a:rPr lang="en-US" sz="2000" dirty="0"/>
              <a:t> will achieve ELR PPDU transmission or reception based on indication + configuration?</a:t>
            </a:r>
          </a:p>
          <a:p>
            <a:endParaRPr lang="en-US" dirty="0"/>
          </a:p>
          <a:p>
            <a:pPr marL="800100" lvl="1" indent="-342900">
              <a:buFont typeface="Arial" panose="020B0604020202020204" pitchFamily="34" charset="0"/>
              <a:buChar char="•"/>
            </a:pPr>
            <a:r>
              <a:rPr lang="en-US" dirty="0"/>
              <a:t>Yes:</a:t>
            </a:r>
          </a:p>
          <a:p>
            <a:pPr marL="800100" lvl="1" indent="-342900">
              <a:buFont typeface="Arial" panose="020B0604020202020204" pitchFamily="34" charset="0"/>
              <a:buChar char="•"/>
            </a:pPr>
            <a:r>
              <a:rPr lang="en-US" dirty="0"/>
              <a:t>No:</a:t>
            </a:r>
          </a:p>
          <a:p>
            <a:pPr marL="800100" lvl="1" indent="-342900">
              <a:buFont typeface="Arial" panose="020B0604020202020204" pitchFamily="34" charset="0"/>
              <a:buChar char="•"/>
            </a:pPr>
            <a:r>
              <a:rPr lang="en-US" dirty="0"/>
              <a:t>Abstain:</a:t>
            </a:r>
          </a:p>
          <a:p>
            <a:pPr lvl="1"/>
            <a:endParaRPr lang="en-US" sz="1600" dirty="0"/>
          </a:p>
        </p:txBody>
      </p:sp>
      <p:sp>
        <p:nvSpPr>
          <p:cNvPr id="5" name="灯片编号占位符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8</a:t>
            </a:fld>
            <a:endParaRPr lang="en-GB" altLang="en-US" dirty="0"/>
          </a:p>
        </p:txBody>
      </p:sp>
      <p:sp>
        <p:nvSpPr>
          <p:cNvPr id="6" name="标题 5"/>
          <p:cNvSpPr>
            <a:spLocks noGrp="1"/>
          </p:cNvSpPr>
          <p:nvPr>
            <p:ph type="title" idx="4294967295"/>
          </p:nvPr>
        </p:nvSpPr>
        <p:spPr>
          <a:xfrm>
            <a:off x="2209800" y="685800"/>
            <a:ext cx="7772400" cy="1066800"/>
          </a:xfrm>
        </p:spPr>
        <p:txBody>
          <a:bodyPr/>
          <a:lstStyle/>
          <a:p>
            <a:r>
              <a:rPr lang="en-US" dirty="0"/>
              <a:t>Straw Poll</a:t>
            </a:r>
          </a:p>
        </p:txBody>
      </p:sp>
      <p:sp>
        <p:nvSpPr>
          <p:cNvPr id="3" name="Date Placeholder 3">
            <a:extLst>
              <a:ext uri="{FF2B5EF4-FFF2-40B4-BE49-F238E27FC236}">
                <a16:creationId xmlns:a16="http://schemas.microsoft.com/office/drawing/2014/main" id="{9E4B22E3-A731-597F-1231-A0E2807791FD}"/>
              </a:ext>
            </a:extLst>
          </p:cNvPr>
          <p:cNvSpPr txBox="1">
            <a:spLocks/>
          </p:cNvSpPr>
          <p:nvPr/>
        </p:nvSpPr>
        <p:spPr>
          <a:xfrm>
            <a:off x="839416" y="280800"/>
            <a:ext cx="1944216" cy="461369"/>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ltLang="zh-CN" sz="1800" b="1" dirty="0">
                <a:solidFill>
                  <a:srgbClr val="000000"/>
                </a:solidFill>
              </a:rPr>
              <a:t>September 2024</a:t>
            </a:r>
            <a:endParaRPr lang="en-GB" altLang="zh-CN" sz="1800" b="1" dirty="0">
              <a:solidFill>
                <a:srgbClr val="000000"/>
              </a:solidFill>
            </a:endParaRPr>
          </a:p>
        </p:txBody>
      </p:sp>
      <p:sp>
        <p:nvSpPr>
          <p:cNvPr id="7" name="Footer Placeholder 4">
            <a:extLst>
              <a:ext uri="{FF2B5EF4-FFF2-40B4-BE49-F238E27FC236}">
                <a16:creationId xmlns:a16="http://schemas.microsoft.com/office/drawing/2014/main" id="{4973461C-02A2-DAE9-A60F-6029C26B632D}"/>
              </a:ext>
            </a:extLst>
          </p:cNvPr>
          <p:cNvSpPr txBox="1">
            <a:spLocks/>
          </p:cNvSpPr>
          <p:nvPr/>
        </p:nvSpPr>
        <p:spPr>
          <a:xfrm>
            <a:off x="9048328" y="6453336"/>
            <a:ext cx="4246027" cy="180975"/>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it-IT" altLang="zh-CN" sz="1200" dirty="0">
                <a:solidFill>
                  <a:srgbClr val="000000"/>
                </a:solidFill>
              </a:rPr>
              <a:t>Ke Zhong</a:t>
            </a:r>
            <a:r>
              <a:rPr lang="it-IT" sz="1200" dirty="0">
                <a:solidFill>
                  <a:srgbClr val="000000"/>
                </a:solidFill>
              </a:rPr>
              <a:t>, Ruijie Networks Co., Ltd</a:t>
            </a:r>
            <a:endParaRPr lang="en-GB" sz="1200" dirty="0">
              <a:solidFill>
                <a:srgbClr val="000000"/>
              </a:solidFill>
            </a:endParaRPr>
          </a:p>
        </p:txBody>
      </p:sp>
    </p:spTree>
    <p:extLst>
      <p:ext uri="{BB962C8B-B14F-4D97-AF65-F5344CB8AC3E}">
        <p14:creationId xmlns:p14="http://schemas.microsoft.com/office/powerpoint/2010/main" val="35798719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a:xfrm>
            <a:off x="914400" y="1981201"/>
            <a:ext cx="11158263" cy="2671935"/>
          </a:xfrm>
        </p:spPr>
        <p:txBody>
          <a:bodyPr/>
          <a:lstStyle/>
          <a:p>
            <a:r>
              <a:rPr lang="en-GB" altLang="zh-CN" sz="2000" b="0" dirty="0"/>
              <a:t>[1] IEEE 802.11-23/0480r3, UHR proposed PAR, Laurent </a:t>
            </a:r>
            <a:r>
              <a:rPr lang="en-GB" altLang="zh-CN" sz="2000" b="0" dirty="0" err="1"/>
              <a:t>Cariou</a:t>
            </a:r>
            <a:r>
              <a:rPr lang="en-GB" altLang="zh-CN" sz="2000" b="0" dirty="0"/>
              <a:t> (Intel)</a:t>
            </a:r>
          </a:p>
          <a:p>
            <a:r>
              <a:rPr lang="en-GB" altLang="zh-CN" sz="2000" b="0" dirty="0"/>
              <a:t>[2] IEEE 802.11-24/0209r4, Specification framework for </a:t>
            </a:r>
            <a:r>
              <a:rPr lang="en-GB" altLang="zh-CN" sz="2000" b="0" dirty="0" err="1"/>
              <a:t>TGBn</a:t>
            </a:r>
            <a:r>
              <a:rPr lang="en-GB" altLang="zh-CN" sz="2000" b="0" dirty="0"/>
              <a:t>, Ross Jian Yu (Huawei)</a:t>
            </a:r>
          </a:p>
          <a:p>
            <a:r>
              <a:rPr lang="en-GB" altLang="zh-CN" sz="2000" b="0" dirty="0"/>
              <a:t>[3] IEEE 802.11-24/0873r2, Design targets and considerations for Enhanced Long Range, </a:t>
            </a:r>
            <a:r>
              <a:rPr lang="en-GB" altLang="zh-CN" sz="2000" b="0" dirty="0" err="1"/>
              <a:t>Jianhan</a:t>
            </a:r>
            <a:r>
              <a:rPr lang="en-GB" altLang="zh-CN" sz="2000" b="0" dirty="0"/>
              <a:t> Liu (</a:t>
            </a:r>
            <a:r>
              <a:rPr lang="en-GB" altLang="zh-CN" sz="2000" b="0" dirty="0" err="1"/>
              <a:t>Mediatek</a:t>
            </a:r>
            <a:r>
              <a:rPr lang="en-GB" altLang="zh-CN" sz="2000" b="0" dirty="0"/>
              <a:t>)</a:t>
            </a:r>
          </a:p>
          <a:p>
            <a:r>
              <a:rPr lang="en-GB" altLang="zh-CN" sz="2000" b="0" dirty="0"/>
              <a:t>[4] IEEE 802.11-24/1410r0, Legacy preamble for ELR PPDU, Ross Jian Yu (Huawei)</a:t>
            </a:r>
          </a:p>
          <a:p>
            <a:r>
              <a:rPr lang="en-GB" altLang="zh-CN" sz="2000" b="0" dirty="0"/>
              <a:t>[5] IEEE 802.11-24/1232r0, Discussions on Extended Long Range PPDU, Leonardo </a:t>
            </a:r>
            <a:r>
              <a:rPr lang="en-GB" altLang="zh-CN" sz="2000" b="0" dirty="0" err="1"/>
              <a:t>Lanante</a:t>
            </a:r>
            <a:r>
              <a:rPr lang="en-GB" altLang="zh-CN" sz="2000" b="0" dirty="0"/>
              <a:t> (</a:t>
            </a:r>
            <a:r>
              <a:rPr lang="en-GB" altLang="zh-CN" sz="2000" b="0" dirty="0" err="1"/>
              <a:t>Ofinno</a:t>
            </a:r>
            <a:r>
              <a:rPr lang="en-GB" altLang="zh-CN" sz="2000" b="0" dirty="0"/>
              <a:t>)</a:t>
            </a:r>
          </a:p>
          <a:p>
            <a:r>
              <a:rPr lang="en-GB" altLang="zh-CN" sz="2000" b="0" dirty="0"/>
              <a:t>[6] IEEE 802.11-24/1184r0, Considerations on ELR transmission, Dongguk Lim (LG Electronics)</a:t>
            </a:r>
          </a:p>
          <a:p>
            <a:endParaRPr lang="en-GB" altLang="zh-CN" sz="2000" b="0" dirty="0"/>
          </a:p>
          <a:p>
            <a:endParaRPr lang="en-GB" altLang="zh-CN" sz="2000" b="0"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9</a:t>
            </a:fld>
            <a:endParaRPr lang="en-GB"/>
          </a:p>
        </p:txBody>
      </p:sp>
      <p:sp>
        <p:nvSpPr>
          <p:cNvPr id="5" name="Footer Placeholder 4"/>
          <p:cNvSpPr>
            <a:spLocks noGrp="1"/>
          </p:cNvSpPr>
          <p:nvPr>
            <p:ph type="ftr" idx="14"/>
          </p:nvPr>
        </p:nvSpPr>
        <p:spPr>
          <a:xfrm>
            <a:off x="7143757" y="6488385"/>
            <a:ext cx="4246027" cy="180975"/>
          </a:xfrm>
        </p:spPr>
        <p:txBody>
          <a:bodyPr/>
          <a:lstStyle/>
          <a:p>
            <a:r>
              <a:rPr lang="it-IT" altLang="zh-CN" dirty="0"/>
              <a:t>Ke Zhong</a:t>
            </a:r>
            <a:r>
              <a:rPr lang="it-IT" dirty="0"/>
              <a:t>, Ruijie Networks Co., Ltd</a:t>
            </a:r>
            <a:endParaRPr lang="en-GB" dirty="0"/>
          </a:p>
        </p:txBody>
      </p:sp>
      <p:sp>
        <p:nvSpPr>
          <p:cNvPr id="4" name="Date Placeholder 3"/>
          <p:cNvSpPr>
            <a:spLocks noGrp="1"/>
          </p:cNvSpPr>
          <p:nvPr>
            <p:ph type="dt" idx="15"/>
          </p:nvPr>
        </p:nvSpPr>
        <p:spPr>
          <a:xfrm>
            <a:off x="929217" y="324000"/>
            <a:ext cx="2499764" cy="273050"/>
          </a:xfrm>
        </p:spPr>
        <p:txBody>
          <a:bodyPr/>
          <a:lstStyle/>
          <a:p>
            <a:r>
              <a:rPr lang="en-US" altLang="zh-CN" sz="1800" b="1" dirty="0">
                <a:solidFill>
                  <a:srgbClr val="000000"/>
                </a:solidFill>
              </a:rPr>
              <a:t>September 2024</a:t>
            </a:r>
            <a:endParaRPr lang="en-GB" altLang="zh-CN" sz="1800" b="1"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主题">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演示文稿7" id="{DEE9BC1D-32B0-4A2E-95E1-A1408AC7672C}" vid="{C86135A7-A99C-4A55-992F-ACE10057B4B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 - chehui</Template>
  <TotalTime>17994</TotalTime>
  <Words>1531</Words>
  <Application>Microsoft Office PowerPoint</Application>
  <PresentationFormat>宽屏</PresentationFormat>
  <Paragraphs>152</Paragraphs>
  <Slides>9</Slides>
  <Notes>8</Notes>
  <HiddenSlides>0</HiddenSlides>
  <MMClips>0</MMClips>
  <ScaleCrop>false</ScaleCrop>
  <HeadingPairs>
    <vt:vector size="6" baseType="variant">
      <vt:variant>
        <vt:lpstr>已用的字体</vt:lpstr>
      </vt:variant>
      <vt:variant>
        <vt:i4>3</vt:i4>
      </vt:variant>
      <vt:variant>
        <vt:lpstr>主题</vt:lpstr>
      </vt:variant>
      <vt:variant>
        <vt:i4>1</vt:i4>
      </vt:variant>
      <vt:variant>
        <vt:lpstr>幻灯片标题</vt:lpstr>
      </vt:variant>
      <vt:variant>
        <vt:i4>9</vt:i4>
      </vt:variant>
    </vt:vector>
  </HeadingPairs>
  <TitlesOfParts>
    <vt:vector size="13" baseType="lpstr">
      <vt:lpstr>Arial Unicode MS</vt:lpstr>
      <vt:lpstr>Arial</vt:lpstr>
      <vt:lpstr>Times New Roman</vt:lpstr>
      <vt:lpstr>Office 主题</vt:lpstr>
      <vt:lpstr>Discussion on configuration/indication of ELR PPDU</vt:lpstr>
      <vt:lpstr>Abstract</vt:lpstr>
      <vt:lpstr>Introduction</vt:lpstr>
      <vt:lpstr>Discussion on configuration/indication of ELR PPDU </vt:lpstr>
      <vt:lpstr>Discussion on configuration/indication of ELR PPDU </vt:lpstr>
      <vt:lpstr>Discussion on configuration/indication of ELR PPDU </vt:lpstr>
      <vt:lpstr>Conclusion</vt:lpstr>
      <vt:lpstr>Straw Poll</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Hui Che</dc:creator>
  <cp:keywords/>
  <cp:lastModifiedBy>zhong ke</cp:lastModifiedBy>
  <cp:revision>655</cp:revision>
  <cp:lastPrinted>1601-01-01T00:00:00Z</cp:lastPrinted>
  <dcterms:created xsi:type="dcterms:W3CDTF">2023-10-25T06:39:10Z</dcterms:created>
  <dcterms:modified xsi:type="dcterms:W3CDTF">2024-09-04T02:48:32Z</dcterms:modified>
  <cp:category>Hui Che, Ruijie Networks Co., Ltd</cp:category>
</cp:coreProperties>
</file>