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handoutMasterIdLst>
    <p:handoutMasterId r:id="rId13"/>
  </p:handoutMasterIdLst>
  <p:sldIdLst>
    <p:sldId id="324" r:id="rId2"/>
    <p:sldId id="257" r:id="rId3"/>
    <p:sldId id="325" r:id="rId4"/>
    <p:sldId id="331" r:id="rId5"/>
    <p:sldId id="330" r:id="rId6"/>
    <p:sldId id="336" r:id="rId7"/>
    <p:sldId id="332" r:id="rId8"/>
    <p:sldId id="337" r:id="rId9"/>
    <p:sldId id="266" r:id="rId10"/>
    <p:sldId id="327" r:id="rId11"/>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McCann" initials="SM" lastIdx="10" clrIdx="0">
    <p:extLst>
      <p:ext uri="{19B8F6BF-5375-455C-9EA6-DF929625EA0E}">
        <p15:presenceInfo xmlns:p15="http://schemas.microsoft.com/office/powerpoint/2012/main" userId="S-1-5-21-147214757-305610072-1517763936-7933830" providerId="AD"/>
      </p:ext>
    </p:extLst>
  </p:cmAuthor>
  <p:cmAuthor id="2" name="xuyue (I)" initials="x(" lastIdx="8" clrIdx="1">
    <p:extLst>
      <p:ext uri="{19B8F6BF-5375-455C-9EA6-DF929625EA0E}">
        <p15:presenceInfo xmlns:p15="http://schemas.microsoft.com/office/powerpoint/2012/main" userId="S-1-5-21-147214757-305610072-1517763936-96108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主题样式 2 - 强调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4" autoAdjust="0"/>
    <p:restoredTop sz="95256" autoAdjust="0"/>
  </p:normalViewPr>
  <p:slideViewPr>
    <p:cSldViewPr>
      <p:cViewPr varScale="1">
        <p:scale>
          <a:sx n="155" d="100"/>
          <a:sy n="155" d="100"/>
        </p:scale>
        <p:origin x="750" y="132"/>
      </p:cViewPr>
      <p:guideLst>
        <p:guide orient="horz" pos="2160"/>
        <p:guide pos="3840"/>
      </p:guideLst>
    </p:cSldViewPr>
  </p:slideViewPr>
  <p:outlineViewPr>
    <p:cViewPr varScale="1">
      <p:scale>
        <a:sx n="170" d="200"/>
        <a:sy n="170" d="200"/>
      </p:scale>
      <p:origin x="0" y="-52613"/>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9/5/2024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54774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28356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62337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26162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27116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65263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89678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9</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zh-CN" altLang="en-US"/>
              <a:t>单击此处编辑母版标题样式</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en-GB"/>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John Doe, Some Company</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Month Year</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编辑母版文本样式</a:t>
            </a:r>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5" name="Date Placeholder 4"/>
          <p:cNvSpPr>
            <a:spLocks noGrp="1"/>
          </p:cNvSpPr>
          <p:nvPr>
            <p:ph type="dt" idx="10"/>
          </p:nvPr>
        </p:nvSpPr>
        <p:spPr/>
        <p:txBody>
          <a:bodyPr/>
          <a:lstStyle>
            <a:lvl1pPr>
              <a:defRPr/>
            </a:lvl1pPr>
          </a:lstStyle>
          <a:p>
            <a:r>
              <a:rPr lang="en-US"/>
              <a:t>Month Year</a:t>
            </a:r>
            <a:endParaRPr lang="en-GB"/>
          </a:p>
        </p:txBody>
      </p:sp>
      <p:sp>
        <p:nvSpPr>
          <p:cNvPr id="6" name="Footer Placeholder 5"/>
          <p:cNvSpPr>
            <a:spLocks noGrp="1"/>
          </p:cNvSpPr>
          <p:nvPr>
            <p:ph type="ftr" idx="11"/>
          </p:nvPr>
        </p:nvSpPr>
        <p:spPr/>
        <p:txBody>
          <a:bodyPr/>
          <a:lstStyle>
            <a:lvl1pPr>
              <a:defRPr/>
            </a:lvl1pPr>
          </a:lstStyle>
          <a:p>
            <a:r>
              <a:rPr lang="en-GB"/>
              <a:t>John Doe, Some Company</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7" name="Date Placeholder 6"/>
          <p:cNvSpPr>
            <a:spLocks noGrp="1"/>
          </p:cNvSpPr>
          <p:nvPr>
            <p:ph type="dt" idx="10"/>
          </p:nvPr>
        </p:nvSpPr>
        <p:spPr/>
        <p:txBody>
          <a:bodyPr/>
          <a:lstStyle>
            <a:lvl1pPr>
              <a:defRPr/>
            </a:lvl1pPr>
          </a:lstStyle>
          <a:p>
            <a:r>
              <a:rPr lang="en-US"/>
              <a:t>Month Year</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John Doe, Some Company</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Date Placeholder 2"/>
          <p:cNvSpPr>
            <a:spLocks noGrp="1"/>
          </p:cNvSpPr>
          <p:nvPr>
            <p:ph type="dt" idx="10"/>
          </p:nvPr>
        </p:nvSpPr>
        <p:spPr/>
        <p:txBody>
          <a:bodyPr/>
          <a:lstStyle>
            <a:lvl1pPr>
              <a:defRPr/>
            </a:lvl1pPr>
          </a:lstStyle>
          <a:p>
            <a:r>
              <a:rPr lang="en-US"/>
              <a:t>Month Year</a:t>
            </a:r>
            <a:endParaRPr lang="en-GB"/>
          </a:p>
        </p:txBody>
      </p:sp>
      <p:sp>
        <p:nvSpPr>
          <p:cNvPr id="4" name="Footer Placeholder 3"/>
          <p:cNvSpPr>
            <a:spLocks noGrp="1"/>
          </p:cNvSpPr>
          <p:nvPr>
            <p:ph type="ftr" idx="11"/>
          </p:nvPr>
        </p:nvSpPr>
        <p:spPr/>
        <p:txBody>
          <a:bodyPr/>
          <a:lstStyle>
            <a:lvl1pPr>
              <a:defRPr/>
            </a:lvl1pPr>
          </a:lstStyle>
          <a:p>
            <a:r>
              <a:rPr lang="en-GB"/>
              <a:t>John Doe, Some Company</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Month Year</a:t>
            </a:r>
            <a:endParaRPr lang="en-GB"/>
          </a:p>
        </p:txBody>
      </p:sp>
      <p:sp>
        <p:nvSpPr>
          <p:cNvPr id="3" name="Footer Placeholder 2"/>
          <p:cNvSpPr>
            <a:spLocks noGrp="1"/>
          </p:cNvSpPr>
          <p:nvPr>
            <p:ph type="ftr" idx="11"/>
          </p:nvPr>
        </p:nvSpPr>
        <p:spPr/>
        <p:txBody>
          <a:bodyPr/>
          <a:lstStyle>
            <a:lvl1pPr>
              <a:defRPr/>
            </a:lvl1pPr>
          </a:lstStyle>
          <a:p>
            <a:r>
              <a:rPr lang="en-GB"/>
              <a:t>John Doe, Some Company</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zh-CN" altLang="en-US"/>
              <a:t>单击此处编辑母版标题样式</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Month Year</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John Doe, Some Company</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802.11-24/1453r0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800" dirty="0">
                <a:solidFill>
                  <a:schemeClr val="tx1"/>
                </a:solidFill>
              </a:rPr>
              <a:t>Concurrent Messaging </a:t>
            </a:r>
            <a:endParaRPr lang="en-GB" sz="2800" dirty="0">
              <a:solidFill>
                <a:schemeClr val="tx1"/>
              </a:solidFill>
            </a:endParaRPr>
          </a:p>
        </p:txBody>
      </p:sp>
      <p:sp>
        <p:nvSpPr>
          <p:cNvPr id="3074" name="Rectangle 2"/>
          <p:cNvSpPr>
            <a:spLocks noGrp="1" noChangeArrowheads="1"/>
          </p:cNvSpPr>
          <p:nvPr>
            <p:ph type="subTitle" idx="1"/>
          </p:nvPr>
        </p:nvSpPr>
        <p:spPr>
          <a:xfrm>
            <a:off x="1847528" y="1700808"/>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solidFill>
                  <a:schemeClr val="tx1"/>
                </a:solidFill>
              </a:rPr>
              <a:t>Date:</a:t>
            </a:r>
            <a:r>
              <a:rPr lang="en-GB" sz="2000" b="0" dirty="0">
                <a:solidFill>
                  <a:schemeClr val="tx1"/>
                </a:solidFill>
              </a:rPr>
              <a:t> 2024-08-28</a:t>
            </a:r>
          </a:p>
        </p:txBody>
      </p:sp>
      <p:sp>
        <p:nvSpPr>
          <p:cNvPr id="6" name="Date Placeholder 3"/>
          <p:cNvSpPr>
            <a:spLocks noGrp="1"/>
          </p:cNvSpPr>
          <p:nvPr>
            <p:ph type="dt" idx="10"/>
          </p:nvPr>
        </p:nvSpPr>
        <p:spPr/>
        <p:txBody>
          <a:bodyPr/>
          <a:lstStyle/>
          <a:p>
            <a:r>
              <a:rPr lang="en-US" altLang="zh-CN" dirty="0">
                <a:solidFill>
                  <a:schemeClr val="tx1"/>
                </a:solidFill>
              </a:rPr>
              <a:t>August 2024</a:t>
            </a:r>
            <a:endParaRPr lang="en-GB" altLang="zh-CN" dirty="0">
              <a:solidFill>
                <a:schemeClr val="tx1"/>
              </a:solidFill>
            </a:endParaRPr>
          </a:p>
        </p:txBody>
      </p:sp>
      <p:sp>
        <p:nvSpPr>
          <p:cNvPr id="7" name="Footer Placeholder 4"/>
          <p:cNvSpPr>
            <a:spLocks noGrp="1"/>
          </p:cNvSpPr>
          <p:nvPr>
            <p:ph type="ftr" idx="11"/>
          </p:nvPr>
        </p:nvSpPr>
        <p:spPr/>
        <p:txBody>
          <a:bodyPr/>
          <a:lstStyle/>
          <a:p>
            <a:r>
              <a:rPr lang="en-GB" dirty="0">
                <a:solidFill>
                  <a:schemeClr val="tx1"/>
                </a:solidFill>
              </a:rPr>
              <a:t>Yue Xu</a:t>
            </a:r>
            <a:r>
              <a:rPr lang="en-US" altLang="zh-CN" dirty="0">
                <a:solidFill>
                  <a:schemeClr val="tx1"/>
                </a:solidFill>
              </a:rPr>
              <a:t> (Huawei)</a:t>
            </a:r>
            <a:endParaRPr lang="en-GB" dirty="0">
              <a:solidFill>
                <a:schemeClr val="tx1"/>
              </a:solidFill>
            </a:endParaRPr>
          </a:p>
        </p:txBody>
      </p:sp>
      <p:sp>
        <p:nvSpPr>
          <p:cNvPr id="8" name="Slide Number Placeholder 5"/>
          <p:cNvSpPr>
            <a:spLocks noGrp="1"/>
          </p:cNvSpPr>
          <p:nvPr>
            <p:ph type="sldNum" idx="12"/>
          </p:nvPr>
        </p:nvSpPr>
        <p:spPr/>
        <p:txBody>
          <a:bodyPr/>
          <a:lstStyle/>
          <a:p>
            <a:r>
              <a:rPr lang="en-GB" dirty="0">
                <a:solidFill>
                  <a:schemeClr val="tx1"/>
                </a:solidFill>
              </a:rPr>
              <a:t>Slide </a:t>
            </a:r>
            <a:fld id="{93823DB3-BAA4-4F4A-B4B3-ED9ABE70E976}" type="slidenum">
              <a:rPr lang="en-GB">
                <a:solidFill>
                  <a:schemeClr val="tx1"/>
                </a:solidFill>
              </a:rPr>
              <a:pPr/>
              <a:t>1</a:t>
            </a:fld>
            <a:endParaRPr lang="en-GB" dirty="0">
              <a:solidFill>
                <a:schemeClr val="tx1"/>
              </a:solidFill>
            </a:endParaRP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chemeClr val="tx1"/>
                </a:solidFill>
              </a:rPr>
              <a:t>Authors:</a:t>
            </a:r>
          </a:p>
        </p:txBody>
      </p:sp>
      <p:graphicFrame>
        <p:nvGraphicFramePr>
          <p:cNvPr id="10" name="Table 9">
            <a:extLst>
              <a:ext uri="{FF2B5EF4-FFF2-40B4-BE49-F238E27FC236}">
                <a16:creationId xmlns:a16="http://schemas.microsoft.com/office/drawing/2014/main" id="{56BFF8FC-15E6-4208-9DB8-296FB6B5AC3E}"/>
              </a:ext>
            </a:extLst>
          </p:cNvPr>
          <p:cNvGraphicFramePr>
            <a:graphicFrameLocks noGrp="1"/>
          </p:cNvGraphicFramePr>
          <p:nvPr>
            <p:extLst>
              <p:ext uri="{D42A27DB-BD31-4B8C-83A1-F6EECF244321}">
                <p14:modId xmlns:p14="http://schemas.microsoft.com/office/powerpoint/2010/main" val="1266982970"/>
              </p:ext>
            </p:extLst>
          </p:nvPr>
        </p:nvGraphicFramePr>
        <p:xfrm>
          <a:off x="1087839" y="2492896"/>
          <a:ext cx="10115805" cy="2442846"/>
        </p:xfrm>
        <a:graphic>
          <a:graphicData uri="http://schemas.openxmlformats.org/drawingml/2006/table">
            <a:tbl>
              <a:tblPr>
                <a:tableStyleId>{5C22544A-7EE6-4342-B048-85BDC9FD1C3A}</a:tableStyleId>
              </a:tblPr>
              <a:tblGrid>
                <a:gridCol w="1983825">
                  <a:extLst>
                    <a:ext uri="{9D8B030D-6E8A-4147-A177-3AD203B41FA5}">
                      <a16:colId xmlns:a16="http://schemas.microsoft.com/office/drawing/2014/main" val="1982600515"/>
                    </a:ext>
                  </a:extLst>
                </a:gridCol>
                <a:gridCol w="1368152">
                  <a:extLst>
                    <a:ext uri="{9D8B030D-6E8A-4147-A177-3AD203B41FA5}">
                      <a16:colId xmlns:a16="http://schemas.microsoft.com/office/drawing/2014/main" val="2703258511"/>
                    </a:ext>
                  </a:extLst>
                </a:gridCol>
                <a:gridCol w="2440656">
                  <a:extLst>
                    <a:ext uri="{9D8B030D-6E8A-4147-A177-3AD203B41FA5}">
                      <a16:colId xmlns:a16="http://schemas.microsoft.com/office/drawing/2014/main" val="20002"/>
                    </a:ext>
                  </a:extLst>
                </a:gridCol>
                <a:gridCol w="1134957">
                  <a:extLst>
                    <a:ext uri="{9D8B030D-6E8A-4147-A177-3AD203B41FA5}">
                      <a16:colId xmlns:a16="http://schemas.microsoft.com/office/drawing/2014/main" val="20003"/>
                    </a:ext>
                  </a:extLst>
                </a:gridCol>
                <a:gridCol w="3188215">
                  <a:extLst>
                    <a:ext uri="{9D8B030D-6E8A-4147-A177-3AD203B41FA5}">
                      <a16:colId xmlns:a16="http://schemas.microsoft.com/office/drawing/2014/main" val="2006092477"/>
                    </a:ext>
                  </a:extLst>
                </a:gridCol>
              </a:tblGrid>
              <a:tr h="230973">
                <a:tc>
                  <a:txBody>
                    <a:bodyPr/>
                    <a:lstStyle/>
                    <a:p>
                      <a:pPr marL="0" marR="0">
                        <a:lnSpc>
                          <a:spcPct val="110000"/>
                        </a:lnSpc>
                        <a:spcBef>
                          <a:spcPts val="0"/>
                        </a:spcBef>
                        <a:spcAft>
                          <a:spcPts val="0"/>
                        </a:spcAft>
                      </a:pPr>
                      <a:r>
                        <a:rPr lang="en-US" sz="1800" b="1" kern="0" dirty="0">
                          <a:effectLst/>
                          <a:latin typeface="Calibri" panose="020F0502020204030204" pitchFamily="34" charset="0"/>
                          <a:cs typeface="Calibri" panose="020F0502020204030204" pitchFamily="34" charset="0"/>
                        </a:rPr>
                        <a:t>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cs typeface="Calibri" panose="020F0502020204030204" pitchFamily="34" charset="0"/>
                        </a:rPr>
                        <a:t>Affiliations</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Address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Phone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cs typeface="Calibri" panose="020F0502020204030204" pitchFamily="34" charset="0"/>
                        </a:rPr>
                        <a:t>Email</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2973176"/>
                  </a:ext>
                </a:extLst>
              </a:tr>
              <a:tr h="554325">
                <a:tc rowSpan="2">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Yue Xu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marL="0" marR="0" algn="l">
                        <a:lnSpc>
                          <a:spcPct val="110000"/>
                        </a:lnSpc>
                        <a:spcBef>
                          <a:spcPts val="0"/>
                        </a:spcBef>
                        <a:spcAft>
                          <a:spcPts val="0"/>
                        </a:spcAft>
                      </a:pPr>
                      <a:r>
                        <a:rPr lang="en-US" sz="1800" dirty="0">
                          <a:effectLst/>
                          <a:latin typeface="Calibri" panose="020F0502020204030204" pitchFamily="34" charset="0"/>
                          <a:ea typeface="+mn-ea"/>
                          <a:cs typeface="Calibri" panose="020F0502020204030204" pitchFamily="34" charset="0"/>
                        </a:rPr>
                        <a:t>Huawei</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marL="0" marR="0" algn="l">
                        <a:lnSpc>
                          <a:spcPct val="110000"/>
                        </a:lnSpc>
                        <a:spcBef>
                          <a:spcPts val="0"/>
                        </a:spcBef>
                        <a:spcAft>
                          <a:spcPts val="0"/>
                        </a:spcAft>
                      </a:pPr>
                      <a:r>
                        <a:rPr lang="en-US" sz="1800" kern="1200" baseline="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Huawei Nanjing R&amp;D Institute, Nanjing, Jiangsu, China, 210012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10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xuyue57@Huawei.com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2">
                  <a:txBody>
                    <a:bodyPr/>
                    <a:lstStyle/>
                    <a:p>
                      <a:pPr marL="0" marR="0" algn="l">
                        <a:lnSpc>
                          <a:spcPct val="110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2028704"/>
                  </a:ext>
                </a:extLst>
              </a:tr>
              <a:tr h="531193">
                <a:tc rowSpan="2">
                  <a:txBody>
                    <a:bodyPr/>
                    <a:lstStyle/>
                    <a:p>
                      <a:r>
                        <a:rPr lang="en-US" sz="1800" dirty="0" err="1">
                          <a:effectLst/>
                          <a:latin typeface="Calibri" panose="020F0502020204030204" pitchFamily="34" charset="0"/>
                          <a:ea typeface="Times New Roman" panose="02020603050405020304" pitchFamily="18" charset="0"/>
                          <a:cs typeface="Calibri" panose="020F0502020204030204" pitchFamily="34" charset="0"/>
                        </a:rPr>
                        <a:t>Chenhe</a:t>
                      </a:r>
                      <a:r>
                        <a:rPr lang="en-US" sz="1800" dirty="0">
                          <a:effectLst/>
                          <a:latin typeface="Calibri" panose="020F0502020204030204" pitchFamily="34" charset="0"/>
                          <a:ea typeface="Times New Roman" panose="02020603050405020304" pitchFamily="18" charset="0"/>
                          <a:cs typeface="Calibri" panose="020F0502020204030204" pitchFamily="34" charset="0"/>
                        </a:rPr>
                        <a:t> Ji</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endParaRPr lang="zh-CN" altLang="en-US"/>
                    </a:p>
                  </a:txBody>
                  <a:tcPr/>
                </a:tc>
                <a:tc vMerge="1">
                  <a:txBody>
                    <a:bodyPr/>
                    <a:lstStyle/>
                    <a:p>
                      <a:pPr marL="0" marR="0" algn="l">
                        <a:lnSpc>
                          <a:spcPct val="110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1734574"/>
                  </a:ext>
                </a:extLst>
              </a:tr>
              <a:tr h="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2">
                  <a:txBody>
                    <a:bodyPr/>
                    <a:lstStyle/>
                    <a:p>
                      <a:pPr marL="0" marR="0" algn="l">
                        <a:lnSpc>
                          <a:spcPct val="110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3577444"/>
                  </a:ext>
                </a:extLst>
              </a:tr>
              <a:tr h="509453">
                <a:tc rowSpan="2">
                  <a:txBody>
                    <a:bodyPr/>
                    <a:lstStyle/>
                    <a:p>
                      <a:r>
                        <a:rPr lang="en-US" altLang="zh-CN" sz="1800" dirty="0" err="1">
                          <a:effectLst/>
                          <a:latin typeface="Calibri" panose="020F0502020204030204" pitchFamily="34" charset="0"/>
                          <a:ea typeface="+mn-ea"/>
                          <a:cs typeface="Calibri" panose="020F0502020204030204" pitchFamily="34" charset="0"/>
                        </a:rPr>
                        <a:t>Shuaishuai</a:t>
                      </a:r>
                      <a:r>
                        <a:rPr lang="en-US" altLang="zh-CN" sz="1800" dirty="0">
                          <a:effectLst/>
                          <a:latin typeface="Calibri" panose="020F0502020204030204" pitchFamily="34" charset="0"/>
                          <a:ea typeface="+mn-ea"/>
                          <a:cs typeface="Calibri" panose="020F0502020204030204" pitchFamily="34" charset="0"/>
                        </a:rPr>
                        <a:t> Zhang</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endParaRPr lang="zh-CN" altLang="en-US"/>
                    </a:p>
                  </a:txBody>
                  <a:tcPr/>
                </a:tc>
                <a:tc vMerge="1">
                  <a:txBody>
                    <a:bodyPr/>
                    <a:lstStyle/>
                    <a:p>
                      <a:pPr marL="0" marR="0" algn="l">
                        <a:lnSpc>
                          <a:spcPct val="110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2153344"/>
                  </a:ext>
                </a:extLst>
              </a:tr>
              <a:tr h="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2">
                  <a:txBody>
                    <a:bodyPr/>
                    <a:lstStyle/>
                    <a:p>
                      <a:pPr marL="0" marR="0" algn="l">
                        <a:lnSpc>
                          <a:spcPct val="110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7100247"/>
                  </a:ext>
                </a:extLst>
              </a:tr>
              <a:tr h="485036">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altLang="zh-CN" sz="1800" dirty="0">
                          <a:effectLst/>
                          <a:latin typeface="Calibri" panose="020F0502020204030204" pitchFamily="34" charset="0"/>
                          <a:ea typeface="+mn-ea"/>
                          <a:cs typeface="Calibri" panose="020F0502020204030204" pitchFamily="34" charset="0"/>
                        </a:rPr>
                        <a:t>Chun Pan</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tc vMerge="1">
                  <a:txBody>
                    <a:bodyPr/>
                    <a:lstStyle/>
                    <a:p>
                      <a:endParaRPr lang="zh-CN" altLang="en-US" dirty="0"/>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SP</a:t>
            </a:r>
          </a:p>
        </p:txBody>
      </p:sp>
      <p:sp>
        <p:nvSpPr>
          <p:cNvPr id="4098" name="Rectangle 2"/>
          <p:cNvSpPr>
            <a:spLocks noGrp="1" noChangeArrowheads="1"/>
          </p:cNvSpPr>
          <p:nvPr>
            <p:ph idx="1"/>
          </p:nvPr>
        </p:nvSpPr>
        <p:spPr>
          <a:xfrm>
            <a:off x="829948" y="1751015"/>
            <a:ext cx="10666652" cy="2398066"/>
          </a:xfrm>
          <a:ln/>
        </p:spPr>
        <p:txBody>
          <a:bodyPr/>
          <a:lstStyle/>
          <a:p>
            <a:pPr marL="0" indent="0"/>
            <a:r>
              <a:rPr lang="en-US" altLang="ja-JP" dirty="0"/>
              <a:t>Do you agree that the ‘grouping’ in </a:t>
            </a:r>
            <a:r>
              <a:rPr lang="en-US" altLang="ja-JP" dirty="0">
                <a:solidFill>
                  <a:schemeClr val="tx1"/>
                </a:solidFill>
              </a:rPr>
              <a:t>scenarios with concurrent messages </a:t>
            </a:r>
            <a:r>
              <a:rPr lang="en-US" altLang="ja-JP" dirty="0"/>
              <a:t>(as described in </a:t>
            </a:r>
            <a:r>
              <a:rPr lang="en-US" altLang="ja-JP" dirty="0">
                <a:solidFill>
                  <a:schemeClr val="tx1"/>
                </a:solidFill>
              </a:rPr>
              <a:t>the submission</a:t>
            </a:r>
            <a:r>
              <a:rPr lang="en-US" altLang="ja-JP" dirty="0"/>
              <a:t>) is an issue that needs further research and discussion. </a:t>
            </a:r>
          </a:p>
          <a:p>
            <a:pPr marL="0" indent="0"/>
            <a:r>
              <a:rPr lang="en-US" altLang="ja-JP" sz="2000" b="0" dirty="0"/>
              <a:t>-Yes</a:t>
            </a:r>
          </a:p>
          <a:p>
            <a:pPr marL="0" indent="0"/>
            <a:r>
              <a:rPr lang="en-US" altLang="ja-JP" sz="2000" b="0" dirty="0"/>
              <a:t>-No</a:t>
            </a:r>
          </a:p>
          <a:p>
            <a:pPr marL="0" indent="0"/>
            <a:r>
              <a:rPr lang="en-US" altLang="ja-JP" sz="2000" b="0" dirty="0"/>
              <a:t>-Abstain</a:t>
            </a:r>
          </a:p>
          <a:p>
            <a:pPr marL="0" indent="0"/>
            <a:endParaRPr lang="en-US" altLang="ja-JP" sz="2000" b="0" dirty="0"/>
          </a:p>
          <a:p>
            <a:pPr marL="0" indent="0"/>
            <a:endParaRPr lang="en-US" altLang="ja-JP" sz="2000" b="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10</a:t>
            </a:fld>
            <a:endParaRPr lang="en-GB"/>
          </a:p>
        </p:txBody>
      </p:sp>
      <p:sp>
        <p:nvSpPr>
          <p:cNvPr id="5" name="Footer Placeholder 4"/>
          <p:cNvSpPr>
            <a:spLocks noGrp="1"/>
          </p:cNvSpPr>
          <p:nvPr>
            <p:ph type="ftr" idx="14"/>
          </p:nvPr>
        </p:nvSpPr>
        <p:spPr>
          <a:xfrm>
            <a:off x="7143757" y="6475414"/>
            <a:ext cx="4246027" cy="180975"/>
          </a:xfrm>
        </p:spPr>
        <p:txBody>
          <a:bodyPr/>
          <a:lstStyle/>
          <a:p>
            <a:r>
              <a:rPr lang="en-GB" altLang="zh-CN" dirty="0"/>
              <a:t>Yue Xu</a:t>
            </a:r>
            <a:r>
              <a:rPr lang="en-US" altLang="zh-CN" dirty="0"/>
              <a:t> (Huawei)</a:t>
            </a:r>
            <a:endParaRPr lang="en-GB" altLang="zh-CN" dirty="0"/>
          </a:p>
        </p:txBody>
      </p:sp>
      <p:sp>
        <p:nvSpPr>
          <p:cNvPr id="4" name="Date Placeholder 3"/>
          <p:cNvSpPr>
            <a:spLocks noGrp="1"/>
          </p:cNvSpPr>
          <p:nvPr>
            <p:ph type="dt" idx="15"/>
          </p:nvPr>
        </p:nvSpPr>
        <p:spPr/>
        <p:txBody>
          <a:bodyPr/>
          <a:lstStyle/>
          <a:p>
            <a:r>
              <a:rPr lang="en-US" altLang="zh-CN" dirty="0"/>
              <a:t>August 2024</a:t>
            </a:r>
            <a:endParaRPr lang="en-GB" altLang="zh-CN" dirty="0"/>
          </a:p>
        </p:txBody>
      </p:sp>
    </p:spTree>
    <p:extLst>
      <p:ext uri="{BB962C8B-B14F-4D97-AF65-F5344CB8AC3E}">
        <p14:creationId xmlns:p14="http://schemas.microsoft.com/office/powerpoint/2010/main" val="25470834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1"/>
                </a:solidFill>
              </a:rPr>
              <a:t>Introduction</a:t>
            </a:r>
          </a:p>
        </p:txBody>
      </p:sp>
      <p:sp>
        <p:nvSpPr>
          <p:cNvPr id="6" name="Slide Number Placeholder 5"/>
          <p:cNvSpPr>
            <a:spLocks noGrp="1"/>
          </p:cNvSpPr>
          <p:nvPr>
            <p:ph type="sldNum" idx="12"/>
          </p:nvPr>
        </p:nvSpPr>
        <p:spPr/>
        <p:txBody>
          <a:bodyPr/>
          <a:lstStyle/>
          <a:p>
            <a:r>
              <a:rPr lang="en-GB">
                <a:solidFill>
                  <a:schemeClr val="tx1"/>
                </a:solidFill>
              </a:rPr>
              <a:t>Slide </a:t>
            </a:r>
            <a:fld id="{351F4386-A5E2-41A1-B4D0-BE653C929E06}" type="slidenum">
              <a:rPr lang="en-GB">
                <a:solidFill>
                  <a:schemeClr val="tx1"/>
                </a:solidFill>
              </a:rPr>
              <a:pPr/>
              <a:t>2</a:t>
            </a:fld>
            <a:endParaRPr lang="en-GB">
              <a:solidFill>
                <a:schemeClr val="tx1"/>
              </a:solidFill>
            </a:endParaRPr>
          </a:p>
        </p:txBody>
      </p:sp>
      <p:sp>
        <p:nvSpPr>
          <p:cNvPr id="5" name="Footer Placeholder 4"/>
          <p:cNvSpPr>
            <a:spLocks noGrp="1"/>
          </p:cNvSpPr>
          <p:nvPr>
            <p:ph type="ftr" idx="14"/>
          </p:nvPr>
        </p:nvSpPr>
        <p:spPr>
          <a:xfrm>
            <a:off x="7143757" y="6475414"/>
            <a:ext cx="4246027" cy="180975"/>
          </a:xfrm>
        </p:spPr>
        <p:txBody>
          <a:bodyPr/>
          <a:lstStyle/>
          <a:p>
            <a:r>
              <a:rPr lang="en-GB" altLang="zh-CN" dirty="0">
                <a:solidFill>
                  <a:schemeClr val="tx1"/>
                </a:solidFill>
              </a:rPr>
              <a:t>Yue Xu</a:t>
            </a:r>
            <a:r>
              <a:rPr lang="en-US" altLang="zh-CN" dirty="0">
                <a:solidFill>
                  <a:schemeClr val="tx1"/>
                </a:solidFill>
              </a:rPr>
              <a:t> (Huawei)</a:t>
            </a:r>
            <a:endParaRPr lang="en-GB" altLang="zh-CN" dirty="0">
              <a:solidFill>
                <a:schemeClr val="tx1"/>
              </a:solidFill>
            </a:endParaRPr>
          </a:p>
        </p:txBody>
      </p:sp>
      <p:sp>
        <p:nvSpPr>
          <p:cNvPr id="4" name="Date Placeholder 3"/>
          <p:cNvSpPr>
            <a:spLocks noGrp="1"/>
          </p:cNvSpPr>
          <p:nvPr>
            <p:ph type="dt" idx="15"/>
          </p:nvPr>
        </p:nvSpPr>
        <p:spPr/>
        <p:txBody>
          <a:bodyPr/>
          <a:lstStyle/>
          <a:p>
            <a:r>
              <a:rPr lang="en-US" altLang="zh-CN" dirty="0">
                <a:solidFill>
                  <a:schemeClr val="tx1"/>
                </a:solidFill>
              </a:rPr>
              <a:t>August 2024</a:t>
            </a:r>
            <a:endParaRPr lang="en-GB" altLang="zh-CN" dirty="0">
              <a:solidFill>
                <a:schemeClr val="tx1"/>
              </a:solidFill>
            </a:endParaRPr>
          </a:p>
        </p:txBody>
      </p:sp>
      <p:sp>
        <p:nvSpPr>
          <p:cNvPr id="7" name="Rectangle 2">
            <a:extLst>
              <a:ext uri="{FF2B5EF4-FFF2-40B4-BE49-F238E27FC236}">
                <a16:creationId xmlns:a16="http://schemas.microsoft.com/office/drawing/2014/main" id="{AA646F5C-D713-466D-944D-D2CA9BA38489}"/>
              </a:ext>
            </a:extLst>
          </p:cNvPr>
          <p:cNvSpPr>
            <a:spLocks noGrp="1" noChangeArrowheads="1"/>
          </p:cNvSpPr>
          <p:nvPr>
            <p:ph idx="1"/>
          </p:nvPr>
        </p:nvSpPr>
        <p:spPr>
          <a:xfrm>
            <a:off x="829948" y="1751014"/>
            <a:ext cx="10361084" cy="3118145"/>
          </a:xfrm>
          <a:ln/>
        </p:spPr>
        <p:txBody>
          <a:bodyPr/>
          <a:lstStyle/>
          <a:p>
            <a:pPr marL="285750" indent="-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dirty="0">
                <a:solidFill>
                  <a:schemeClr val="tx1"/>
                </a:solidFill>
              </a:rPr>
              <a:t>Reliability and Low Latency is one of the most important and practical requirement in </a:t>
            </a:r>
            <a:r>
              <a:rPr lang="en-US" altLang="zh-CN" sz="1800" dirty="0" err="1">
                <a:solidFill>
                  <a:schemeClr val="tx1"/>
                </a:solidFill>
              </a:rPr>
              <a:t>TGbn</a:t>
            </a:r>
            <a:r>
              <a:rPr lang="en-US" altLang="zh-CN" sz="1800" dirty="0">
                <a:solidFill>
                  <a:schemeClr val="tx1"/>
                </a:solidFill>
              </a:rPr>
              <a:t>.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zh-CN" sz="1800" dirty="0">
              <a:solidFill>
                <a:schemeClr val="tx1"/>
              </a:solidFill>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dirty="0">
                <a:solidFill>
                  <a:schemeClr val="tx1"/>
                </a:solidFill>
              </a:rPr>
              <a:t>In the real industrial, enterprise, agricultural scenarios, with the increasing demand for intelligent control and precise adjustment, the number of various distributed sensors is increasing. When the sensors report abnormal information simultaneously, it raises the issue of concurrent messaging within a dense network.</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zh-CN" sz="1800" dirty="0">
              <a:solidFill>
                <a:schemeClr val="tx1"/>
              </a:solidFill>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dirty="0">
                <a:solidFill>
                  <a:schemeClr val="tx1"/>
                </a:solidFill>
              </a:rPr>
              <a:t>In this contribution, we discuss the issue of concurrent messages and provide some considerations regarding reliability and latency.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Recap: </a:t>
            </a:r>
            <a:r>
              <a:rPr lang="en-US" altLang="zh-CN" dirty="0">
                <a:solidFill>
                  <a:schemeClr val="tx1"/>
                </a:solidFill>
              </a:rPr>
              <a:t>Reliability and Low Latency in </a:t>
            </a:r>
            <a:r>
              <a:rPr lang="en-US" altLang="zh-CN" dirty="0" err="1">
                <a:solidFill>
                  <a:schemeClr val="tx1"/>
                </a:solidFill>
              </a:rPr>
              <a:t>TGbn</a:t>
            </a:r>
            <a:endParaRPr lang="en-GB" dirty="0">
              <a:solidFill>
                <a:schemeClr val="tx1"/>
              </a:solidFill>
            </a:endParaRPr>
          </a:p>
        </p:txBody>
      </p:sp>
      <p:sp>
        <p:nvSpPr>
          <p:cNvPr id="4098" name="Rectangle 2"/>
          <p:cNvSpPr>
            <a:spLocks noGrp="1" noChangeArrowheads="1"/>
          </p:cNvSpPr>
          <p:nvPr>
            <p:ph idx="1"/>
          </p:nvPr>
        </p:nvSpPr>
        <p:spPr>
          <a:xfrm>
            <a:off x="983432" y="4725144"/>
            <a:ext cx="10234604" cy="1368152"/>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2000" dirty="0">
                <a:solidFill>
                  <a:schemeClr val="tx1"/>
                </a:solidFill>
              </a:rPr>
              <a:t>The approved </a:t>
            </a:r>
            <a:r>
              <a:rPr lang="en-US" altLang="zh-CN" sz="2000" dirty="0" err="1">
                <a:solidFill>
                  <a:schemeClr val="tx1"/>
                </a:solidFill>
              </a:rPr>
              <a:t>TGbn</a:t>
            </a:r>
            <a:r>
              <a:rPr lang="en-US" altLang="zh-CN" sz="2000" dirty="0">
                <a:solidFill>
                  <a:schemeClr val="tx1"/>
                </a:solidFill>
              </a:rPr>
              <a:t> PAR intends to consider, compared to EHT MAC/PHY operation, at least one mode of operation that is capable of [1] : </a:t>
            </a:r>
            <a:endParaRPr lang="en-US" altLang="zh-CN" sz="1200" b="0" dirty="0">
              <a:solidFill>
                <a:schemeClr val="tx1"/>
              </a:solidFill>
            </a:endParaRP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b="0" dirty="0">
                <a:solidFill>
                  <a:schemeClr val="tx1"/>
                </a:solidFill>
              </a:rPr>
              <a:t>       - Reducing </a:t>
            </a:r>
            <a:r>
              <a:rPr lang="en-US" altLang="zh-CN" sz="1800" dirty="0">
                <a:solidFill>
                  <a:srgbClr val="C00000"/>
                </a:solidFill>
              </a:rPr>
              <a:t>latency</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b="0" dirty="0">
                <a:solidFill>
                  <a:schemeClr val="tx1"/>
                </a:solidFill>
              </a:rPr>
              <a:t>       - Increased </a:t>
            </a:r>
            <a:r>
              <a:rPr lang="en-US" altLang="zh-CN" sz="1800" dirty="0">
                <a:solidFill>
                  <a:srgbClr val="C00000"/>
                </a:solidFill>
              </a:rPr>
              <a:t>reliability</a:t>
            </a:r>
            <a:r>
              <a:rPr lang="en-US" altLang="zh-CN" sz="1800" b="0" dirty="0">
                <a:solidFill>
                  <a:schemeClr val="tx1"/>
                </a:solidFill>
              </a:rPr>
              <a:t> of WLAN connectivity</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400" b="0" dirty="0">
                <a:solidFill>
                  <a:schemeClr val="tx1"/>
                </a:solidFill>
              </a:rPr>
              <a:t>      </a:t>
            </a:r>
            <a:endParaRPr lang="en-US" altLang="zh-CN" dirty="0">
              <a:solidFill>
                <a:schemeClr val="tx1"/>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5" name="Footer Placeholder 4"/>
          <p:cNvSpPr>
            <a:spLocks noGrp="1"/>
          </p:cNvSpPr>
          <p:nvPr>
            <p:ph type="ftr" idx="14"/>
          </p:nvPr>
        </p:nvSpPr>
        <p:spPr>
          <a:xfrm>
            <a:off x="7143757" y="6475414"/>
            <a:ext cx="4246027" cy="180975"/>
          </a:xfrm>
        </p:spPr>
        <p:txBody>
          <a:bodyPr/>
          <a:lstStyle/>
          <a:p>
            <a:r>
              <a:rPr lang="en-GB" altLang="zh-CN" dirty="0"/>
              <a:t>Yue Xu</a:t>
            </a:r>
            <a:r>
              <a:rPr lang="en-US" altLang="zh-CN" dirty="0"/>
              <a:t> (Huawei)</a:t>
            </a:r>
            <a:endParaRPr lang="en-GB" altLang="zh-CN" dirty="0"/>
          </a:p>
        </p:txBody>
      </p:sp>
      <p:sp>
        <p:nvSpPr>
          <p:cNvPr id="4" name="Date Placeholder 3"/>
          <p:cNvSpPr>
            <a:spLocks noGrp="1"/>
          </p:cNvSpPr>
          <p:nvPr>
            <p:ph type="dt" idx="15"/>
          </p:nvPr>
        </p:nvSpPr>
        <p:spPr/>
        <p:txBody>
          <a:bodyPr/>
          <a:lstStyle/>
          <a:p>
            <a:r>
              <a:rPr lang="en-US" altLang="zh-CN" dirty="0"/>
              <a:t>August 2024</a:t>
            </a:r>
            <a:endParaRPr lang="en-GB" altLang="zh-CN" dirty="0"/>
          </a:p>
        </p:txBody>
      </p:sp>
      <p:pic>
        <p:nvPicPr>
          <p:cNvPr id="8" name="Picture 2" descr="C:\Users\x00822182\AppData\Roaming\eSpace_Desktop\UserData\x00822182\imagefiles\F53A11C2-D941-480C-B5AB-05B2D4A0A671.png">
            <a:extLst>
              <a:ext uri="{FF2B5EF4-FFF2-40B4-BE49-F238E27FC236}">
                <a16:creationId xmlns:a16="http://schemas.microsoft.com/office/drawing/2014/main" id="{E4D61901-4A67-459F-9954-8CBC45B11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04" y="1700808"/>
            <a:ext cx="8245501" cy="2232248"/>
          </a:xfrm>
          <a:prstGeom prst="rect">
            <a:avLst/>
          </a:prstGeom>
          <a:noFill/>
          <a:extLst>
            <a:ext uri="{909E8E84-426E-40DD-AFC4-6F175D3DCCD1}">
              <a14:hiddenFill xmlns:a14="http://schemas.microsoft.com/office/drawing/2010/main">
                <a:solidFill>
                  <a:srgbClr val="FFFFFF"/>
                </a:solidFill>
              </a14:hiddenFill>
            </a:ext>
          </a:extLst>
        </p:spPr>
      </p:pic>
      <p:sp>
        <p:nvSpPr>
          <p:cNvPr id="7" name="箭头: 下 6">
            <a:extLst>
              <a:ext uri="{FF2B5EF4-FFF2-40B4-BE49-F238E27FC236}">
                <a16:creationId xmlns:a16="http://schemas.microsoft.com/office/drawing/2014/main" id="{BA685DE2-D4A4-4442-B1E1-ED3DBFD20B5D}"/>
              </a:ext>
            </a:extLst>
          </p:cNvPr>
          <p:cNvSpPr/>
          <p:nvPr/>
        </p:nvSpPr>
        <p:spPr bwMode="auto">
          <a:xfrm>
            <a:off x="5447928" y="3933056"/>
            <a:ext cx="504056" cy="720080"/>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文本框 9">
            <a:extLst>
              <a:ext uri="{FF2B5EF4-FFF2-40B4-BE49-F238E27FC236}">
                <a16:creationId xmlns:a16="http://schemas.microsoft.com/office/drawing/2014/main" id="{DD98A075-A7A7-4625-9FFD-F276ACEA981C}"/>
              </a:ext>
            </a:extLst>
          </p:cNvPr>
          <p:cNvSpPr txBox="1"/>
          <p:nvPr/>
        </p:nvSpPr>
        <p:spPr>
          <a:xfrm>
            <a:off x="5879976" y="4005064"/>
            <a:ext cx="792088" cy="338554"/>
          </a:xfrm>
          <a:prstGeom prst="rect">
            <a:avLst/>
          </a:prstGeom>
          <a:noFill/>
        </p:spPr>
        <p:txBody>
          <a:bodyPr wrap="square" rtlCol="0">
            <a:spAutoFit/>
          </a:bodyPr>
          <a:lstStyle/>
          <a:p>
            <a:r>
              <a:rPr lang="en-US" altLang="zh-CN" sz="1600" b="1" i="1" dirty="0">
                <a:solidFill>
                  <a:schemeClr val="tx1"/>
                </a:solidFill>
              </a:rPr>
              <a:t>Task</a:t>
            </a:r>
            <a:endParaRPr lang="zh-CN" altLang="en-US" sz="1600" b="1" i="1" dirty="0">
              <a:solidFill>
                <a:schemeClr val="tx1"/>
              </a:solidFill>
            </a:endParaRPr>
          </a:p>
        </p:txBody>
      </p:sp>
    </p:spTree>
    <p:extLst>
      <p:ext uri="{BB962C8B-B14F-4D97-AF65-F5344CB8AC3E}">
        <p14:creationId xmlns:p14="http://schemas.microsoft.com/office/powerpoint/2010/main" val="3478219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dirty="0"/>
              <a:t>Recap: </a:t>
            </a:r>
            <a:r>
              <a:rPr lang="en-US" altLang="zh-CN" dirty="0">
                <a:solidFill>
                  <a:schemeClr val="tx1"/>
                </a:solidFill>
              </a:rPr>
              <a:t>Scenarios in </a:t>
            </a:r>
            <a:r>
              <a:rPr lang="en-US" altLang="zh-CN" dirty="0" err="1">
                <a:solidFill>
                  <a:schemeClr val="tx1"/>
                </a:solidFill>
              </a:rPr>
              <a:t>TGbn</a:t>
            </a:r>
            <a:endParaRPr lang="en-GB" dirty="0">
              <a:solidFill>
                <a:schemeClr val="tx1"/>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4</a:t>
            </a:fld>
            <a:endParaRPr lang="en-GB"/>
          </a:p>
        </p:txBody>
      </p:sp>
      <p:sp>
        <p:nvSpPr>
          <p:cNvPr id="5" name="Footer Placeholder 4"/>
          <p:cNvSpPr>
            <a:spLocks noGrp="1"/>
          </p:cNvSpPr>
          <p:nvPr>
            <p:ph type="ftr" idx="14"/>
          </p:nvPr>
        </p:nvSpPr>
        <p:spPr>
          <a:xfrm>
            <a:off x="7143757" y="6475414"/>
            <a:ext cx="4246027" cy="180975"/>
          </a:xfrm>
        </p:spPr>
        <p:txBody>
          <a:bodyPr/>
          <a:lstStyle/>
          <a:p>
            <a:r>
              <a:rPr lang="en-GB" altLang="zh-CN" dirty="0"/>
              <a:t>Yue Xu</a:t>
            </a:r>
            <a:r>
              <a:rPr lang="en-US" altLang="zh-CN" dirty="0"/>
              <a:t> (Huawei)</a:t>
            </a:r>
            <a:endParaRPr lang="en-GB" altLang="zh-CN" dirty="0"/>
          </a:p>
        </p:txBody>
      </p:sp>
      <p:sp>
        <p:nvSpPr>
          <p:cNvPr id="4" name="Date Placeholder 3"/>
          <p:cNvSpPr>
            <a:spLocks noGrp="1"/>
          </p:cNvSpPr>
          <p:nvPr>
            <p:ph type="dt" idx="15"/>
          </p:nvPr>
        </p:nvSpPr>
        <p:spPr/>
        <p:txBody>
          <a:bodyPr/>
          <a:lstStyle/>
          <a:p>
            <a:r>
              <a:rPr lang="en-US" altLang="zh-CN" dirty="0"/>
              <a:t>August 2024</a:t>
            </a:r>
            <a:endParaRPr lang="en-GB" altLang="zh-CN" dirty="0"/>
          </a:p>
        </p:txBody>
      </p:sp>
      <p:sp>
        <p:nvSpPr>
          <p:cNvPr id="23" name="Rectangle 2">
            <a:extLst>
              <a:ext uri="{FF2B5EF4-FFF2-40B4-BE49-F238E27FC236}">
                <a16:creationId xmlns:a16="http://schemas.microsoft.com/office/drawing/2014/main" id="{E0814A3D-FD31-4647-8A52-0B022CBEB01A}"/>
              </a:ext>
            </a:extLst>
          </p:cNvPr>
          <p:cNvSpPr>
            <a:spLocks noGrp="1" noChangeArrowheads="1"/>
          </p:cNvSpPr>
          <p:nvPr>
            <p:ph idx="1"/>
          </p:nvPr>
        </p:nvSpPr>
        <p:spPr>
          <a:xfrm>
            <a:off x="1271464" y="4149080"/>
            <a:ext cx="9433048" cy="1872208"/>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2000" dirty="0">
                <a:solidFill>
                  <a:schemeClr val="tx1"/>
                </a:solidFill>
              </a:rPr>
              <a:t>The approved </a:t>
            </a:r>
            <a:r>
              <a:rPr lang="en-US" altLang="zh-CN" sz="2000" dirty="0" err="1">
                <a:solidFill>
                  <a:schemeClr val="tx1"/>
                </a:solidFill>
              </a:rPr>
              <a:t>TGbn</a:t>
            </a:r>
            <a:r>
              <a:rPr lang="en-US" altLang="zh-CN" sz="2000" dirty="0">
                <a:solidFill>
                  <a:schemeClr val="tx1"/>
                </a:solidFill>
              </a:rPr>
              <a:t> PAR intends to the scenarios and the demands:</a:t>
            </a:r>
            <a:endParaRPr lang="en-US" altLang="zh-CN" sz="1200" b="0" dirty="0">
              <a:solidFill>
                <a:schemeClr val="tx1"/>
              </a:solidFill>
            </a:endParaRP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b="0" dirty="0">
                <a:solidFill>
                  <a:schemeClr val="tx1"/>
                </a:solidFill>
              </a:rPr>
              <a:t>       - Increased </a:t>
            </a:r>
            <a:r>
              <a:rPr lang="en-US" altLang="zh-CN" sz="1800" dirty="0">
                <a:solidFill>
                  <a:srgbClr val="C00000"/>
                </a:solidFill>
              </a:rPr>
              <a:t>manageability and mobility support</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b="0" dirty="0">
                <a:solidFill>
                  <a:schemeClr val="tx1"/>
                </a:solidFill>
              </a:rPr>
              <a:t>       - Increased performance in </a:t>
            </a:r>
            <a:r>
              <a:rPr lang="en-US" altLang="zh-CN" sz="1800" dirty="0">
                <a:solidFill>
                  <a:srgbClr val="C00000"/>
                </a:solidFill>
              </a:rPr>
              <a:t>congested environments</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400" b="0" dirty="0">
                <a:solidFill>
                  <a:schemeClr val="tx1"/>
                </a:solidFill>
              </a:rPr>
              <a:t>      </a:t>
            </a:r>
            <a:endParaRPr lang="en-US" altLang="zh-CN" dirty="0">
              <a:solidFill>
                <a:schemeClr val="tx1"/>
              </a:solidFill>
            </a:endParaRPr>
          </a:p>
        </p:txBody>
      </p:sp>
      <p:pic>
        <p:nvPicPr>
          <p:cNvPr id="24" name="Picture 4" descr="C:\Users\x00822182\AppData\Roaming\eSpace_Desktop\UserData\x00822182\imagefiles\2A7F228D-27F4-4CC9-884A-4EC2F4CF8455.png">
            <a:extLst>
              <a:ext uri="{FF2B5EF4-FFF2-40B4-BE49-F238E27FC236}">
                <a16:creationId xmlns:a16="http://schemas.microsoft.com/office/drawing/2014/main" id="{C206E7DE-1F43-47D7-8C94-F7F72F5C6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464" y="1700808"/>
            <a:ext cx="9361040" cy="1236821"/>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a:extLst>
              <a:ext uri="{FF2B5EF4-FFF2-40B4-BE49-F238E27FC236}">
                <a16:creationId xmlns:a16="http://schemas.microsoft.com/office/drawing/2014/main" id="{49D69C34-4748-40BD-BAA1-A79ABA33048A}"/>
              </a:ext>
            </a:extLst>
          </p:cNvPr>
          <p:cNvSpPr/>
          <p:nvPr/>
        </p:nvSpPr>
        <p:spPr bwMode="auto">
          <a:xfrm>
            <a:off x="5591944" y="1916832"/>
            <a:ext cx="3312368" cy="216024"/>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6" name="箭头: 下 25">
            <a:extLst>
              <a:ext uri="{FF2B5EF4-FFF2-40B4-BE49-F238E27FC236}">
                <a16:creationId xmlns:a16="http://schemas.microsoft.com/office/drawing/2014/main" id="{680D5080-4636-4B46-84CE-F7B19EA7F959}"/>
              </a:ext>
            </a:extLst>
          </p:cNvPr>
          <p:cNvSpPr/>
          <p:nvPr/>
        </p:nvSpPr>
        <p:spPr bwMode="auto">
          <a:xfrm>
            <a:off x="5663952" y="3212976"/>
            <a:ext cx="504056" cy="720080"/>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7" name="文本框 26">
            <a:extLst>
              <a:ext uri="{FF2B5EF4-FFF2-40B4-BE49-F238E27FC236}">
                <a16:creationId xmlns:a16="http://schemas.microsoft.com/office/drawing/2014/main" id="{4F3553BA-6063-42B3-9B0F-57C95258ACCB}"/>
              </a:ext>
            </a:extLst>
          </p:cNvPr>
          <p:cNvSpPr txBox="1"/>
          <p:nvPr/>
        </p:nvSpPr>
        <p:spPr>
          <a:xfrm>
            <a:off x="6096000" y="3284984"/>
            <a:ext cx="1584176" cy="338554"/>
          </a:xfrm>
          <a:prstGeom prst="rect">
            <a:avLst/>
          </a:prstGeom>
          <a:noFill/>
        </p:spPr>
        <p:txBody>
          <a:bodyPr wrap="square" rtlCol="0">
            <a:spAutoFit/>
          </a:bodyPr>
          <a:lstStyle/>
          <a:p>
            <a:r>
              <a:rPr lang="en-US" altLang="zh-CN" sz="1600" b="1" i="1" dirty="0">
                <a:solidFill>
                  <a:schemeClr val="tx1"/>
                </a:solidFill>
              </a:rPr>
              <a:t>Implementation</a:t>
            </a:r>
            <a:endParaRPr lang="zh-CN" altLang="en-US" sz="1600" b="1" i="1" dirty="0">
              <a:solidFill>
                <a:schemeClr val="tx1"/>
              </a:solidFill>
            </a:endParaRPr>
          </a:p>
        </p:txBody>
      </p:sp>
      <p:sp>
        <p:nvSpPr>
          <p:cNvPr id="28" name="矩形 27">
            <a:extLst>
              <a:ext uri="{FF2B5EF4-FFF2-40B4-BE49-F238E27FC236}">
                <a16:creationId xmlns:a16="http://schemas.microsoft.com/office/drawing/2014/main" id="{1FF5F6DD-C560-45A4-8ED5-5DC0081E3282}"/>
              </a:ext>
            </a:extLst>
          </p:cNvPr>
          <p:cNvSpPr/>
          <p:nvPr/>
        </p:nvSpPr>
        <p:spPr bwMode="auto">
          <a:xfrm>
            <a:off x="3215680" y="2276872"/>
            <a:ext cx="6840760" cy="288032"/>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41902138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Demands in real</a:t>
            </a:r>
          </a:p>
        </p:txBody>
      </p:sp>
      <p:sp>
        <p:nvSpPr>
          <p:cNvPr id="4098" name="Rectangle 2"/>
          <p:cNvSpPr>
            <a:spLocks noGrp="1" noChangeArrowheads="1"/>
          </p:cNvSpPr>
          <p:nvPr>
            <p:ph idx="1"/>
          </p:nvPr>
        </p:nvSpPr>
        <p:spPr>
          <a:xfrm>
            <a:off x="479376" y="1412776"/>
            <a:ext cx="5832648" cy="432048"/>
          </a:xfrm>
          <a:ln/>
        </p:spPr>
        <p:txBody>
          <a:bodyPr/>
          <a:lstStyle/>
          <a:p>
            <a:pPr marL="285750" indent="-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600" dirty="0">
                <a:solidFill>
                  <a:schemeClr val="tx1"/>
                </a:solidFill>
              </a:rPr>
              <a:t>The use cases of industrial scenarios [2] [3]  </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5</a:t>
            </a:fld>
            <a:endParaRPr lang="en-GB"/>
          </a:p>
        </p:txBody>
      </p:sp>
      <p:sp>
        <p:nvSpPr>
          <p:cNvPr id="5" name="Footer Placeholder 4"/>
          <p:cNvSpPr>
            <a:spLocks noGrp="1"/>
          </p:cNvSpPr>
          <p:nvPr>
            <p:ph type="ftr" idx="14"/>
          </p:nvPr>
        </p:nvSpPr>
        <p:spPr>
          <a:xfrm>
            <a:off x="7143757" y="6475414"/>
            <a:ext cx="4246027" cy="180975"/>
          </a:xfrm>
        </p:spPr>
        <p:txBody>
          <a:bodyPr/>
          <a:lstStyle/>
          <a:p>
            <a:r>
              <a:rPr lang="en-GB" altLang="zh-CN" dirty="0"/>
              <a:t>Yue Xu</a:t>
            </a:r>
            <a:r>
              <a:rPr lang="en-US" altLang="zh-CN" dirty="0"/>
              <a:t> (Huawei)</a:t>
            </a:r>
            <a:endParaRPr lang="en-GB" altLang="zh-CN" dirty="0"/>
          </a:p>
        </p:txBody>
      </p:sp>
      <p:sp>
        <p:nvSpPr>
          <p:cNvPr id="4" name="Date Placeholder 3"/>
          <p:cNvSpPr>
            <a:spLocks noGrp="1"/>
          </p:cNvSpPr>
          <p:nvPr>
            <p:ph type="dt" idx="15"/>
          </p:nvPr>
        </p:nvSpPr>
        <p:spPr/>
        <p:txBody>
          <a:bodyPr/>
          <a:lstStyle/>
          <a:p>
            <a:r>
              <a:rPr lang="en-US" altLang="zh-CN" dirty="0"/>
              <a:t>August 2024</a:t>
            </a:r>
            <a:endParaRPr lang="en-GB" altLang="zh-CN" dirty="0"/>
          </a:p>
        </p:txBody>
      </p:sp>
      <p:graphicFrame>
        <p:nvGraphicFramePr>
          <p:cNvPr id="2" name="表格 1">
            <a:extLst>
              <a:ext uri="{FF2B5EF4-FFF2-40B4-BE49-F238E27FC236}">
                <a16:creationId xmlns:a16="http://schemas.microsoft.com/office/drawing/2014/main" id="{D63681AA-47FF-4295-B631-FFB47DF93CB1}"/>
              </a:ext>
            </a:extLst>
          </p:cNvPr>
          <p:cNvGraphicFramePr>
            <a:graphicFrameLocks noGrp="1"/>
          </p:cNvGraphicFramePr>
          <p:nvPr>
            <p:extLst>
              <p:ext uri="{D42A27DB-BD31-4B8C-83A1-F6EECF244321}">
                <p14:modId xmlns:p14="http://schemas.microsoft.com/office/powerpoint/2010/main" val="2894624932"/>
              </p:ext>
            </p:extLst>
          </p:nvPr>
        </p:nvGraphicFramePr>
        <p:xfrm>
          <a:off x="623392" y="1844824"/>
          <a:ext cx="7344816" cy="1194449"/>
        </p:xfrm>
        <a:graphic>
          <a:graphicData uri="http://schemas.openxmlformats.org/drawingml/2006/table">
            <a:tbl>
              <a:tblPr firstRow="1" bandRow="1">
                <a:tableStyleId>{69CF1AB2-1976-4502-BF36-3FF5EA218861}</a:tableStyleId>
              </a:tblPr>
              <a:tblGrid>
                <a:gridCol w="1971509">
                  <a:extLst>
                    <a:ext uri="{9D8B030D-6E8A-4147-A177-3AD203B41FA5}">
                      <a16:colId xmlns:a16="http://schemas.microsoft.com/office/drawing/2014/main" val="2940990019"/>
                    </a:ext>
                  </a:extLst>
                </a:gridCol>
                <a:gridCol w="5373307">
                  <a:extLst>
                    <a:ext uri="{9D8B030D-6E8A-4147-A177-3AD203B41FA5}">
                      <a16:colId xmlns:a16="http://schemas.microsoft.com/office/drawing/2014/main" val="2045997232"/>
                    </a:ext>
                  </a:extLst>
                </a:gridCol>
              </a:tblGrid>
              <a:tr h="310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solidFill>
                            <a:schemeClr val="tx1"/>
                          </a:solidFill>
                        </a:rPr>
                        <a:t>Sensors</a:t>
                      </a:r>
                    </a:p>
                  </a:txBody>
                  <a:tcPr/>
                </a:tc>
                <a:tc>
                  <a:txBody>
                    <a:bodyPr/>
                    <a:lstStyle/>
                    <a:p>
                      <a:r>
                        <a:rPr lang="en-US" altLang="ja-JP" sz="1100" b="1" i="1" u="sng" dirty="0">
                          <a:solidFill>
                            <a:schemeClr val="tx1"/>
                          </a:solidFill>
                        </a:rPr>
                        <a:t>Periodical-</a:t>
                      </a:r>
                      <a:r>
                        <a:rPr lang="en-US" altLang="zh-CN" sz="1100" b="1" i="1" u="sng" dirty="0">
                          <a:solidFill>
                            <a:schemeClr val="tx1"/>
                          </a:solidFill>
                        </a:rPr>
                        <a:t>based &amp; </a:t>
                      </a:r>
                      <a:r>
                        <a:rPr lang="en-US" altLang="zh-CN" sz="1100" b="1" i="1" u="sng" dirty="0">
                          <a:solidFill>
                            <a:schemeClr val="tx1"/>
                          </a:solidFill>
                          <a:highlight>
                            <a:srgbClr val="FFFF00"/>
                          </a:highlight>
                        </a:rPr>
                        <a:t>Event-based</a:t>
                      </a:r>
                      <a:r>
                        <a:rPr lang="en-US" altLang="ja-JP" sz="1100" b="1" i="1" u="sng" dirty="0">
                          <a:solidFill>
                            <a:schemeClr val="tx1"/>
                          </a:solidFill>
                          <a:highlight>
                            <a:srgbClr val="FFFF00"/>
                          </a:highlight>
                        </a:rPr>
                        <a:t> </a:t>
                      </a:r>
                      <a:r>
                        <a:rPr lang="en-US" altLang="ja-JP" sz="1100" b="1" i="1" u="sng" dirty="0">
                          <a:solidFill>
                            <a:schemeClr val="tx1"/>
                          </a:solidFill>
                        </a:rPr>
                        <a:t>report of information</a:t>
                      </a:r>
                      <a:r>
                        <a:rPr lang="en-US" altLang="ja-JP" sz="1100" b="1" dirty="0">
                          <a:solidFill>
                            <a:schemeClr val="tx1"/>
                          </a:solidFill>
                        </a:rPr>
                        <a:t> </a:t>
                      </a:r>
                      <a:r>
                        <a:rPr lang="en-US" altLang="ja-JP" sz="1100" b="0" dirty="0">
                          <a:solidFill>
                            <a:schemeClr val="tx1"/>
                          </a:solidFill>
                        </a:rPr>
                        <a:t>to the control system. </a:t>
                      </a:r>
                      <a:r>
                        <a:rPr lang="en-US" altLang="ja-JP" sz="1100" b="1" i="1" u="sng" dirty="0">
                          <a:solidFill>
                            <a:schemeClr val="tx1"/>
                          </a:solidFill>
                          <a:highlight>
                            <a:srgbClr val="FFFF00"/>
                          </a:highlight>
                        </a:rPr>
                        <a:t>High-density</a:t>
                      </a:r>
                      <a:r>
                        <a:rPr lang="en-US" altLang="ja-JP" sz="1100" b="0" dirty="0">
                          <a:solidFill>
                            <a:schemeClr val="tx1"/>
                          </a:solidFill>
                        </a:rPr>
                        <a:t> deployment environment.</a:t>
                      </a:r>
                      <a:endParaRPr lang="zh-CN" altLang="en-US" sz="1100" b="0" dirty="0"/>
                    </a:p>
                  </a:txBody>
                  <a:tcPr/>
                </a:tc>
                <a:extLst>
                  <a:ext uri="{0D108BD9-81ED-4DB2-BD59-A6C34878D82A}">
                    <a16:rowId xmlns:a16="http://schemas.microsoft.com/office/drawing/2014/main" val="4028928872"/>
                  </a:ext>
                </a:extLst>
              </a:tr>
              <a:tr h="310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solidFill>
                            <a:schemeClr val="tx1"/>
                          </a:solidFill>
                        </a:rPr>
                        <a:t>Robot/drone motion control</a:t>
                      </a:r>
                    </a:p>
                  </a:txBody>
                  <a:tcPr/>
                </a:tc>
                <a:tc>
                  <a:txBody>
                    <a:bodyPr/>
                    <a:lstStyle/>
                    <a:p>
                      <a:r>
                        <a:rPr lang="en-US" altLang="zh-CN" sz="1100" b="0" dirty="0"/>
                        <a:t>Remotely operating </a:t>
                      </a:r>
                      <a:r>
                        <a:rPr lang="en-US" altLang="zh-CN" sz="1100" b="1" i="1" u="sng" dirty="0">
                          <a:highlight>
                            <a:srgbClr val="FFFF00"/>
                          </a:highlight>
                        </a:rPr>
                        <a:t>group devices</a:t>
                      </a:r>
                    </a:p>
                  </a:txBody>
                  <a:tcPr/>
                </a:tc>
                <a:extLst>
                  <a:ext uri="{0D108BD9-81ED-4DB2-BD59-A6C34878D82A}">
                    <a16:rowId xmlns:a16="http://schemas.microsoft.com/office/drawing/2014/main" val="773680629"/>
                  </a:ext>
                </a:extLst>
              </a:tr>
              <a:tr h="310529">
                <a:tc>
                  <a:txBody>
                    <a:bodyPr/>
                    <a:lstStyle/>
                    <a:p>
                      <a:r>
                        <a:rPr lang="en-US" altLang="zh-CN" sz="1200" b="1" dirty="0"/>
                        <a:t>Assembly line</a:t>
                      </a:r>
                    </a:p>
                  </a:txBody>
                  <a:tcPr/>
                </a:tc>
                <a:tc>
                  <a:txBody>
                    <a:bodyPr/>
                    <a:lstStyle/>
                    <a:p>
                      <a:r>
                        <a:rPr lang="en-US" altLang="zh-CN" sz="1100" b="0" i="0" u="none" dirty="0">
                          <a:effectLst/>
                        </a:rPr>
                        <a:t>Combination </a:t>
                      </a:r>
                      <a:r>
                        <a:rPr lang="en-US" altLang="zh-CN" sz="1100" b="0" dirty="0"/>
                        <a:t>of AGV/AMR, </a:t>
                      </a:r>
                      <a:r>
                        <a:rPr lang="en-US" altLang="zh-CN" sz="1100" b="1" i="1" u="sng" dirty="0">
                          <a:highlight>
                            <a:srgbClr val="FFFF00"/>
                          </a:highlight>
                        </a:rPr>
                        <a:t>sensors</a:t>
                      </a:r>
                      <a:r>
                        <a:rPr lang="en-US" altLang="zh-CN" sz="1100" b="0" dirty="0"/>
                        <a:t>, robot/drone </a:t>
                      </a:r>
                      <a:r>
                        <a:rPr lang="en-US" altLang="zh-CN" sz="1100" b="1" i="1" u="sng" dirty="0">
                          <a:highlight>
                            <a:srgbClr val="FFFF00"/>
                          </a:highlight>
                        </a:rPr>
                        <a:t>motion control</a:t>
                      </a:r>
                      <a:r>
                        <a:rPr lang="en-US" altLang="zh-CN" sz="1100" b="0" dirty="0"/>
                        <a:t>, and video transfer.</a:t>
                      </a:r>
                    </a:p>
                  </a:txBody>
                  <a:tcPr/>
                </a:tc>
                <a:extLst>
                  <a:ext uri="{0D108BD9-81ED-4DB2-BD59-A6C34878D82A}">
                    <a16:rowId xmlns:a16="http://schemas.microsoft.com/office/drawing/2014/main" val="1488309382"/>
                  </a:ext>
                </a:extLst>
              </a:tr>
            </a:tbl>
          </a:graphicData>
        </a:graphic>
      </p:graphicFrame>
      <p:pic>
        <p:nvPicPr>
          <p:cNvPr id="10" name="图片 9">
            <a:extLst>
              <a:ext uri="{FF2B5EF4-FFF2-40B4-BE49-F238E27FC236}">
                <a16:creationId xmlns:a16="http://schemas.microsoft.com/office/drawing/2014/main" id="{0F9334AB-DF5C-4FF9-8EB4-35FA0954AA5F}"/>
              </a:ext>
            </a:extLst>
          </p:cNvPr>
          <p:cNvPicPr>
            <a:picLocks noChangeAspect="1"/>
          </p:cNvPicPr>
          <p:nvPr/>
        </p:nvPicPr>
        <p:blipFill>
          <a:blip r:embed="rId3"/>
          <a:stretch>
            <a:fillRect/>
          </a:stretch>
        </p:blipFill>
        <p:spPr>
          <a:xfrm>
            <a:off x="8184232" y="1412776"/>
            <a:ext cx="2592288" cy="1826566"/>
          </a:xfrm>
          <a:prstGeom prst="rect">
            <a:avLst/>
          </a:prstGeom>
        </p:spPr>
      </p:pic>
      <p:pic>
        <p:nvPicPr>
          <p:cNvPr id="1026" name="Picture 2" descr="C:\Users\x00822182\AppData\Roaming\eSpace_Desktop\UserData\x00822182\imagefiles\51F909BA-C025-4400-8AE0-8A3920F77EF6.png">
            <a:extLst>
              <a:ext uri="{FF2B5EF4-FFF2-40B4-BE49-F238E27FC236}">
                <a16:creationId xmlns:a16="http://schemas.microsoft.com/office/drawing/2014/main" id="{DD9C35FB-E6EB-4586-B383-352A0A13FC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92" y="3645024"/>
            <a:ext cx="1732906" cy="9361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x00822182\AppData\Roaming\eSpace_Desktop\UserData\x00822182\imagefiles\6F8DB7F0-8A6C-4BBE-96E7-8E2484BD8C5A.png">
            <a:extLst>
              <a:ext uri="{FF2B5EF4-FFF2-40B4-BE49-F238E27FC236}">
                <a16:creationId xmlns:a16="http://schemas.microsoft.com/office/drawing/2014/main" id="{407714D9-7FA9-4F0B-B871-F6047EFD6B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7607" y="3645024"/>
            <a:ext cx="1745559" cy="9361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x00822182\AppData\Roaming\eSpace_Desktop\UserData\x00822182\imagefiles\894A144C-FD0D-4E67-BF63-D5828C17D0D4.png">
            <a:extLst>
              <a:ext uri="{FF2B5EF4-FFF2-40B4-BE49-F238E27FC236}">
                <a16:creationId xmlns:a16="http://schemas.microsoft.com/office/drawing/2014/main" id="{18F5A146-BFBF-42FE-AFAD-69B326C023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3832" y="3645024"/>
            <a:ext cx="1786062" cy="93610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a:extLst>
              <a:ext uri="{FF2B5EF4-FFF2-40B4-BE49-F238E27FC236}">
                <a16:creationId xmlns:a16="http://schemas.microsoft.com/office/drawing/2014/main" id="{8A28162F-1A6B-47E8-9855-785438E8FF7C}"/>
              </a:ext>
            </a:extLst>
          </p:cNvPr>
          <p:cNvSpPr txBox="1">
            <a:spLocks noChangeArrowheads="1"/>
          </p:cNvSpPr>
          <p:nvPr/>
        </p:nvSpPr>
        <p:spPr bwMode="auto">
          <a:xfrm>
            <a:off x="551384" y="3212976"/>
            <a:ext cx="7560840" cy="43204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285750" indent="-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600" kern="0" dirty="0">
                <a:solidFill>
                  <a:schemeClr val="tx1"/>
                </a:solidFill>
              </a:rPr>
              <a:t>The use cases of agricultural scenarios: </a:t>
            </a:r>
            <a:r>
              <a:rPr lang="en-US" altLang="zh-CN" sz="1600" i="1" dirty="0">
                <a:solidFill>
                  <a:schemeClr val="tx1"/>
                </a:solidFill>
              </a:rPr>
              <a:t>Anomaly Detection and Precise Control</a:t>
            </a:r>
            <a:r>
              <a:rPr lang="en-US" altLang="zh-CN" sz="1600" kern="0" dirty="0">
                <a:solidFill>
                  <a:schemeClr val="tx1"/>
                </a:solidFill>
              </a:rPr>
              <a:t> </a:t>
            </a:r>
          </a:p>
        </p:txBody>
      </p:sp>
      <p:sp>
        <p:nvSpPr>
          <p:cNvPr id="17" name="文本框 16">
            <a:extLst>
              <a:ext uri="{FF2B5EF4-FFF2-40B4-BE49-F238E27FC236}">
                <a16:creationId xmlns:a16="http://schemas.microsoft.com/office/drawing/2014/main" id="{1D93DDBA-BA77-490E-A355-61DE956F9EA6}"/>
              </a:ext>
            </a:extLst>
          </p:cNvPr>
          <p:cNvSpPr txBox="1"/>
          <p:nvPr/>
        </p:nvSpPr>
        <p:spPr>
          <a:xfrm>
            <a:off x="695400" y="4653136"/>
            <a:ext cx="1584176" cy="1200329"/>
          </a:xfrm>
          <a:prstGeom prst="rect">
            <a:avLst/>
          </a:prstGeom>
          <a:noFill/>
        </p:spPr>
        <p:txBody>
          <a:bodyPr wrap="square" rtlCol="0">
            <a:spAutoFit/>
          </a:bodyPr>
          <a:lstStyle/>
          <a:p>
            <a:r>
              <a:rPr lang="en-US" altLang="zh-CN" sz="1200" b="1" dirty="0">
                <a:solidFill>
                  <a:schemeClr val="tx1"/>
                </a:solidFill>
              </a:rPr>
              <a:t>Smart greenhouse</a:t>
            </a:r>
          </a:p>
          <a:p>
            <a:pPr marL="171450" indent="-171450">
              <a:buFont typeface="Arial" panose="020B0604020202020204" pitchFamily="34" charset="0"/>
              <a:buChar char="•"/>
            </a:pPr>
            <a:r>
              <a:rPr lang="en-US" altLang="zh-CN" sz="1200" dirty="0">
                <a:solidFill>
                  <a:schemeClr val="tx1"/>
                </a:solidFill>
              </a:rPr>
              <a:t>Temperatures</a:t>
            </a:r>
          </a:p>
          <a:p>
            <a:pPr marL="171450" indent="-171450">
              <a:buFont typeface="Arial" panose="020B0604020202020204" pitchFamily="34" charset="0"/>
              <a:buChar char="•"/>
            </a:pPr>
            <a:r>
              <a:rPr lang="en-US" altLang="zh-CN" sz="1200" dirty="0">
                <a:solidFill>
                  <a:schemeClr val="tx1"/>
                </a:solidFill>
              </a:rPr>
              <a:t>Humidity</a:t>
            </a:r>
          </a:p>
          <a:p>
            <a:pPr marL="171450" indent="-171450">
              <a:buFont typeface="Arial" panose="020B0604020202020204" pitchFamily="34" charset="0"/>
              <a:buChar char="•"/>
            </a:pPr>
            <a:r>
              <a:rPr lang="en-US" altLang="zh-CN" sz="1200" dirty="0">
                <a:solidFill>
                  <a:schemeClr val="tx1"/>
                </a:solidFill>
              </a:rPr>
              <a:t>CO2 concentration</a:t>
            </a:r>
          </a:p>
          <a:p>
            <a:pPr marL="171450" indent="-171450">
              <a:buFont typeface="Arial" panose="020B0604020202020204" pitchFamily="34" charset="0"/>
              <a:buChar char="•"/>
            </a:pPr>
            <a:r>
              <a:rPr lang="en-US" altLang="zh-CN" sz="1200" dirty="0">
                <a:solidFill>
                  <a:schemeClr val="tx1"/>
                </a:solidFill>
              </a:rPr>
              <a:t>Soil PH</a:t>
            </a:r>
          </a:p>
          <a:p>
            <a:r>
              <a:rPr lang="en-US" altLang="zh-CN" sz="1200" dirty="0">
                <a:solidFill>
                  <a:schemeClr val="tx1"/>
                </a:solidFill>
              </a:rPr>
              <a:t>…</a:t>
            </a:r>
            <a:endParaRPr lang="zh-CN" altLang="en-US" sz="1200" dirty="0">
              <a:solidFill>
                <a:schemeClr val="tx1"/>
              </a:solidFill>
            </a:endParaRPr>
          </a:p>
        </p:txBody>
      </p:sp>
      <p:sp>
        <p:nvSpPr>
          <p:cNvPr id="18" name="文本框 17">
            <a:extLst>
              <a:ext uri="{FF2B5EF4-FFF2-40B4-BE49-F238E27FC236}">
                <a16:creationId xmlns:a16="http://schemas.microsoft.com/office/drawing/2014/main" id="{3967218B-06D0-428E-86B2-4B90BB319450}"/>
              </a:ext>
            </a:extLst>
          </p:cNvPr>
          <p:cNvSpPr txBox="1"/>
          <p:nvPr/>
        </p:nvSpPr>
        <p:spPr>
          <a:xfrm>
            <a:off x="4799856" y="4653136"/>
            <a:ext cx="1584176" cy="1200329"/>
          </a:xfrm>
          <a:prstGeom prst="rect">
            <a:avLst/>
          </a:prstGeom>
          <a:noFill/>
        </p:spPr>
        <p:txBody>
          <a:bodyPr wrap="square" rtlCol="0">
            <a:spAutoFit/>
          </a:bodyPr>
          <a:lstStyle/>
          <a:p>
            <a:r>
              <a:rPr lang="en-US" altLang="zh-CN" sz="1200" b="1" dirty="0">
                <a:solidFill>
                  <a:schemeClr val="tx1"/>
                </a:solidFill>
              </a:rPr>
              <a:t>Smart farming</a:t>
            </a:r>
          </a:p>
          <a:p>
            <a:pPr marL="171450" indent="-171450">
              <a:buFont typeface="Arial" panose="020B0604020202020204" pitchFamily="34" charset="0"/>
              <a:buChar char="•"/>
            </a:pPr>
            <a:r>
              <a:rPr lang="en-US" altLang="zh-CN" sz="1200" dirty="0">
                <a:solidFill>
                  <a:schemeClr val="tx1"/>
                </a:solidFill>
              </a:rPr>
              <a:t>Temperatures</a:t>
            </a:r>
          </a:p>
          <a:p>
            <a:pPr marL="171450" indent="-171450">
              <a:buFont typeface="Arial" panose="020B0604020202020204" pitchFamily="34" charset="0"/>
              <a:buChar char="•"/>
            </a:pPr>
            <a:r>
              <a:rPr lang="en-US" altLang="zh-CN" sz="1200" dirty="0">
                <a:solidFill>
                  <a:schemeClr val="tx1"/>
                </a:solidFill>
              </a:rPr>
              <a:t>Ventilation</a:t>
            </a:r>
          </a:p>
          <a:p>
            <a:pPr marL="171450" indent="-171450">
              <a:buFont typeface="Arial" panose="020B0604020202020204" pitchFamily="34" charset="0"/>
              <a:buChar char="•"/>
            </a:pPr>
            <a:r>
              <a:rPr lang="en-US" altLang="zh-CN" sz="1200" dirty="0">
                <a:solidFill>
                  <a:schemeClr val="tx1"/>
                </a:solidFill>
              </a:rPr>
              <a:t>Foodstuffs</a:t>
            </a:r>
          </a:p>
          <a:p>
            <a:pPr marL="171450" indent="-171450">
              <a:buFont typeface="Arial" panose="020B0604020202020204" pitchFamily="34" charset="0"/>
              <a:buChar char="•"/>
            </a:pPr>
            <a:r>
              <a:rPr lang="en-US" altLang="zh-CN" sz="1200" dirty="0">
                <a:solidFill>
                  <a:schemeClr val="tx1"/>
                </a:solidFill>
              </a:rPr>
              <a:t>Density</a:t>
            </a:r>
          </a:p>
          <a:p>
            <a:r>
              <a:rPr lang="en-US" altLang="zh-CN" sz="1200" dirty="0">
                <a:solidFill>
                  <a:schemeClr val="tx1"/>
                </a:solidFill>
              </a:rPr>
              <a:t>…</a:t>
            </a:r>
            <a:endParaRPr lang="zh-CN" altLang="en-US" sz="1200" dirty="0">
              <a:solidFill>
                <a:schemeClr val="tx1"/>
              </a:solidFill>
            </a:endParaRPr>
          </a:p>
        </p:txBody>
      </p:sp>
      <p:sp>
        <p:nvSpPr>
          <p:cNvPr id="19" name="文本框 18">
            <a:extLst>
              <a:ext uri="{FF2B5EF4-FFF2-40B4-BE49-F238E27FC236}">
                <a16:creationId xmlns:a16="http://schemas.microsoft.com/office/drawing/2014/main" id="{84063026-A62A-4FD0-B3C6-334C22AC7679}"/>
              </a:ext>
            </a:extLst>
          </p:cNvPr>
          <p:cNvSpPr txBox="1"/>
          <p:nvPr/>
        </p:nvSpPr>
        <p:spPr>
          <a:xfrm>
            <a:off x="2783632" y="4653136"/>
            <a:ext cx="1584176" cy="1200329"/>
          </a:xfrm>
          <a:prstGeom prst="rect">
            <a:avLst/>
          </a:prstGeom>
          <a:noFill/>
        </p:spPr>
        <p:txBody>
          <a:bodyPr wrap="square" rtlCol="0">
            <a:spAutoFit/>
          </a:bodyPr>
          <a:lstStyle/>
          <a:p>
            <a:r>
              <a:rPr lang="en-US" altLang="zh-CN" sz="1200" b="1" dirty="0">
                <a:solidFill>
                  <a:schemeClr val="tx1"/>
                </a:solidFill>
              </a:rPr>
              <a:t>Smart irrigation</a:t>
            </a:r>
          </a:p>
          <a:p>
            <a:pPr marL="171450" indent="-171450">
              <a:buFont typeface="Arial" panose="020B0604020202020204" pitchFamily="34" charset="0"/>
              <a:buChar char="•"/>
            </a:pPr>
            <a:r>
              <a:rPr lang="en-US" altLang="zh-CN" sz="1200" dirty="0">
                <a:solidFill>
                  <a:schemeClr val="tx1"/>
                </a:solidFill>
              </a:rPr>
              <a:t>Temperatures</a:t>
            </a:r>
          </a:p>
          <a:p>
            <a:pPr marL="171450" indent="-171450">
              <a:buFont typeface="Arial" panose="020B0604020202020204" pitchFamily="34" charset="0"/>
              <a:buChar char="•"/>
            </a:pPr>
            <a:r>
              <a:rPr lang="en-US" altLang="zh-CN" sz="1200" dirty="0">
                <a:solidFill>
                  <a:schemeClr val="tx1"/>
                </a:solidFill>
              </a:rPr>
              <a:t>Lighting</a:t>
            </a:r>
          </a:p>
          <a:p>
            <a:pPr marL="171450" indent="-171450">
              <a:buFont typeface="Arial" panose="020B0604020202020204" pitchFamily="34" charset="0"/>
              <a:buChar char="•"/>
            </a:pPr>
            <a:r>
              <a:rPr lang="en-US" altLang="zh-CN" sz="1200" dirty="0">
                <a:solidFill>
                  <a:schemeClr val="tx1"/>
                </a:solidFill>
              </a:rPr>
              <a:t>Soil </a:t>
            </a:r>
            <a:r>
              <a:rPr lang="en-US" altLang="zh-CN" sz="1200" dirty="0" err="1">
                <a:solidFill>
                  <a:schemeClr val="tx1"/>
                </a:solidFill>
              </a:rPr>
              <a:t>ph</a:t>
            </a:r>
            <a:endParaRPr lang="en-US" altLang="zh-CN" sz="1200" dirty="0">
              <a:solidFill>
                <a:schemeClr val="tx1"/>
              </a:solidFill>
            </a:endParaRPr>
          </a:p>
          <a:p>
            <a:pPr marL="171450" indent="-171450">
              <a:buFont typeface="Arial" panose="020B0604020202020204" pitchFamily="34" charset="0"/>
              <a:buChar char="•"/>
            </a:pPr>
            <a:r>
              <a:rPr lang="en-US" altLang="zh-CN" sz="1200" dirty="0">
                <a:solidFill>
                  <a:schemeClr val="tx1"/>
                </a:solidFill>
              </a:rPr>
              <a:t>insect pest</a:t>
            </a:r>
          </a:p>
          <a:p>
            <a:r>
              <a:rPr lang="en-US" altLang="zh-CN" sz="1200" dirty="0">
                <a:solidFill>
                  <a:schemeClr val="tx1"/>
                </a:solidFill>
              </a:rPr>
              <a:t>…</a:t>
            </a:r>
            <a:endParaRPr lang="zh-CN" altLang="en-US" sz="1200" dirty="0">
              <a:solidFill>
                <a:schemeClr val="tx1"/>
              </a:solidFill>
            </a:endParaRPr>
          </a:p>
        </p:txBody>
      </p:sp>
      <p:sp>
        <p:nvSpPr>
          <p:cNvPr id="20" name="Rectangle 2">
            <a:extLst>
              <a:ext uri="{FF2B5EF4-FFF2-40B4-BE49-F238E27FC236}">
                <a16:creationId xmlns:a16="http://schemas.microsoft.com/office/drawing/2014/main" id="{858F132F-C436-4661-8CF4-B84B37BCECBE}"/>
              </a:ext>
            </a:extLst>
          </p:cNvPr>
          <p:cNvSpPr txBox="1">
            <a:spLocks noChangeArrowheads="1"/>
          </p:cNvSpPr>
          <p:nvPr/>
        </p:nvSpPr>
        <p:spPr bwMode="auto">
          <a:xfrm>
            <a:off x="6600056" y="3645024"/>
            <a:ext cx="5591944" cy="187220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285750" indent="-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600" kern="0" dirty="0">
                <a:solidFill>
                  <a:schemeClr val="tx1"/>
                </a:solidFill>
              </a:rPr>
              <a:t>In these scenarios, a common feature is that </a:t>
            </a:r>
            <a:r>
              <a:rPr lang="en-US" altLang="zh-CN" sz="1600" i="1" kern="0" dirty="0">
                <a:solidFill>
                  <a:schemeClr val="tx1"/>
                </a:solidFill>
                <a:highlight>
                  <a:srgbClr val="FFFF00"/>
                </a:highlight>
              </a:rPr>
              <a:t>sufficient sensors are required to monitor specific environment features</a:t>
            </a:r>
            <a:r>
              <a:rPr lang="en-US" altLang="zh-CN" sz="1600" kern="0" dirty="0">
                <a:solidFill>
                  <a:schemeClr val="tx1"/>
                </a:solidFill>
              </a:rPr>
              <a:t> and report specific information </a:t>
            </a:r>
            <a:r>
              <a:rPr lang="en-US" altLang="zh-CN" sz="1600" kern="0" dirty="0">
                <a:solidFill>
                  <a:srgbClr val="C00000"/>
                </a:solidFill>
              </a:rPr>
              <a:t>periodically</a:t>
            </a:r>
            <a:r>
              <a:rPr lang="en-US" altLang="zh-CN" sz="1600" kern="0" dirty="0">
                <a:solidFill>
                  <a:schemeClr val="tx1"/>
                </a:solidFill>
              </a:rPr>
              <a:t> or </a:t>
            </a:r>
            <a:r>
              <a:rPr lang="en-US" altLang="zh-CN" sz="1600" kern="0" dirty="0">
                <a:solidFill>
                  <a:srgbClr val="C00000"/>
                </a:solidFill>
              </a:rPr>
              <a:t>in event-triggered</a:t>
            </a:r>
            <a:r>
              <a:rPr lang="en-US" altLang="zh-CN" sz="1600" kern="0" dirty="0">
                <a:solidFill>
                  <a:schemeClr val="tx1"/>
                </a:solidFill>
              </a:rPr>
              <a:t> mode.</a:t>
            </a:r>
          </a:p>
          <a:p>
            <a:pPr marL="285750" indent="-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600" kern="0" dirty="0">
                <a:solidFill>
                  <a:schemeClr val="tx1"/>
                </a:solidFill>
              </a:rPr>
              <a:t>In addition, to ensure the accuracy of reported information,</a:t>
            </a:r>
            <a:r>
              <a:rPr lang="zh-CN" altLang="en-US" sz="1600" kern="0" dirty="0">
                <a:solidFill>
                  <a:schemeClr val="tx1"/>
                </a:solidFill>
              </a:rPr>
              <a:t> </a:t>
            </a:r>
            <a:r>
              <a:rPr lang="en-US" altLang="zh-CN" sz="1600" kern="0" dirty="0">
                <a:solidFill>
                  <a:schemeClr val="tx1"/>
                </a:solidFill>
              </a:rPr>
              <a:t>the </a:t>
            </a:r>
            <a:r>
              <a:rPr lang="en-US" altLang="zh-CN" sz="1600" i="1" kern="0" dirty="0">
                <a:solidFill>
                  <a:schemeClr val="tx1"/>
                </a:solidFill>
                <a:highlight>
                  <a:srgbClr val="FFFF00"/>
                </a:highlight>
              </a:rPr>
              <a:t>feedback mechanism of multiple sensors</a:t>
            </a:r>
            <a:r>
              <a:rPr lang="en-US" altLang="zh-CN" sz="1600" kern="0" dirty="0">
                <a:solidFill>
                  <a:schemeClr val="tx1"/>
                </a:solidFill>
              </a:rPr>
              <a:t> is reasonable.</a:t>
            </a:r>
          </a:p>
        </p:txBody>
      </p:sp>
      <p:sp>
        <p:nvSpPr>
          <p:cNvPr id="21" name="箭头: 下 20">
            <a:extLst>
              <a:ext uri="{FF2B5EF4-FFF2-40B4-BE49-F238E27FC236}">
                <a16:creationId xmlns:a16="http://schemas.microsoft.com/office/drawing/2014/main" id="{BDC7814B-4A08-423C-B469-24E3D76AFABD}"/>
              </a:ext>
            </a:extLst>
          </p:cNvPr>
          <p:cNvSpPr/>
          <p:nvPr/>
        </p:nvSpPr>
        <p:spPr bwMode="auto">
          <a:xfrm>
            <a:off x="9264352" y="5445224"/>
            <a:ext cx="360040" cy="504056"/>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22" name="文本框 21">
            <a:extLst>
              <a:ext uri="{FF2B5EF4-FFF2-40B4-BE49-F238E27FC236}">
                <a16:creationId xmlns:a16="http://schemas.microsoft.com/office/drawing/2014/main" id="{3385E4EB-499E-43A6-92A4-D97BC9A81BA4}"/>
              </a:ext>
            </a:extLst>
          </p:cNvPr>
          <p:cNvSpPr txBox="1"/>
          <p:nvPr/>
        </p:nvSpPr>
        <p:spPr>
          <a:xfrm>
            <a:off x="8688288" y="6021288"/>
            <a:ext cx="2016224" cy="338554"/>
          </a:xfrm>
          <a:prstGeom prst="rect">
            <a:avLst/>
          </a:prstGeom>
          <a:noFill/>
        </p:spPr>
        <p:txBody>
          <a:bodyPr wrap="square" rtlCol="0">
            <a:spAutoFit/>
          </a:bodyPr>
          <a:lstStyle/>
          <a:p>
            <a:r>
              <a:rPr lang="en-US" altLang="zh-CN" sz="1600" b="1" i="1" dirty="0">
                <a:solidFill>
                  <a:schemeClr val="tx1"/>
                </a:solidFill>
              </a:rPr>
              <a:t>Concurrency issue</a:t>
            </a:r>
            <a:endParaRPr lang="zh-CN" altLang="en-US" sz="1600" b="1" i="1" dirty="0">
              <a:solidFill>
                <a:schemeClr val="tx1"/>
              </a:solidFill>
            </a:endParaRPr>
          </a:p>
        </p:txBody>
      </p:sp>
    </p:spTree>
    <p:extLst>
      <p:ext uri="{BB962C8B-B14F-4D97-AF65-F5344CB8AC3E}">
        <p14:creationId xmlns:p14="http://schemas.microsoft.com/office/powerpoint/2010/main" val="30255413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1"/>
                </a:solidFill>
              </a:rPr>
              <a:t>Concurrent messages </a:t>
            </a:r>
            <a:r>
              <a:rPr lang="en-GB" dirty="0"/>
              <a:t>issue (1</a:t>
            </a:r>
            <a:r>
              <a:rPr lang="en-US" dirty="0"/>
              <a:t>/3</a:t>
            </a:r>
            <a:r>
              <a:rPr lang="en-GB" dirty="0"/>
              <a:t>)</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6</a:t>
            </a:fld>
            <a:endParaRPr lang="en-GB"/>
          </a:p>
        </p:txBody>
      </p:sp>
      <p:sp>
        <p:nvSpPr>
          <p:cNvPr id="5" name="Footer Placeholder 4"/>
          <p:cNvSpPr>
            <a:spLocks noGrp="1"/>
          </p:cNvSpPr>
          <p:nvPr>
            <p:ph type="ftr" idx="14"/>
          </p:nvPr>
        </p:nvSpPr>
        <p:spPr>
          <a:xfrm>
            <a:off x="7143757" y="6475414"/>
            <a:ext cx="4246027" cy="180975"/>
          </a:xfrm>
        </p:spPr>
        <p:txBody>
          <a:bodyPr/>
          <a:lstStyle/>
          <a:p>
            <a:r>
              <a:rPr lang="en-GB" altLang="zh-CN" dirty="0"/>
              <a:t>Yue Xu</a:t>
            </a:r>
            <a:r>
              <a:rPr lang="en-US" altLang="zh-CN" dirty="0"/>
              <a:t> (Huawei)</a:t>
            </a:r>
            <a:endParaRPr lang="en-GB" altLang="zh-CN" dirty="0"/>
          </a:p>
        </p:txBody>
      </p:sp>
      <p:sp>
        <p:nvSpPr>
          <p:cNvPr id="4" name="Date Placeholder 3"/>
          <p:cNvSpPr>
            <a:spLocks noGrp="1"/>
          </p:cNvSpPr>
          <p:nvPr>
            <p:ph type="dt" idx="15"/>
          </p:nvPr>
        </p:nvSpPr>
        <p:spPr/>
        <p:txBody>
          <a:bodyPr/>
          <a:lstStyle/>
          <a:p>
            <a:r>
              <a:rPr lang="en-US" altLang="zh-CN" dirty="0"/>
              <a:t>August 2024</a:t>
            </a:r>
            <a:endParaRPr lang="en-GB" altLang="zh-CN" dirty="0"/>
          </a:p>
        </p:txBody>
      </p:sp>
      <p:grpSp>
        <p:nvGrpSpPr>
          <p:cNvPr id="2" name="组合 1">
            <a:extLst>
              <a:ext uri="{FF2B5EF4-FFF2-40B4-BE49-F238E27FC236}">
                <a16:creationId xmlns:a16="http://schemas.microsoft.com/office/drawing/2014/main" id="{7C804482-D451-46DC-8047-5BDDEDB18B8F}"/>
              </a:ext>
            </a:extLst>
          </p:cNvPr>
          <p:cNvGrpSpPr/>
          <p:nvPr/>
        </p:nvGrpSpPr>
        <p:grpSpPr>
          <a:xfrm>
            <a:off x="191344" y="2060848"/>
            <a:ext cx="4464496" cy="2350830"/>
            <a:chOff x="119336" y="1700808"/>
            <a:chExt cx="5040560" cy="2938537"/>
          </a:xfrm>
        </p:grpSpPr>
        <p:pic>
          <p:nvPicPr>
            <p:cNvPr id="1032" name="Picture 8" descr="C:\Users\x00822182\AppData\Roaming\eSpace_Desktop\UserData\x00822182\imagefiles\F593B2F4-D731-4E2C-A768-6ED2F60CCE7E.png">
              <a:extLst>
                <a:ext uri="{FF2B5EF4-FFF2-40B4-BE49-F238E27FC236}">
                  <a16:creationId xmlns:a16="http://schemas.microsoft.com/office/drawing/2014/main" id="{96C82B0B-9143-4352-AED4-4D4AC8E28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61" y="3861048"/>
              <a:ext cx="505694" cy="432048"/>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F1BF2354-AB81-41C7-A1CE-2A186CD082ED}"/>
                </a:ext>
              </a:extLst>
            </p:cNvPr>
            <p:cNvSpPr/>
            <p:nvPr/>
          </p:nvSpPr>
          <p:spPr bwMode="auto">
            <a:xfrm>
              <a:off x="119336" y="1700808"/>
              <a:ext cx="5040560" cy="288032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grpSp>
          <p:nvGrpSpPr>
            <p:cNvPr id="12" name="组合 11">
              <a:extLst>
                <a:ext uri="{FF2B5EF4-FFF2-40B4-BE49-F238E27FC236}">
                  <a16:creationId xmlns:a16="http://schemas.microsoft.com/office/drawing/2014/main" id="{FB7407DD-C6FE-42B3-A523-D46C52A8F51A}"/>
                </a:ext>
              </a:extLst>
            </p:cNvPr>
            <p:cNvGrpSpPr/>
            <p:nvPr/>
          </p:nvGrpSpPr>
          <p:grpSpPr>
            <a:xfrm>
              <a:off x="2423592" y="2817008"/>
              <a:ext cx="504055" cy="467976"/>
              <a:chOff x="2232548" y="4217821"/>
              <a:chExt cx="666397" cy="684000"/>
            </a:xfrm>
          </p:grpSpPr>
          <p:grpSp>
            <p:nvGrpSpPr>
              <p:cNvPr id="13" name="组合 38">
                <a:extLst>
                  <a:ext uri="{FF2B5EF4-FFF2-40B4-BE49-F238E27FC236}">
                    <a16:creationId xmlns:a16="http://schemas.microsoft.com/office/drawing/2014/main" id="{FD99C989-67CA-4B3D-9614-397349704115}"/>
                  </a:ext>
                </a:extLst>
              </p:cNvPr>
              <p:cNvGrpSpPr>
                <a:grpSpLocks/>
              </p:cNvGrpSpPr>
              <p:nvPr/>
            </p:nvGrpSpPr>
            <p:grpSpPr bwMode="auto">
              <a:xfrm>
                <a:off x="2232548" y="4217821"/>
                <a:ext cx="666397" cy="684000"/>
                <a:chOff x="575" y="4985"/>
                <a:chExt cx="1325" cy="1360"/>
              </a:xfrm>
            </p:grpSpPr>
            <p:sp>
              <p:nvSpPr>
                <p:cNvPr id="15" name="任意多边形 39">
                  <a:extLst>
                    <a:ext uri="{FF2B5EF4-FFF2-40B4-BE49-F238E27FC236}">
                      <a16:creationId xmlns:a16="http://schemas.microsoft.com/office/drawing/2014/main" id="{A197FF94-D022-41CC-A92E-91C0BA871237}"/>
                    </a:ext>
                  </a:extLst>
                </p:cNvPr>
                <p:cNvSpPr>
                  <a:spLocks noChangeArrowheads="1"/>
                </p:cNvSpPr>
                <p:nvPr/>
              </p:nvSpPr>
              <p:spPr bwMode="auto">
                <a:xfrm>
                  <a:off x="575" y="4985"/>
                  <a:ext cx="1325" cy="1325"/>
                </a:xfrm>
                <a:custGeom>
                  <a:avLst/>
                  <a:gdLst>
                    <a:gd name="T0" fmla="*/ 20 w 2336"/>
                    <a:gd name="T1" fmla="*/ 25 h 2337"/>
                    <a:gd name="T2" fmla="*/ 19 w 2336"/>
                    <a:gd name="T3" fmla="*/ 25 h 2337"/>
                    <a:gd name="T4" fmla="*/ 19 w 2336"/>
                    <a:gd name="T5" fmla="*/ 24 h 2337"/>
                    <a:gd name="T6" fmla="*/ 20 w 2336"/>
                    <a:gd name="T7" fmla="*/ 24 h 2337"/>
                    <a:gd name="T8" fmla="*/ 24 w 2336"/>
                    <a:gd name="T9" fmla="*/ 20 h 2337"/>
                    <a:gd name="T10" fmla="*/ 24 w 2336"/>
                    <a:gd name="T11" fmla="*/ 5 h 2337"/>
                    <a:gd name="T12" fmla="*/ 20 w 2336"/>
                    <a:gd name="T13" fmla="*/ 1 h 2337"/>
                    <a:gd name="T14" fmla="*/ 5 w 2336"/>
                    <a:gd name="T15" fmla="*/ 1 h 2337"/>
                    <a:gd name="T16" fmla="*/ 1 w 2336"/>
                    <a:gd name="T17" fmla="*/ 5 h 2337"/>
                    <a:gd name="T18" fmla="*/ 1 w 2336"/>
                    <a:gd name="T19" fmla="*/ 20 h 2337"/>
                    <a:gd name="T20" fmla="*/ 5 w 2336"/>
                    <a:gd name="T21" fmla="*/ 24 h 2337"/>
                    <a:gd name="T22" fmla="*/ 15 w 2336"/>
                    <a:gd name="T23" fmla="*/ 24 h 2337"/>
                    <a:gd name="T24" fmla="*/ 15 w 2336"/>
                    <a:gd name="T25" fmla="*/ 25 h 2337"/>
                    <a:gd name="T26" fmla="*/ 5 w 2336"/>
                    <a:gd name="T27" fmla="*/ 25 h 2337"/>
                    <a:gd name="T28" fmla="*/ 0 w 2336"/>
                    <a:gd name="T29" fmla="*/ 20 h 2337"/>
                    <a:gd name="T30" fmla="*/ 0 w 2336"/>
                    <a:gd name="T31" fmla="*/ 5 h 2337"/>
                    <a:gd name="T32" fmla="*/ 5 w 2336"/>
                    <a:gd name="T33" fmla="*/ 0 h 2337"/>
                    <a:gd name="T34" fmla="*/ 20 w 2336"/>
                    <a:gd name="T35" fmla="*/ 0 h 2337"/>
                    <a:gd name="T36" fmla="*/ 25 w 2336"/>
                    <a:gd name="T37" fmla="*/ 5 h 2337"/>
                    <a:gd name="T38" fmla="*/ 25 w 2336"/>
                    <a:gd name="T39" fmla="*/ 20 h 2337"/>
                    <a:gd name="T40" fmla="*/ 20 w 2336"/>
                    <a:gd name="T41" fmla="*/ 25 h 23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36" h="2337">
                      <a:moveTo>
                        <a:pt x="1877" y="2335"/>
                      </a:moveTo>
                      <a:lnTo>
                        <a:pt x="1786" y="2335"/>
                      </a:lnTo>
                      <a:lnTo>
                        <a:pt x="1786" y="2241"/>
                      </a:lnTo>
                      <a:lnTo>
                        <a:pt x="1877" y="2241"/>
                      </a:lnTo>
                      <a:cubicBezTo>
                        <a:pt x="2079" y="2241"/>
                        <a:pt x="2242" y="2077"/>
                        <a:pt x="2242" y="1876"/>
                      </a:cubicBezTo>
                      <a:lnTo>
                        <a:pt x="2242" y="457"/>
                      </a:lnTo>
                      <a:cubicBezTo>
                        <a:pt x="2242" y="256"/>
                        <a:pt x="2079" y="92"/>
                        <a:pt x="1877" y="92"/>
                      </a:cubicBezTo>
                      <a:lnTo>
                        <a:pt x="457" y="92"/>
                      </a:lnTo>
                      <a:cubicBezTo>
                        <a:pt x="256" y="92"/>
                        <a:pt x="92" y="256"/>
                        <a:pt x="92" y="457"/>
                      </a:cubicBezTo>
                      <a:lnTo>
                        <a:pt x="92" y="1877"/>
                      </a:lnTo>
                      <a:cubicBezTo>
                        <a:pt x="92" y="2078"/>
                        <a:pt x="256" y="2242"/>
                        <a:pt x="457" y="2242"/>
                      </a:cubicBezTo>
                      <a:lnTo>
                        <a:pt x="1418" y="2242"/>
                      </a:lnTo>
                      <a:lnTo>
                        <a:pt x="1418" y="2336"/>
                      </a:lnTo>
                      <a:lnTo>
                        <a:pt x="457" y="2336"/>
                      </a:lnTo>
                      <a:cubicBezTo>
                        <a:pt x="205" y="2336"/>
                        <a:pt x="0" y="2131"/>
                        <a:pt x="0" y="1879"/>
                      </a:cubicBezTo>
                      <a:lnTo>
                        <a:pt x="0" y="457"/>
                      </a:lnTo>
                      <a:cubicBezTo>
                        <a:pt x="0" y="205"/>
                        <a:pt x="205" y="0"/>
                        <a:pt x="457" y="0"/>
                      </a:cubicBezTo>
                      <a:lnTo>
                        <a:pt x="1877" y="0"/>
                      </a:lnTo>
                      <a:cubicBezTo>
                        <a:pt x="2130" y="0"/>
                        <a:pt x="2335" y="205"/>
                        <a:pt x="2335" y="457"/>
                      </a:cubicBezTo>
                      <a:lnTo>
                        <a:pt x="2335" y="1877"/>
                      </a:lnTo>
                      <a:cubicBezTo>
                        <a:pt x="2335" y="2130"/>
                        <a:pt x="2130" y="2335"/>
                        <a:pt x="1877" y="2335"/>
                      </a:cubicBezTo>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16" name="任意多边形 40">
                  <a:extLst>
                    <a:ext uri="{FF2B5EF4-FFF2-40B4-BE49-F238E27FC236}">
                      <a16:creationId xmlns:a16="http://schemas.microsoft.com/office/drawing/2014/main" id="{FBBDA005-FAFF-4683-AD12-1F664575DA9F}"/>
                    </a:ext>
                  </a:extLst>
                </p:cNvPr>
                <p:cNvSpPr>
                  <a:spLocks noChangeArrowheads="1"/>
                </p:cNvSpPr>
                <p:nvPr/>
              </p:nvSpPr>
              <p:spPr bwMode="auto">
                <a:xfrm>
                  <a:off x="655" y="5053"/>
                  <a:ext cx="1168" cy="1187"/>
                </a:xfrm>
                <a:custGeom>
                  <a:avLst/>
                  <a:gdLst>
                    <a:gd name="T0" fmla="*/ 18 w 2059"/>
                    <a:gd name="T1" fmla="*/ 22 h 2094"/>
                    <a:gd name="T2" fmla="*/ 5 w 2059"/>
                    <a:gd name="T3" fmla="*/ 22 h 2094"/>
                    <a:gd name="T4" fmla="*/ 0 w 2059"/>
                    <a:gd name="T5" fmla="*/ 18 h 2094"/>
                    <a:gd name="T6" fmla="*/ 0 w 2059"/>
                    <a:gd name="T7" fmla="*/ 5 h 2094"/>
                    <a:gd name="T8" fmla="*/ 5 w 2059"/>
                    <a:gd name="T9" fmla="*/ 0 h 2094"/>
                    <a:gd name="T10" fmla="*/ 18 w 2059"/>
                    <a:gd name="T11" fmla="*/ 0 h 2094"/>
                    <a:gd name="T12" fmla="*/ 22 w 2059"/>
                    <a:gd name="T13" fmla="*/ 5 h 2094"/>
                    <a:gd name="T14" fmla="*/ 22 w 2059"/>
                    <a:gd name="T15" fmla="*/ 18 h 2094"/>
                    <a:gd name="T16" fmla="*/ 18 w 2059"/>
                    <a:gd name="T17" fmla="*/ 22 h 2094"/>
                    <a:gd name="T18" fmla="*/ 5 w 2059"/>
                    <a:gd name="T19" fmla="*/ 1 h 2094"/>
                    <a:gd name="T20" fmla="*/ 1 w 2059"/>
                    <a:gd name="T21" fmla="*/ 5 h 2094"/>
                    <a:gd name="T22" fmla="*/ 1 w 2059"/>
                    <a:gd name="T23" fmla="*/ 18 h 2094"/>
                    <a:gd name="T24" fmla="*/ 5 w 2059"/>
                    <a:gd name="T25" fmla="*/ 22 h 2094"/>
                    <a:gd name="T26" fmla="*/ 18 w 2059"/>
                    <a:gd name="T27" fmla="*/ 22 h 2094"/>
                    <a:gd name="T28" fmla="*/ 21 w 2059"/>
                    <a:gd name="T29" fmla="*/ 18 h 2094"/>
                    <a:gd name="T30" fmla="*/ 21 w 2059"/>
                    <a:gd name="T31" fmla="*/ 5 h 2094"/>
                    <a:gd name="T32" fmla="*/ 18 w 2059"/>
                    <a:gd name="T33" fmla="*/ 1 h 2094"/>
                    <a:gd name="T34" fmla="*/ 5 w 2059"/>
                    <a:gd name="T35" fmla="*/ 1 h 2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59" h="2094">
                      <a:moveTo>
                        <a:pt x="1641" y="2093"/>
                      </a:moveTo>
                      <a:lnTo>
                        <a:pt x="415" y="2093"/>
                      </a:lnTo>
                      <a:cubicBezTo>
                        <a:pt x="187" y="2093"/>
                        <a:pt x="0" y="1907"/>
                        <a:pt x="0" y="1677"/>
                      </a:cubicBezTo>
                      <a:lnTo>
                        <a:pt x="0" y="416"/>
                      </a:lnTo>
                      <a:cubicBezTo>
                        <a:pt x="0" y="187"/>
                        <a:pt x="186" y="0"/>
                        <a:pt x="415" y="0"/>
                      </a:cubicBezTo>
                      <a:lnTo>
                        <a:pt x="1642" y="0"/>
                      </a:lnTo>
                      <a:cubicBezTo>
                        <a:pt x="1871" y="0"/>
                        <a:pt x="2058" y="186"/>
                        <a:pt x="2058" y="416"/>
                      </a:cubicBezTo>
                      <a:lnTo>
                        <a:pt x="2058" y="1677"/>
                      </a:lnTo>
                      <a:cubicBezTo>
                        <a:pt x="2057" y="1907"/>
                        <a:pt x="1871" y="2093"/>
                        <a:pt x="1641" y="2093"/>
                      </a:cubicBezTo>
                      <a:close/>
                      <a:moveTo>
                        <a:pt x="415" y="76"/>
                      </a:moveTo>
                      <a:cubicBezTo>
                        <a:pt x="228" y="76"/>
                        <a:pt x="74" y="228"/>
                        <a:pt x="74" y="417"/>
                      </a:cubicBezTo>
                      <a:lnTo>
                        <a:pt x="74" y="1679"/>
                      </a:lnTo>
                      <a:cubicBezTo>
                        <a:pt x="74" y="1866"/>
                        <a:pt x="227" y="2020"/>
                        <a:pt x="415" y="2020"/>
                      </a:cubicBezTo>
                      <a:lnTo>
                        <a:pt x="1642" y="2020"/>
                      </a:lnTo>
                      <a:cubicBezTo>
                        <a:pt x="1830" y="2020"/>
                        <a:pt x="1983" y="1867"/>
                        <a:pt x="1983" y="1679"/>
                      </a:cubicBezTo>
                      <a:lnTo>
                        <a:pt x="1983" y="417"/>
                      </a:lnTo>
                      <a:cubicBezTo>
                        <a:pt x="1983" y="230"/>
                        <a:pt x="1831" y="76"/>
                        <a:pt x="1642" y="76"/>
                      </a:cubicBezTo>
                      <a:lnTo>
                        <a:pt x="415" y="76"/>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17" name="任意多边形 41">
                  <a:extLst>
                    <a:ext uri="{FF2B5EF4-FFF2-40B4-BE49-F238E27FC236}">
                      <a16:creationId xmlns:a16="http://schemas.microsoft.com/office/drawing/2014/main" id="{2A966102-FF6D-481F-BBE5-9389B86D78EB}"/>
                    </a:ext>
                  </a:extLst>
                </p:cNvPr>
                <p:cNvSpPr>
                  <a:spLocks noChangeArrowheads="1"/>
                </p:cNvSpPr>
                <p:nvPr/>
              </p:nvSpPr>
              <p:spPr bwMode="auto">
                <a:xfrm>
                  <a:off x="1135" y="6128"/>
                  <a:ext cx="208" cy="37"/>
                </a:xfrm>
                <a:custGeom>
                  <a:avLst/>
                  <a:gdLst>
                    <a:gd name="T0" fmla="*/ 3 w 366"/>
                    <a:gd name="T1" fmla="*/ 1 h 68"/>
                    <a:gd name="T2" fmla="*/ 4 w 366"/>
                    <a:gd name="T3" fmla="*/ 1 h 68"/>
                    <a:gd name="T4" fmla="*/ 3 w 366"/>
                    <a:gd name="T5" fmla="*/ 0 h 68"/>
                    <a:gd name="T6" fmla="*/ 1 w 366"/>
                    <a:gd name="T7" fmla="*/ 0 h 68"/>
                    <a:gd name="T8" fmla="*/ 0 w 366"/>
                    <a:gd name="T9" fmla="*/ 1 h 68"/>
                    <a:gd name="T10" fmla="*/ 1 w 366"/>
                    <a:gd name="T11" fmla="*/ 1 h 68"/>
                    <a:gd name="T12" fmla="*/ 3 w 366"/>
                    <a:gd name="T13" fmla="*/ 1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6" h="68">
                      <a:moveTo>
                        <a:pt x="323" y="67"/>
                      </a:moveTo>
                      <a:cubicBezTo>
                        <a:pt x="349" y="67"/>
                        <a:pt x="365" y="55"/>
                        <a:pt x="365" y="34"/>
                      </a:cubicBezTo>
                      <a:cubicBezTo>
                        <a:pt x="365" y="12"/>
                        <a:pt x="350" y="0"/>
                        <a:pt x="323" y="0"/>
                      </a:cubicBezTo>
                      <a:lnTo>
                        <a:pt x="43" y="0"/>
                      </a:lnTo>
                      <a:cubicBezTo>
                        <a:pt x="16" y="0"/>
                        <a:pt x="0" y="12"/>
                        <a:pt x="0" y="34"/>
                      </a:cubicBezTo>
                      <a:cubicBezTo>
                        <a:pt x="0" y="55"/>
                        <a:pt x="15" y="67"/>
                        <a:pt x="43" y="67"/>
                      </a:cubicBezTo>
                      <a:lnTo>
                        <a:pt x="323" y="67"/>
                      </a:lnTo>
                    </a:path>
                  </a:pathLst>
                </a:custGeom>
                <a:solidFill>
                  <a:srgbClr val="5D5B5C"/>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18" name="任意多边形 64">
                  <a:extLst>
                    <a:ext uri="{FF2B5EF4-FFF2-40B4-BE49-F238E27FC236}">
                      <a16:creationId xmlns:a16="http://schemas.microsoft.com/office/drawing/2014/main" id="{1F012E47-7258-4606-B2C5-80261B3FA2F9}"/>
                    </a:ext>
                  </a:extLst>
                </p:cNvPr>
                <p:cNvSpPr>
                  <a:spLocks noChangeArrowheads="1"/>
                </p:cNvSpPr>
                <p:nvPr/>
              </p:nvSpPr>
              <p:spPr bwMode="auto">
                <a:xfrm>
                  <a:off x="1288" y="6238"/>
                  <a:ext cx="107" cy="107"/>
                </a:xfrm>
                <a:custGeom>
                  <a:avLst/>
                  <a:gdLst>
                    <a:gd name="T0" fmla="*/ 1 w 188"/>
                    <a:gd name="T1" fmla="*/ 2 h 189"/>
                    <a:gd name="T2" fmla="*/ 0 w 188"/>
                    <a:gd name="T3" fmla="*/ 1 h 189"/>
                    <a:gd name="T4" fmla="*/ 1 w 188"/>
                    <a:gd name="T5" fmla="*/ 0 h 189"/>
                    <a:gd name="T6" fmla="*/ 2 w 188"/>
                    <a:gd name="T7" fmla="*/ 1 h 189"/>
                    <a:gd name="T8" fmla="*/ 1 w 188"/>
                    <a:gd name="T9" fmla="*/ 2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 h="189">
                      <a:moveTo>
                        <a:pt x="93" y="188"/>
                      </a:moveTo>
                      <a:cubicBezTo>
                        <a:pt x="42" y="188"/>
                        <a:pt x="0" y="147"/>
                        <a:pt x="0" y="94"/>
                      </a:cubicBezTo>
                      <a:cubicBezTo>
                        <a:pt x="0" y="43"/>
                        <a:pt x="41" y="0"/>
                        <a:pt x="93" y="0"/>
                      </a:cubicBezTo>
                      <a:cubicBezTo>
                        <a:pt x="145" y="2"/>
                        <a:pt x="187" y="43"/>
                        <a:pt x="187" y="94"/>
                      </a:cubicBezTo>
                      <a:cubicBezTo>
                        <a:pt x="187" y="145"/>
                        <a:pt x="146" y="188"/>
                        <a:pt x="93" y="188"/>
                      </a:cubicBezTo>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19" name="任意多边形 65">
                  <a:extLst>
                    <a:ext uri="{FF2B5EF4-FFF2-40B4-BE49-F238E27FC236}">
                      <a16:creationId xmlns:a16="http://schemas.microsoft.com/office/drawing/2014/main" id="{45372B07-AA57-452C-B279-171DDFFFB1CA}"/>
                    </a:ext>
                  </a:extLst>
                </p:cNvPr>
                <p:cNvSpPr>
                  <a:spLocks noChangeArrowheads="1"/>
                </p:cNvSpPr>
                <p:nvPr/>
              </p:nvSpPr>
              <p:spPr bwMode="auto">
                <a:xfrm>
                  <a:off x="1528" y="6238"/>
                  <a:ext cx="107" cy="107"/>
                </a:xfrm>
                <a:custGeom>
                  <a:avLst/>
                  <a:gdLst>
                    <a:gd name="T0" fmla="*/ 1 w 188"/>
                    <a:gd name="T1" fmla="*/ 2 h 189"/>
                    <a:gd name="T2" fmla="*/ 0 w 188"/>
                    <a:gd name="T3" fmla="*/ 1 h 189"/>
                    <a:gd name="T4" fmla="*/ 1 w 188"/>
                    <a:gd name="T5" fmla="*/ 0 h 189"/>
                    <a:gd name="T6" fmla="*/ 2 w 188"/>
                    <a:gd name="T7" fmla="*/ 1 h 189"/>
                    <a:gd name="T8" fmla="*/ 1 w 188"/>
                    <a:gd name="T9" fmla="*/ 2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 h="189">
                      <a:moveTo>
                        <a:pt x="93" y="188"/>
                      </a:moveTo>
                      <a:cubicBezTo>
                        <a:pt x="42" y="188"/>
                        <a:pt x="0" y="147"/>
                        <a:pt x="0" y="94"/>
                      </a:cubicBezTo>
                      <a:cubicBezTo>
                        <a:pt x="0" y="43"/>
                        <a:pt x="41" y="0"/>
                        <a:pt x="93" y="0"/>
                      </a:cubicBezTo>
                      <a:cubicBezTo>
                        <a:pt x="146" y="2"/>
                        <a:pt x="187" y="43"/>
                        <a:pt x="187" y="94"/>
                      </a:cubicBezTo>
                      <a:cubicBezTo>
                        <a:pt x="187" y="145"/>
                        <a:pt x="146" y="188"/>
                        <a:pt x="93" y="188"/>
                      </a:cubicBezTo>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21" name="任意多边形 66">
                  <a:extLst>
                    <a:ext uri="{FF2B5EF4-FFF2-40B4-BE49-F238E27FC236}">
                      <a16:creationId xmlns:a16="http://schemas.microsoft.com/office/drawing/2014/main" id="{AFFDACDC-C092-46DD-9757-9AD88345BA0A}"/>
                    </a:ext>
                  </a:extLst>
                </p:cNvPr>
                <p:cNvSpPr>
                  <a:spLocks noChangeArrowheads="1"/>
                </p:cNvSpPr>
                <p:nvPr/>
              </p:nvSpPr>
              <p:spPr bwMode="auto">
                <a:xfrm>
                  <a:off x="765" y="6028"/>
                  <a:ext cx="100" cy="100"/>
                </a:xfrm>
                <a:custGeom>
                  <a:avLst/>
                  <a:gdLst>
                    <a:gd name="T0" fmla="*/ 1 w 175"/>
                    <a:gd name="T1" fmla="*/ 2 h 177"/>
                    <a:gd name="T2" fmla="*/ 2 w 175"/>
                    <a:gd name="T3" fmla="*/ 2 h 177"/>
                    <a:gd name="T4" fmla="*/ 2 w 175"/>
                    <a:gd name="T5" fmla="*/ 1 h 177"/>
                    <a:gd name="T6" fmla="*/ 1 w 175"/>
                    <a:gd name="T7" fmla="*/ 1 h 177"/>
                    <a:gd name="T8" fmla="*/ 1 w 175"/>
                    <a:gd name="T9" fmla="*/ 2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7">
                      <a:moveTo>
                        <a:pt x="31" y="145"/>
                      </a:moveTo>
                      <a:cubicBezTo>
                        <a:pt x="62" y="176"/>
                        <a:pt x="111" y="176"/>
                        <a:pt x="143" y="145"/>
                      </a:cubicBezTo>
                      <a:cubicBezTo>
                        <a:pt x="174" y="114"/>
                        <a:pt x="174" y="63"/>
                        <a:pt x="143" y="32"/>
                      </a:cubicBezTo>
                      <a:cubicBezTo>
                        <a:pt x="111" y="0"/>
                        <a:pt x="62" y="0"/>
                        <a:pt x="31" y="32"/>
                      </a:cubicBezTo>
                      <a:cubicBezTo>
                        <a:pt x="0" y="63"/>
                        <a:pt x="0" y="114"/>
                        <a:pt x="31" y="145"/>
                      </a:cubicBezTo>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22" name="任意多边形 67">
                  <a:extLst>
                    <a:ext uri="{FF2B5EF4-FFF2-40B4-BE49-F238E27FC236}">
                      <a16:creationId xmlns:a16="http://schemas.microsoft.com/office/drawing/2014/main" id="{AC48BE74-CC7F-40A8-A863-1DC87849FA56}"/>
                    </a:ext>
                  </a:extLst>
                </p:cNvPr>
                <p:cNvSpPr>
                  <a:spLocks noChangeArrowheads="1"/>
                </p:cNvSpPr>
                <p:nvPr/>
              </p:nvSpPr>
              <p:spPr bwMode="auto">
                <a:xfrm>
                  <a:off x="768" y="5733"/>
                  <a:ext cx="155" cy="72"/>
                </a:xfrm>
                <a:custGeom>
                  <a:avLst/>
                  <a:gdLst>
                    <a:gd name="T0" fmla="*/ 3 w 273"/>
                    <a:gd name="T1" fmla="*/ 1 h 127"/>
                    <a:gd name="T2" fmla="*/ 0 w 273"/>
                    <a:gd name="T3" fmla="*/ 1 h 127"/>
                    <a:gd name="T4" fmla="*/ 0 w 273"/>
                    <a:gd name="T5" fmla="*/ 0 h 127"/>
                    <a:gd name="T6" fmla="*/ 3 w 273"/>
                    <a:gd name="T7" fmla="*/ 1 h 127"/>
                    <a:gd name="T8" fmla="*/ 3 w 273"/>
                    <a:gd name="T9" fmla="*/ 1 h 1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127">
                      <a:moveTo>
                        <a:pt x="241" y="126"/>
                      </a:moveTo>
                      <a:cubicBezTo>
                        <a:pt x="165" y="92"/>
                        <a:pt x="84" y="75"/>
                        <a:pt x="0" y="75"/>
                      </a:cubicBezTo>
                      <a:lnTo>
                        <a:pt x="0" y="0"/>
                      </a:lnTo>
                      <a:cubicBezTo>
                        <a:pt x="95" y="0"/>
                        <a:pt x="186" y="20"/>
                        <a:pt x="272" y="57"/>
                      </a:cubicBezTo>
                      <a:lnTo>
                        <a:pt x="241" y="126"/>
                      </a:lnTo>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23" name="任意多边形 68">
                  <a:extLst>
                    <a:ext uri="{FF2B5EF4-FFF2-40B4-BE49-F238E27FC236}">
                      <a16:creationId xmlns:a16="http://schemas.microsoft.com/office/drawing/2014/main" id="{78C3DAE7-F46A-4976-B6D9-0F273331CB52}"/>
                    </a:ext>
                  </a:extLst>
                </p:cNvPr>
                <p:cNvSpPr>
                  <a:spLocks noChangeArrowheads="1"/>
                </p:cNvSpPr>
                <p:nvPr/>
              </p:nvSpPr>
              <p:spPr bwMode="auto">
                <a:xfrm>
                  <a:off x="1070" y="5953"/>
                  <a:ext cx="73" cy="157"/>
                </a:xfrm>
                <a:custGeom>
                  <a:avLst/>
                  <a:gdLst>
                    <a:gd name="T0" fmla="*/ 1 w 130"/>
                    <a:gd name="T1" fmla="*/ 2 h 280"/>
                    <a:gd name="T2" fmla="*/ 1 w 130"/>
                    <a:gd name="T3" fmla="*/ 2 h 280"/>
                    <a:gd name="T4" fmla="*/ 0 w 130"/>
                    <a:gd name="T5" fmla="*/ 1 h 280"/>
                    <a:gd name="T6" fmla="*/ 1 w 130"/>
                    <a:gd name="T7" fmla="*/ 0 h 280"/>
                    <a:gd name="T8" fmla="*/ 1 w 130"/>
                    <a:gd name="T9" fmla="*/ 2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280">
                      <a:moveTo>
                        <a:pt x="129" y="279"/>
                      </a:moveTo>
                      <a:lnTo>
                        <a:pt x="54" y="279"/>
                      </a:lnTo>
                      <a:cubicBezTo>
                        <a:pt x="54" y="193"/>
                        <a:pt x="35" y="109"/>
                        <a:pt x="0" y="32"/>
                      </a:cubicBezTo>
                      <a:lnTo>
                        <a:pt x="68" y="0"/>
                      </a:lnTo>
                      <a:cubicBezTo>
                        <a:pt x="107" y="87"/>
                        <a:pt x="129" y="182"/>
                        <a:pt x="129" y="279"/>
                      </a:cubicBezTo>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24" name="任意多边形 69">
                  <a:extLst>
                    <a:ext uri="{FF2B5EF4-FFF2-40B4-BE49-F238E27FC236}">
                      <a16:creationId xmlns:a16="http://schemas.microsoft.com/office/drawing/2014/main" id="{C5F9726B-802D-4A4C-8A71-57DAC9C7D880}"/>
                    </a:ext>
                  </a:extLst>
                </p:cNvPr>
                <p:cNvSpPr>
                  <a:spLocks noChangeArrowheads="1"/>
                </p:cNvSpPr>
                <p:nvPr/>
              </p:nvSpPr>
              <p:spPr bwMode="auto">
                <a:xfrm>
                  <a:off x="765" y="5823"/>
                  <a:ext cx="135" cy="72"/>
                </a:xfrm>
                <a:custGeom>
                  <a:avLst/>
                  <a:gdLst>
                    <a:gd name="T0" fmla="*/ 2 w 239"/>
                    <a:gd name="T1" fmla="*/ 1 h 126"/>
                    <a:gd name="T2" fmla="*/ 0 w 239"/>
                    <a:gd name="T3" fmla="*/ 1 h 126"/>
                    <a:gd name="T4" fmla="*/ 0 w 239"/>
                    <a:gd name="T5" fmla="*/ 0 h 126"/>
                    <a:gd name="T6" fmla="*/ 3 w 239"/>
                    <a:gd name="T7" fmla="*/ 1 h 126"/>
                    <a:gd name="T8" fmla="*/ 2 w 239"/>
                    <a:gd name="T9" fmla="*/ 1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 h="126">
                      <a:moveTo>
                        <a:pt x="203" y="125"/>
                      </a:moveTo>
                      <a:cubicBezTo>
                        <a:pt x="141" y="93"/>
                        <a:pt x="71" y="75"/>
                        <a:pt x="0" y="75"/>
                      </a:cubicBezTo>
                      <a:lnTo>
                        <a:pt x="0" y="0"/>
                      </a:lnTo>
                      <a:cubicBezTo>
                        <a:pt x="82" y="0"/>
                        <a:pt x="165" y="20"/>
                        <a:pt x="238" y="59"/>
                      </a:cubicBezTo>
                      <a:lnTo>
                        <a:pt x="203" y="125"/>
                      </a:lnTo>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25" name="任意多边形 70">
                  <a:extLst>
                    <a:ext uri="{FF2B5EF4-FFF2-40B4-BE49-F238E27FC236}">
                      <a16:creationId xmlns:a16="http://schemas.microsoft.com/office/drawing/2014/main" id="{5C5D92D2-CCB9-4425-B484-398F4B5E8F5A}"/>
                    </a:ext>
                  </a:extLst>
                </p:cNvPr>
                <p:cNvSpPr>
                  <a:spLocks noChangeArrowheads="1"/>
                </p:cNvSpPr>
                <p:nvPr/>
              </p:nvSpPr>
              <p:spPr bwMode="auto">
                <a:xfrm>
                  <a:off x="980" y="5973"/>
                  <a:ext cx="75" cy="140"/>
                </a:xfrm>
                <a:custGeom>
                  <a:avLst/>
                  <a:gdLst>
                    <a:gd name="T0" fmla="*/ 2 w 131"/>
                    <a:gd name="T1" fmla="*/ 3 h 248"/>
                    <a:gd name="T2" fmla="*/ 1 w 131"/>
                    <a:gd name="T3" fmla="*/ 3 h 248"/>
                    <a:gd name="T4" fmla="*/ 0 w 131"/>
                    <a:gd name="T5" fmla="*/ 1 h 248"/>
                    <a:gd name="T6" fmla="*/ 1 w 131"/>
                    <a:gd name="T7" fmla="*/ 0 h 248"/>
                    <a:gd name="T8" fmla="*/ 2 w 131"/>
                    <a:gd name="T9" fmla="*/ 3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248">
                      <a:moveTo>
                        <a:pt x="130" y="247"/>
                      </a:moveTo>
                      <a:lnTo>
                        <a:pt x="55" y="247"/>
                      </a:lnTo>
                      <a:cubicBezTo>
                        <a:pt x="55" y="173"/>
                        <a:pt x="37" y="100"/>
                        <a:pt x="0" y="36"/>
                      </a:cubicBezTo>
                      <a:lnTo>
                        <a:pt x="65" y="0"/>
                      </a:lnTo>
                      <a:cubicBezTo>
                        <a:pt x="108" y="75"/>
                        <a:pt x="130" y="160"/>
                        <a:pt x="130" y="247"/>
                      </a:cubicBezTo>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26" name="任意多边形 71">
                  <a:extLst>
                    <a:ext uri="{FF2B5EF4-FFF2-40B4-BE49-F238E27FC236}">
                      <a16:creationId xmlns:a16="http://schemas.microsoft.com/office/drawing/2014/main" id="{1EE75D04-9820-418E-B5F3-570CF89E292B}"/>
                    </a:ext>
                  </a:extLst>
                </p:cNvPr>
                <p:cNvSpPr>
                  <a:spLocks noChangeArrowheads="1"/>
                </p:cNvSpPr>
                <p:nvPr/>
              </p:nvSpPr>
              <p:spPr bwMode="auto">
                <a:xfrm>
                  <a:off x="765" y="5913"/>
                  <a:ext cx="200" cy="200"/>
                </a:xfrm>
                <a:custGeom>
                  <a:avLst/>
                  <a:gdLst>
                    <a:gd name="T0" fmla="*/ 3 w 353"/>
                    <a:gd name="T1" fmla="*/ 3 h 353"/>
                    <a:gd name="T2" fmla="*/ 3 w 353"/>
                    <a:gd name="T3" fmla="*/ 3 h 353"/>
                    <a:gd name="T4" fmla="*/ 0 w 353"/>
                    <a:gd name="T5" fmla="*/ 1 h 353"/>
                    <a:gd name="T6" fmla="*/ 0 w 353"/>
                    <a:gd name="T7" fmla="*/ 0 h 353"/>
                    <a:gd name="T8" fmla="*/ 3 w 353"/>
                    <a:gd name="T9" fmla="*/ 3 h 3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3" h="353">
                      <a:moveTo>
                        <a:pt x="352" y="352"/>
                      </a:moveTo>
                      <a:lnTo>
                        <a:pt x="277" y="352"/>
                      </a:lnTo>
                      <a:cubicBezTo>
                        <a:pt x="277" y="200"/>
                        <a:pt x="153" y="75"/>
                        <a:pt x="0" y="75"/>
                      </a:cubicBezTo>
                      <a:lnTo>
                        <a:pt x="0" y="0"/>
                      </a:lnTo>
                      <a:cubicBezTo>
                        <a:pt x="195" y="0"/>
                        <a:pt x="352" y="157"/>
                        <a:pt x="352" y="352"/>
                      </a:cubicBezTo>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grpSp>
          <p:sp>
            <p:nvSpPr>
              <p:cNvPr id="14" name="椭圆 13">
                <a:extLst>
                  <a:ext uri="{FF2B5EF4-FFF2-40B4-BE49-F238E27FC236}">
                    <a16:creationId xmlns:a16="http://schemas.microsoft.com/office/drawing/2014/main" id="{EBF55451-5507-46AE-A134-839CBCC5D337}"/>
                  </a:ext>
                </a:extLst>
              </p:cNvPr>
              <p:cNvSpPr/>
              <p:nvPr/>
            </p:nvSpPr>
            <p:spPr>
              <a:xfrm>
                <a:off x="2406820" y="4594021"/>
                <a:ext cx="116683" cy="110648"/>
              </a:xfrm>
              <a:prstGeom prst="ellipse">
                <a:avLst/>
              </a:prstGeom>
              <a:solidFill>
                <a:srgbClr val="474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defRPr/>
                </a:pPr>
                <a:r>
                  <a:rPr lang="en-US" sz="700" dirty="0">
                    <a:solidFill>
                      <a:srgbClr val="FFFFFF"/>
                    </a:solidFill>
                    <a:latin typeface="Huawei Sans" panose="020C0503030203020204"/>
                  </a:rPr>
                  <a:t>8</a:t>
                </a:r>
              </a:p>
            </p:txBody>
          </p:sp>
        </p:grpSp>
        <p:pic>
          <p:nvPicPr>
            <p:cNvPr id="27" name="Picture 8" descr="C:\Users\x00822182\AppData\Roaming\eSpace_Desktop\UserData\x00822182\imagefiles\F593B2F4-D731-4E2C-A768-6ED2F60CCE7E.png">
              <a:extLst>
                <a:ext uri="{FF2B5EF4-FFF2-40B4-BE49-F238E27FC236}">
                  <a16:creationId xmlns:a16="http://schemas.microsoft.com/office/drawing/2014/main" id="{99C54D42-D2C4-409F-B55C-451E9456B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60" y="1772816"/>
              <a:ext cx="505693" cy="432048"/>
            </a:xfrm>
            <a:prstGeom prst="rect">
              <a:avLst/>
            </a:prstGeom>
            <a:noFill/>
            <a:extLst>
              <a:ext uri="{909E8E84-426E-40DD-AFC4-6F175D3DCCD1}">
                <a14:hiddenFill xmlns:a14="http://schemas.microsoft.com/office/drawing/2010/main">
                  <a:solidFill>
                    <a:srgbClr val="FFFFFF"/>
                  </a:solidFill>
                </a14:hiddenFill>
              </a:ext>
            </a:extLst>
          </p:spPr>
        </p:pic>
        <p:sp>
          <p:nvSpPr>
            <p:cNvPr id="28" name="文本框 27">
              <a:extLst>
                <a:ext uri="{FF2B5EF4-FFF2-40B4-BE49-F238E27FC236}">
                  <a16:creationId xmlns:a16="http://schemas.microsoft.com/office/drawing/2014/main" id="{91B84530-77C1-4E1A-BFCC-CFAF4841FEE3}"/>
                </a:ext>
              </a:extLst>
            </p:cNvPr>
            <p:cNvSpPr txBox="1"/>
            <p:nvPr/>
          </p:nvSpPr>
          <p:spPr>
            <a:xfrm>
              <a:off x="263352" y="2204864"/>
              <a:ext cx="750277" cy="346249"/>
            </a:xfrm>
            <a:prstGeom prst="rect">
              <a:avLst/>
            </a:prstGeom>
            <a:noFill/>
          </p:spPr>
          <p:txBody>
            <a:bodyPr wrap="square" rtlCol="0">
              <a:spAutoFit/>
            </a:bodyPr>
            <a:lstStyle/>
            <a:p>
              <a:r>
                <a:rPr lang="en-US" altLang="zh-CN" sz="1200" b="1" dirty="0">
                  <a:solidFill>
                    <a:schemeClr val="tx1"/>
                  </a:solidFill>
                </a:rPr>
                <a:t>Sensor</a:t>
              </a:r>
              <a:endParaRPr lang="zh-CN" altLang="en-US" sz="1200" b="1" dirty="0">
                <a:solidFill>
                  <a:schemeClr val="tx1"/>
                </a:solidFill>
              </a:endParaRPr>
            </a:p>
          </p:txBody>
        </p:sp>
        <p:pic>
          <p:nvPicPr>
            <p:cNvPr id="29" name="Picture 8" descr="C:\Users\x00822182\AppData\Roaming\eSpace_Desktop\UserData\x00822182\imagefiles\F593B2F4-D731-4E2C-A768-6ED2F60CCE7E.png">
              <a:extLst>
                <a:ext uri="{FF2B5EF4-FFF2-40B4-BE49-F238E27FC236}">
                  <a16:creationId xmlns:a16="http://schemas.microsoft.com/office/drawing/2014/main" id="{F78B922A-A551-46D9-BB4E-F4C1B98C1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600" y="1772816"/>
              <a:ext cx="505693" cy="43204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C:\Users\x00822182\AppData\Roaming\eSpace_Desktop\UserData\x00822182\imagefiles\F593B2F4-D731-4E2C-A768-6ED2F60CCE7E.png">
              <a:extLst>
                <a:ext uri="{FF2B5EF4-FFF2-40B4-BE49-F238E27FC236}">
                  <a16:creationId xmlns:a16="http://schemas.microsoft.com/office/drawing/2014/main" id="{D9BAEB3A-1EA9-436C-A62A-D4913078D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3861048"/>
              <a:ext cx="505693" cy="432048"/>
            </a:xfrm>
            <a:prstGeom prst="rect">
              <a:avLst/>
            </a:prstGeom>
            <a:noFill/>
            <a:extLst>
              <a:ext uri="{909E8E84-426E-40DD-AFC4-6F175D3DCCD1}">
                <a14:hiddenFill xmlns:a14="http://schemas.microsoft.com/office/drawing/2010/main">
                  <a:solidFill>
                    <a:srgbClr val="FFFFFF"/>
                  </a:solidFill>
                </a14:hiddenFill>
              </a:ext>
            </a:extLst>
          </p:spPr>
        </p:pic>
        <p:sp>
          <p:nvSpPr>
            <p:cNvPr id="33" name="文本框 32">
              <a:extLst>
                <a:ext uri="{FF2B5EF4-FFF2-40B4-BE49-F238E27FC236}">
                  <a16:creationId xmlns:a16="http://schemas.microsoft.com/office/drawing/2014/main" id="{9E9D0F0C-69B7-4BEF-8D58-C48B08F21B50}"/>
                </a:ext>
              </a:extLst>
            </p:cNvPr>
            <p:cNvSpPr txBox="1"/>
            <p:nvPr/>
          </p:nvSpPr>
          <p:spPr>
            <a:xfrm>
              <a:off x="263352" y="4293096"/>
              <a:ext cx="750277" cy="346249"/>
            </a:xfrm>
            <a:prstGeom prst="rect">
              <a:avLst/>
            </a:prstGeom>
            <a:noFill/>
          </p:spPr>
          <p:txBody>
            <a:bodyPr wrap="square" rtlCol="0">
              <a:spAutoFit/>
            </a:bodyPr>
            <a:lstStyle/>
            <a:p>
              <a:r>
                <a:rPr lang="en-US" altLang="zh-CN" sz="1200" b="1" dirty="0">
                  <a:solidFill>
                    <a:schemeClr val="tx1"/>
                  </a:solidFill>
                </a:rPr>
                <a:t>Sensor</a:t>
              </a:r>
              <a:endParaRPr lang="zh-CN" altLang="en-US" sz="1200" b="1" dirty="0">
                <a:solidFill>
                  <a:schemeClr val="tx1"/>
                </a:solidFill>
              </a:endParaRPr>
            </a:p>
          </p:txBody>
        </p:sp>
        <p:sp>
          <p:nvSpPr>
            <p:cNvPr id="34" name="文本框 33">
              <a:extLst>
                <a:ext uri="{FF2B5EF4-FFF2-40B4-BE49-F238E27FC236}">
                  <a16:creationId xmlns:a16="http://schemas.microsoft.com/office/drawing/2014/main" id="{D16C0C84-01A1-4A7A-B755-FA677515BA60}"/>
                </a:ext>
              </a:extLst>
            </p:cNvPr>
            <p:cNvSpPr txBox="1"/>
            <p:nvPr/>
          </p:nvSpPr>
          <p:spPr>
            <a:xfrm>
              <a:off x="2423591" y="2132856"/>
              <a:ext cx="703821" cy="346249"/>
            </a:xfrm>
            <a:prstGeom prst="rect">
              <a:avLst/>
            </a:prstGeom>
            <a:noFill/>
          </p:spPr>
          <p:txBody>
            <a:bodyPr wrap="square" rtlCol="0">
              <a:spAutoFit/>
            </a:bodyPr>
            <a:lstStyle/>
            <a:p>
              <a:r>
                <a:rPr lang="en-US" altLang="zh-CN" sz="1200" b="1" dirty="0">
                  <a:solidFill>
                    <a:schemeClr val="tx1"/>
                  </a:solidFill>
                </a:rPr>
                <a:t>Sensor</a:t>
              </a:r>
              <a:endParaRPr lang="zh-CN" altLang="en-US" sz="1200" b="1" dirty="0">
                <a:solidFill>
                  <a:schemeClr val="tx1"/>
                </a:solidFill>
              </a:endParaRPr>
            </a:p>
          </p:txBody>
        </p:sp>
        <p:sp>
          <p:nvSpPr>
            <p:cNvPr id="35" name="文本框 34">
              <a:extLst>
                <a:ext uri="{FF2B5EF4-FFF2-40B4-BE49-F238E27FC236}">
                  <a16:creationId xmlns:a16="http://schemas.microsoft.com/office/drawing/2014/main" id="{459C8E22-4513-4FAC-BE64-F24C90647828}"/>
                </a:ext>
              </a:extLst>
            </p:cNvPr>
            <p:cNvSpPr txBox="1"/>
            <p:nvPr/>
          </p:nvSpPr>
          <p:spPr>
            <a:xfrm>
              <a:off x="2351584" y="4293096"/>
              <a:ext cx="775828" cy="346249"/>
            </a:xfrm>
            <a:prstGeom prst="rect">
              <a:avLst/>
            </a:prstGeom>
            <a:noFill/>
          </p:spPr>
          <p:txBody>
            <a:bodyPr wrap="square" rtlCol="0">
              <a:spAutoFit/>
            </a:bodyPr>
            <a:lstStyle/>
            <a:p>
              <a:r>
                <a:rPr lang="en-US" altLang="zh-CN" sz="1200" b="1" dirty="0">
                  <a:solidFill>
                    <a:schemeClr val="tx1"/>
                  </a:solidFill>
                </a:rPr>
                <a:t>Sensor</a:t>
              </a:r>
              <a:endParaRPr lang="zh-CN" altLang="en-US" sz="1200" b="1" dirty="0">
                <a:solidFill>
                  <a:schemeClr val="tx1"/>
                </a:solidFill>
              </a:endParaRPr>
            </a:p>
          </p:txBody>
        </p:sp>
        <p:pic>
          <p:nvPicPr>
            <p:cNvPr id="36" name="Picture 8" descr="C:\Users\x00822182\AppData\Roaming\eSpace_Desktop\UserData\x00822182\imagefiles\F593B2F4-D731-4E2C-A768-6ED2F60CCE7E.png">
              <a:extLst>
                <a:ext uri="{FF2B5EF4-FFF2-40B4-BE49-F238E27FC236}">
                  <a16:creationId xmlns:a16="http://schemas.microsoft.com/office/drawing/2014/main" id="{C7A37164-2304-4CFD-915C-40444BF78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816" y="1772816"/>
              <a:ext cx="505693" cy="432048"/>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36">
              <a:extLst>
                <a:ext uri="{FF2B5EF4-FFF2-40B4-BE49-F238E27FC236}">
                  <a16:creationId xmlns:a16="http://schemas.microsoft.com/office/drawing/2014/main" id="{0F6DFDFF-972C-4914-9E72-0FDD6B6E9EFF}"/>
                </a:ext>
              </a:extLst>
            </p:cNvPr>
            <p:cNvSpPr txBox="1"/>
            <p:nvPr/>
          </p:nvSpPr>
          <p:spPr>
            <a:xfrm>
              <a:off x="4367808" y="2204864"/>
              <a:ext cx="710789" cy="346249"/>
            </a:xfrm>
            <a:prstGeom prst="rect">
              <a:avLst/>
            </a:prstGeom>
            <a:noFill/>
          </p:spPr>
          <p:txBody>
            <a:bodyPr wrap="square" rtlCol="0">
              <a:spAutoFit/>
            </a:bodyPr>
            <a:lstStyle/>
            <a:p>
              <a:r>
                <a:rPr lang="en-US" altLang="zh-CN" sz="1200" b="1" dirty="0">
                  <a:solidFill>
                    <a:schemeClr val="tx1"/>
                  </a:solidFill>
                </a:rPr>
                <a:t>Sensor</a:t>
              </a:r>
              <a:endParaRPr lang="zh-CN" altLang="en-US" sz="1200" b="1" dirty="0">
                <a:solidFill>
                  <a:schemeClr val="tx1"/>
                </a:solidFill>
              </a:endParaRPr>
            </a:p>
          </p:txBody>
        </p:sp>
        <p:pic>
          <p:nvPicPr>
            <p:cNvPr id="38" name="Picture 8" descr="C:\Users\x00822182\AppData\Roaming\eSpace_Desktop\UserData\x00822182\imagefiles\F593B2F4-D731-4E2C-A768-6ED2F60CCE7E.png">
              <a:extLst>
                <a:ext uri="{FF2B5EF4-FFF2-40B4-BE49-F238E27FC236}">
                  <a16:creationId xmlns:a16="http://schemas.microsoft.com/office/drawing/2014/main" id="{AC6EEE4B-1C79-4AC6-B2A2-789C110DE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816" y="3861048"/>
              <a:ext cx="505693" cy="432048"/>
            </a:xfrm>
            <a:prstGeom prst="rect">
              <a:avLst/>
            </a:prstGeom>
            <a:noFill/>
            <a:extLst>
              <a:ext uri="{909E8E84-426E-40DD-AFC4-6F175D3DCCD1}">
                <a14:hiddenFill xmlns:a14="http://schemas.microsoft.com/office/drawing/2010/main">
                  <a:solidFill>
                    <a:srgbClr val="FFFFFF"/>
                  </a:solidFill>
                </a14:hiddenFill>
              </a:ext>
            </a:extLst>
          </p:spPr>
        </p:pic>
        <p:sp>
          <p:nvSpPr>
            <p:cNvPr id="39" name="文本框 38">
              <a:extLst>
                <a:ext uri="{FF2B5EF4-FFF2-40B4-BE49-F238E27FC236}">
                  <a16:creationId xmlns:a16="http://schemas.microsoft.com/office/drawing/2014/main" id="{E5325B5C-F628-446D-A7CE-040D38D4DFE0}"/>
                </a:ext>
              </a:extLst>
            </p:cNvPr>
            <p:cNvSpPr txBox="1"/>
            <p:nvPr/>
          </p:nvSpPr>
          <p:spPr>
            <a:xfrm>
              <a:off x="4367808" y="4293096"/>
              <a:ext cx="792088" cy="346249"/>
            </a:xfrm>
            <a:prstGeom prst="rect">
              <a:avLst/>
            </a:prstGeom>
            <a:noFill/>
          </p:spPr>
          <p:txBody>
            <a:bodyPr wrap="square" rtlCol="0">
              <a:spAutoFit/>
            </a:bodyPr>
            <a:lstStyle/>
            <a:p>
              <a:r>
                <a:rPr lang="en-US" altLang="zh-CN" sz="1200" b="1" dirty="0">
                  <a:solidFill>
                    <a:schemeClr val="tx1"/>
                  </a:solidFill>
                </a:rPr>
                <a:t>Sensor</a:t>
              </a:r>
              <a:endParaRPr lang="zh-CN" altLang="en-US" sz="1200" b="1" dirty="0">
                <a:solidFill>
                  <a:schemeClr val="tx1"/>
                </a:solidFill>
              </a:endParaRPr>
            </a:p>
          </p:txBody>
        </p:sp>
        <p:cxnSp>
          <p:nvCxnSpPr>
            <p:cNvPr id="40" name="直接箭头连接符 39">
              <a:extLst>
                <a:ext uri="{FF2B5EF4-FFF2-40B4-BE49-F238E27FC236}">
                  <a16:creationId xmlns:a16="http://schemas.microsoft.com/office/drawing/2014/main" id="{BC277C91-8E3C-4B1D-9B80-4F6D7A08DDC0}"/>
                </a:ext>
              </a:extLst>
            </p:cNvPr>
            <p:cNvCxnSpPr>
              <a:cxnSpLocks/>
            </p:cNvCxnSpPr>
            <p:nvPr/>
          </p:nvCxnSpPr>
          <p:spPr bwMode="auto">
            <a:xfrm>
              <a:off x="1055440" y="2492896"/>
              <a:ext cx="1296144" cy="432048"/>
            </a:xfrm>
            <a:prstGeom prst="straightConnector1">
              <a:avLst/>
            </a:prstGeom>
            <a:solidFill>
              <a:srgbClr val="00B8FF"/>
            </a:solidFill>
            <a:ln w="9525" cap="flat" cmpd="sng" algn="ctr">
              <a:solidFill>
                <a:schemeClr val="tx1"/>
              </a:solidFill>
              <a:prstDash val="dash"/>
              <a:round/>
              <a:headEnd type="triangle"/>
              <a:tailEnd type="triangle"/>
            </a:ln>
            <a:effectLst/>
          </p:spPr>
        </p:cxnSp>
        <p:cxnSp>
          <p:nvCxnSpPr>
            <p:cNvPr id="44" name="直接箭头连接符 43">
              <a:extLst>
                <a:ext uri="{FF2B5EF4-FFF2-40B4-BE49-F238E27FC236}">
                  <a16:creationId xmlns:a16="http://schemas.microsoft.com/office/drawing/2014/main" id="{95680FFA-657C-4751-A74F-E7C5FF559FA5}"/>
                </a:ext>
              </a:extLst>
            </p:cNvPr>
            <p:cNvCxnSpPr>
              <a:cxnSpLocks/>
            </p:cNvCxnSpPr>
            <p:nvPr/>
          </p:nvCxnSpPr>
          <p:spPr bwMode="auto">
            <a:xfrm flipV="1">
              <a:off x="983432" y="3284984"/>
              <a:ext cx="1224136" cy="648072"/>
            </a:xfrm>
            <a:prstGeom prst="straightConnector1">
              <a:avLst/>
            </a:prstGeom>
            <a:solidFill>
              <a:srgbClr val="00B8FF"/>
            </a:solidFill>
            <a:ln w="9525" cap="flat" cmpd="sng" algn="ctr">
              <a:solidFill>
                <a:schemeClr val="tx1"/>
              </a:solidFill>
              <a:prstDash val="dash"/>
              <a:round/>
              <a:headEnd type="triangle"/>
              <a:tailEnd type="triangle"/>
            </a:ln>
            <a:effectLst/>
          </p:spPr>
        </p:cxnSp>
        <p:cxnSp>
          <p:nvCxnSpPr>
            <p:cNvPr id="46" name="直接箭头连接符 45">
              <a:extLst>
                <a:ext uri="{FF2B5EF4-FFF2-40B4-BE49-F238E27FC236}">
                  <a16:creationId xmlns:a16="http://schemas.microsoft.com/office/drawing/2014/main" id="{5B271974-310D-47F8-9846-FF912A72EDB9}"/>
                </a:ext>
              </a:extLst>
            </p:cNvPr>
            <p:cNvCxnSpPr>
              <a:cxnSpLocks/>
            </p:cNvCxnSpPr>
            <p:nvPr/>
          </p:nvCxnSpPr>
          <p:spPr bwMode="auto">
            <a:xfrm>
              <a:off x="2711624" y="2420888"/>
              <a:ext cx="0" cy="360040"/>
            </a:xfrm>
            <a:prstGeom prst="straightConnector1">
              <a:avLst/>
            </a:prstGeom>
            <a:solidFill>
              <a:srgbClr val="00B8FF"/>
            </a:solidFill>
            <a:ln w="9525" cap="flat" cmpd="sng" algn="ctr">
              <a:solidFill>
                <a:schemeClr val="tx1"/>
              </a:solidFill>
              <a:prstDash val="dash"/>
              <a:round/>
              <a:headEnd type="triangle"/>
              <a:tailEnd type="triangle"/>
            </a:ln>
            <a:effectLst/>
          </p:spPr>
        </p:cxnSp>
        <p:cxnSp>
          <p:nvCxnSpPr>
            <p:cNvPr id="49" name="直接箭头连接符 48">
              <a:extLst>
                <a:ext uri="{FF2B5EF4-FFF2-40B4-BE49-F238E27FC236}">
                  <a16:creationId xmlns:a16="http://schemas.microsoft.com/office/drawing/2014/main" id="{203B80B0-EC99-41ED-A519-CCCF55BC356D}"/>
                </a:ext>
              </a:extLst>
            </p:cNvPr>
            <p:cNvCxnSpPr>
              <a:cxnSpLocks/>
            </p:cNvCxnSpPr>
            <p:nvPr/>
          </p:nvCxnSpPr>
          <p:spPr bwMode="auto">
            <a:xfrm>
              <a:off x="2999656" y="3284984"/>
              <a:ext cx="1152128" cy="720080"/>
            </a:xfrm>
            <a:prstGeom prst="straightConnector1">
              <a:avLst/>
            </a:prstGeom>
            <a:solidFill>
              <a:srgbClr val="00B8FF"/>
            </a:solidFill>
            <a:ln w="9525" cap="flat" cmpd="sng" algn="ctr">
              <a:solidFill>
                <a:schemeClr val="tx1"/>
              </a:solidFill>
              <a:prstDash val="dash"/>
              <a:round/>
              <a:headEnd type="triangle"/>
              <a:tailEnd type="triangle"/>
            </a:ln>
            <a:effectLst/>
          </p:spPr>
        </p:cxnSp>
        <p:cxnSp>
          <p:nvCxnSpPr>
            <p:cNvPr id="51" name="直接箭头连接符 50">
              <a:extLst>
                <a:ext uri="{FF2B5EF4-FFF2-40B4-BE49-F238E27FC236}">
                  <a16:creationId xmlns:a16="http://schemas.microsoft.com/office/drawing/2014/main" id="{A8BAAE02-A938-4017-9956-8F7078822B8E}"/>
                </a:ext>
              </a:extLst>
            </p:cNvPr>
            <p:cNvCxnSpPr>
              <a:cxnSpLocks/>
            </p:cNvCxnSpPr>
            <p:nvPr/>
          </p:nvCxnSpPr>
          <p:spPr bwMode="auto">
            <a:xfrm flipV="1">
              <a:off x="3071664" y="2204864"/>
              <a:ext cx="1296144" cy="648072"/>
            </a:xfrm>
            <a:prstGeom prst="straightConnector1">
              <a:avLst/>
            </a:prstGeom>
            <a:solidFill>
              <a:srgbClr val="00B8FF"/>
            </a:solidFill>
            <a:ln w="9525" cap="flat" cmpd="sng" algn="ctr">
              <a:solidFill>
                <a:schemeClr val="tx1"/>
              </a:solidFill>
              <a:prstDash val="dash"/>
              <a:round/>
              <a:headEnd type="triangle"/>
              <a:tailEnd type="triangle"/>
            </a:ln>
            <a:effectLst/>
          </p:spPr>
        </p:cxnSp>
        <p:cxnSp>
          <p:nvCxnSpPr>
            <p:cNvPr id="52" name="直接箭头连接符 51">
              <a:extLst>
                <a:ext uri="{FF2B5EF4-FFF2-40B4-BE49-F238E27FC236}">
                  <a16:creationId xmlns:a16="http://schemas.microsoft.com/office/drawing/2014/main" id="{256B4FD4-DB0A-41CD-A199-8B491E25D40C}"/>
                </a:ext>
              </a:extLst>
            </p:cNvPr>
            <p:cNvCxnSpPr>
              <a:cxnSpLocks/>
            </p:cNvCxnSpPr>
            <p:nvPr/>
          </p:nvCxnSpPr>
          <p:spPr bwMode="auto">
            <a:xfrm>
              <a:off x="2711624" y="3356992"/>
              <a:ext cx="0" cy="432048"/>
            </a:xfrm>
            <a:prstGeom prst="straightConnector1">
              <a:avLst/>
            </a:prstGeom>
            <a:solidFill>
              <a:srgbClr val="00B8FF"/>
            </a:solidFill>
            <a:ln w="9525" cap="flat" cmpd="sng" algn="ctr">
              <a:solidFill>
                <a:schemeClr val="tx1"/>
              </a:solidFill>
              <a:prstDash val="dash"/>
              <a:round/>
              <a:headEnd type="triangle"/>
              <a:tailEnd type="triangle"/>
            </a:ln>
            <a:effectLst/>
          </p:spPr>
        </p:cxnSp>
        <p:sp>
          <p:nvSpPr>
            <p:cNvPr id="48" name="爆炸形: 8 pt  47">
              <a:extLst>
                <a:ext uri="{FF2B5EF4-FFF2-40B4-BE49-F238E27FC236}">
                  <a16:creationId xmlns:a16="http://schemas.microsoft.com/office/drawing/2014/main" id="{3A8FE876-1AC5-4D28-88C4-D4A73219DDAD}"/>
                </a:ext>
              </a:extLst>
            </p:cNvPr>
            <p:cNvSpPr/>
            <p:nvPr/>
          </p:nvSpPr>
          <p:spPr bwMode="auto">
            <a:xfrm>
              <a:off x="1775520" y="2780928"/>
              <a:ext cx="360040" cy="432048"/>
            </a:xfrm>
            <a:prstGeom prst="irregularSeal1">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4" name="文本框 53">
              <a:extLst>
                <a:ext uri="{FF2B5EF4-FFF2-40B4-BE49-F238E27FC236}">
                  <a16:creationId xmlns:a16="http://schemas.microsoft.com/office/drawing/2014/main" id="{58112B17-6154-4975-970A-2540A0BB3969}"/>
                </a:ext>
              </a:extLst>
            </p:cNvPr>
            <p:cNvSpPr txBox="1"/>
            <p:nvPr/>
          </p:nvSpPr>
          <p:spPr>
            <a:xfrm>
              <a:off x="932330" y="2870938"/>
              <a:ext cx="975592" cy="317395"/>
            </a:xfrm>
            <a:prstGeom prst="rect">
              <a:avLst/>
            </a:prstGeom>
            <a:noFill/>
          </p:spPr>
          <p:txBody>
            <a:bodyPr wrap="square" rtlCol="0">
              <a:spAutoFit/>
            </a:bodyPr>
            <a:lstStyle/>
            <a:p>
              <a:r>
                <a:rPr lang="en-US" altLang="zh-CN" sz="1050" dirty="0">
                  <a:solidFill>
                    <a:schemeClr val="tx1"/>
                  </a:solidFill>
                </a:rPr>
                <a:t>Exception</a:t>
              </a:r>
              <a:endParaRPr lang="zh-CN" altLang="en-US" sz="1050" dirty="0">
                <a:solidFill>
                  <a:schemeClr val="tx1"/>
                </a:solidFill>
              </a:endParaRPr>
            </a:p>
          </p:txBody>
        </p:sp>
      </p:grpSp>
      <p:sp>
        <p:nvSpPr>
          <p:cNvPr id="58" name="文本框 57">
            <a:extLst>
              <a:ext uri="{FF2B5EF4-FFF2-40B4-BE49-F238E27FC236}">
                <a16:creationId xmlns:a16="http://schemas.microsoft.com/office/drawing/2014/main" id="{7ACCFE35-B7CE-4E26-9660-37CE3A61E3A9}"/>
              </a:ext>
            </a:extLst>
          </p:cNvPr>
          <p:cNvSpPr txBox="1"/>
          <p:nvPr/>
        </p:nvSpPr>
        <p:spPr>
          <a:xfrm>
            <a:off x="767408" y="4437112"/>
            <a:ext cx="3816424" cy="461665"/>
          </a:xfrm>
          <a:prstGeom prst="rect">
            <a:avLst/>
          </a:prstGeom>
          <a:noFill/>
        </p:spPr>
        <p:txBody>
          <a:bodyPr wrap="square" rtlCol="0">
            <a:spAutoFit/>
          </a:bodyPr>
          <a:lstStyle/>
          <a:p>
            <a:r>
              <a:rPr lang="en-US" altLang="zh-CN" sz="1200" b="1" dirty="0">
                <a:solidFill>
                  <a:schemeClr val="tx1"/>
                </a:solidFill>
              </a:rPr>
              <a:t>Example: Smart greenhouse for CO2 concentration</a:t>
            </a:r>
          </a:p>
          <a:p>
            <a:pPr algn="ctr"/>
            <a:r>
              <a:rPr lang="en-US" altLang="zh-CN" sz="1200" i="1" dirty="0">
                <a:solidFill>
                  <a:schemeClr val="tx1"/>
                </a:solidFill>
              </a:rPr>
              <a:t>(Event-Triggered) </a:t>
            </a:r>
            <a:endParaRPr lang="zh-CN" altLang="en-US" sz="1200" i="1" dirty="0">
              <a:solidFill>
                <a:schemeClr val="tx1"/>
              </a:solidFill>
            </a:endParaRPr>
          </a:p>
        </p:txBody>
      </p:sp>
      <p:cxnSp>
        <p:nvCxnSpPr>
          <p:cNvPr id="59" name="直接连接符 58">
            <a:extLst>
              <a:ext uri="{FF2B5EF4-FFF2-40B4-BE49-F238E27FC236}">
                <a16:creationId xmlns:a16="http://schemas.microsoft.com/office/drawing/2014/main" id="{F270EF87-03B2-4E8A-9741-4F6302E23D47}"/>
              </a:ext>
            </a:extLst>
          </p:cNvPr>
          <p:cNvCxnSpPr>
            <a:cxnSpLocks/>
          </p:cNvCxnSpPr>
          <p:nvPr/>
        </p:nvCxnSpPr>
        <p:spPr>
          <a:xfrm flipV="1">
            <a:off x="5609489" y="2021525"/>
            <a:ext cx="6218207" cy="47283"/>
          </a:xfrm>
          <a:prstGeom prst="line">
            <a:avLst/>
          </a:prstGeom>
          <a:ln w="28575"/>
        </p:spPr>
        <p:style>
          <a:lnRef idx="1">
            <a:schemeClr val="dk1"/>
          </a:lnRef>
          <a:fillRef idx="0">
            <a:schemeClr val="dk1"/>
          </a:fillRef>
          <a:effectRef idx="0">
            <a:schemeClr val="dk1"/>
          </a:effectRef>
          <a:fontRef idx="minor">
            <a:schemeClr val="tx1"/>
          </a:fontRef>
        </p:style>
      </p:cxnSp>
      <p:cxnSp>
        <p:nvCxnSpPr>
          <p:cNvPr id="60" name="直接连接符 59">
            <a:extLst>
              <a:ext uri="{FF2B5EF4-FFF2-40B4-BE49-F238E27FC236}">
                <a16:creationId xmlns:a16="http://schemas.microsoft.com/office/drawing/2014/main" id="{43538B5D-8832-4F80-8CF9-3E4AEEA6913C}"/>
              </a:ext>
            </a:extLst>
          </p:cNvPr>
          <p:cNvCxnSpPr>
            <a:cxnSpLocks/>
          </p:cNvCxnSpPr>
          <p:nvPr/>
        </p:nvCxnSpPr>
        <p:spPr>
          <a:xfrm flipV="1">
            <a:off x="5591944" y="2708920"/>
            <a:ext cx="6218207" cy="26448"/>
          </a:xfrm>
          <a:prstGeom prst="line">
            <a:avLst/>
          </a:prstGeom>
          <a:ln w="28575"/>
        </p:spPr>
        <p:style>
          <a:lnRef idx="1">
            <a:schemeClr val="dk1"/>
          </a:lnRef>
          <a:fillRef idx="0">
            <a:schemeClr val="dk1"/>
          </a:fillRef>
          <a:effectRef idx="0">
            <a:schemeClr val="dk1"/>
          </a:effectRef>
          <a:fontRef idx="minor">
            <a:schemeClr val="tx1"/>
          </a:fontRef>
        </p:style>
      </p:cxnSp>
      <p:cxnSp>
        <p:nvCxnSpPr>
          <p:cNvPr id="66" name="直接连接符 65">
            <a:extLst>
              <a:ext uri="{FF2B5EF4-FFF2-40B4-BE49-F238E27FC236}">
                <a16:creationId xmlns:a16="http://schemas.microsoft.com/office/drawing/2014/main" id="{AD6262F6-FDCB-4961-AB56-0CD383BE2D6E}"/>
              </a:ext>
            </a:extLst>
          </p:cNvPr>
          <p:cNvCxnSpPr>
            <a:cxnSpLocks/>
          </p:cNvCxnSpPr>
          <p:nvPr/>
        </p:nvCxnSpPr>
        <p:spPr>
          <a:xfrm flipV="1">
            <a:off x="5591944" y="3289266"/>
            <a:ext cx="6284049" cy="36932"/>
          </a:xfrm>
          <a:prstGeom prst="line">
            <a:avLst/>
          </a:prstGeom>
          <a:ln w="28575"/>
        </p:spPr>
        <p:style>
          <a:lnRef idx="1">
            <a:schemeClr val="dk1"/>
          </a:lnRef>
          <a:fillRef idx="0">
            <a:schemeClr val="dk1"/>
          </a:fillRef>
          <a:effectRef idx="0">
            <a:schemeClr val="dk1"/>
          </a:effectRef>
          <a:fontRef idx="minor">
            <a:schemeClr val="tx1"/>
          </a:fontRef>
        </p:style>
      </p:cxnSp>
      <p:cxnSp>
        <p:nvCxnSpPr>
          <p:cNvPr id="67" name="直接连接符 66">
            <a:extLst>
              <a:ext uri="{FF2B5EF4-FFF2-40B4-BE49-F238E27FC236}">
                <a16:creationId xmlns:a16="http://schemas.microsoft.com/office/drawing/2014/main" id="{EFA0FBA7-FDD6-40BD-AD09-F3BF91AA922E}"/>
              </a:ext>
            </a:extLst>
          </p:cNvPr>
          <p:cNvCxnSpPr>
            <a:cxnSpLocks/>
          </p:cNvCxnSpPr>
          <p:nvPr/>
        </p:nvCxnSpPr>
        <p:spPr>
          <a:xfrm flipV="1">
            <a:off x="5591944" y="3922722"/>
            <a:ext cx="6357796" cy="30866"/>
          </a:xfrm>
          <a:prstGeom prst="line">
            <a:avLst/>
          </a:prstGeom>
          <a:ln w="28575"/>
        </p:spPr>
        <p:style>
          <a:lnRef idx="1">
            <a:schemeClr val="dk1"/>
          </a:lnRef>
          <a:fillRef idx="0">
            <a:schemeClr val="dk1"/>
          </a:fillRef>
          <a:effectRef idx="0">
            <a:schemeClr val="dk1"/>
          </a:effectRef>
          <a:fontRef idx="minor">
            <a:schemeClr val="tx1"/>
          </a:fontRef>
        </p:style>
      </p:cxnSp>
      <p:cxnSp>
        <p:nvCxnSpPr>
          <p:cNvPr id="68" name="直接连接符 67">
            <a:extLst>
              <a:ext uri="{FF2B5EF4-FFF2-40B4-BE49-F238E27FC236}">
                <a16:creationId xmlns:a16="http://schemas.microsoft.com/office/drawing/2014/main" id="{DE63EE63-7097-4B82-A64E-0EEDB1057B28}"/>
              </a:ext>
            </a:extLst>
          </p:cNvPr>
          <p:cNvCxnSpPr>
            <a:cxnSpLocks/>
          </p:cNvCxnSpPr>
          <p:nvPr/>
        </p:nvCxnSpPr>
        <p:spPr>
          <a:xfrm flipV="1">
            <a:off x="5574399" y="4519585"/>
            <a:ext cx="6301594" cy="26788"/>
          </a:xfrm>
          <a:prstGeom prst="line">
            <a:avLst/>
          </a:prstGeom>
          <a:ln w="28575"/>
        </p:spPr>
        <p:style>
          <a:lnRef idx="1">
            <a:schemeClr val="dk1"/>
          </a:lnRef>
          <a:fillRef idx="0">
            <a:schemeClr val="dk1"/>
          </a:fillRef>
          <a:effectRef idx="0">
            <a:schemeClr val="dk1"/>
          </a:effectRef>
          <a:fontRef idx="minor">
            <a:schemeClr val="tx1"/>
          </a:fontRef>
        </p:style>
      </p:cxnSp>
      <p:cxnSp>
        <p:nvCxnSpPr>
          <p:cNvPr id="72" name="直接箭头连接符 71">
            <a:extLst>
              <a:ext uri="{FF2B5EF4-FFF2-40B4-BE49-F238E27FC236}">
                <a16:creationId xmlns:a16="http://schemas.microsoft.com/office/drawing/2014/main" id="{EEDA66A0-BD72-499C-BA51-93176FE56A71}"/>
              </a:ext>
            </a:extLst>
          </p:cNvPr>
          <p:cNvCxnSpPr>
            <a:cxnSpLocks/>
          </p:cNvCxnSpPr>
          <p:nvPr/>
        </p:nvCxnSpPr>
        <p:spPr>
          <a:xfrm flipV="1">
            <a:off x="6119823" y="2093534"/>
            <a:ext cx="0" cy="327354"/>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1E2426C8-2732-4344-9768-5F82C57B5F07}"/>
              </a:ext>
            </a:extLst>
          </p:cNvPr>
          <p:cNvCxnSpPr>
            <a:cxnSpLocks/>
          </p:cNvCxnSpPr>
          <p:nvPr/>
        </p:nvCxnSpPr>
        <p:spPr>
          <a:xfrm>
            <a:off x="5750556" y="3028587"/>
            <a:ext cx="0" cy="178827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82" name="矩形 81">
            <a:extLst>
              <a:ext uri="{FF2B5EF4-FFF2-40B4-BE49-F238E27FC236}">
                <a16:creationId xmlns:a16="http://schemas.microsoft.com/office/drawing/2014/main" id="{E9F7C1F9-63B8-4232-81E4-E7590D06141C}"/>
              </a:ext>
            </a:extLst>
          </p:cNvPr>
          <p:cNvSpPr/>
          <p:nvPr/>
        </p:nvSpPr>
        <p:spPr>
          <a:xfrm>
            <a:off x="6246293" y="2968094"/>
            <a:ext cx="633548" cy="255263"/>
          </a:xfrm>
          <a:prstGeom prst="rect">
            <a:avLst/>
          </a:prstGeom>
        </p:spPr>
        <p:txBody>
          <a:bodyPr wrap="square">
            <a:spAutoFit/>
          </a:bodyPr>
          <a:lstStyle/>
          <a:p>
            <a:pPr>
              <a:lnSpc>
                <a:spcPct val="150000"/>
              </a:lnSpc>
            </a:pPr>
            <a:r>
              <a:rPr lang="en-US" altLang="zh-CN" sz="800" b="1" i="1" dirty="0" err="1">
                <a:solidFill>
                  <a:schemeClr val="tx1"/>
                </a:solidFill>
                <a:latin typeface="微软雅黑" panose="020B0503020204020204" pitchFamily="34" charset="-122"/>
                <a:ea typeface="微软雅黑" panose="020B0503020204020204" pitchFamily="34" charset="-122"/>
              </a:rPr>
              <a:t>backoff</a:t>
            </a:r>
            <a:endParaRPr lang="en-US" altLang="zh-CN" sz="600" b="1" i="1" dirty="0">
              <a:solidFill>
                <a:schemeClr val="tx1"/>
              </a:solidFill>
              <a:latin typeface="微软雅黑" panose="020B0503020204020204" pitchFamily="34" charset="-122"/>
              <a:ea typeface="微软雅黑" panose="020B0503020204020204" pitchFamily="34" charset="-122"/>
            </a:endParaRPr>
          </a:p>
        </p:txBody>
      </p:sp>
      <p:sp>
        <p:nvSpPr>
          <p:cNvPr id="85" name="矩形 84">
            <a:extLst>
              <a:ext uri="{FF2B5EF4-FFF2-40B4-BE49-F238E27FC236}">
                <a16:creationId xmlns:a16="http://schemas.microsoft.com/office/drawing/2014/main" id="{896919D8-2E65-4323-9320-FF3C785C7E47}"/>
              </a:ext>
            </a:extLst>
          </p:cNvPr>
          <p:cNvSpPr/>
          <p:nvPr/>
        </p:nvSpPr>
        <p:spPr>
          <a:xfrm>
            <a:off x="6695886" y="1777645"/>
            <a:ext cx="345912" cy="27882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solidFill>
              </a:rPr>
              <a:t>BA</a:t>
            </a:r>
            <a:endParaRPr lang="zh-CN" altLang="en-US" sz="900" dirty="0">
              <a:solidFill>
                <a:schemeClr val="tx1"/>
              </a:solidFill>
            </a:endParaRPr>
          </a:p>
        </p:txBody>
      </p:sp>
      <p:cxnSp>
        <p:nvCxnSpPr>
          <p:cNvPr id="86" name="直接箭头连接符 85">
            <a:extLst>
              <a:ext uri="{FF2B5EF4-FFF2-40B4-BE49-F238E27FC236}">
                <a16:creationId xmlns:a16="http://schemas.microsoft.com/office/drawing/2014/main" id="{6656AFD5-74B8-4BD8-A61C-15F267550BAA}"/>
              </a:ext>
            </a:extLst>
          </p:cNvPr>
          <p:cNvCxnSpPr>
            <a:cxnSpLocks/>
          </p:cNvCxnSpPr>
          <p:nvPr/>
        </p:nvCxnSpPr>
        <p:spPr>
          <a:xfrm>
            <a:off x="6911910" y="2093533"/>
            <a:ext cx="0" cy="661714"/>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0" name="矩形 89">
            <a:extLst>
              <a:ext uri="{FF2B5EF4-FFF2-40B4-BE49-F238E27FC236}">
                <a16:creationId xmlns:a16="http://schemas.microsoft.com/office/drawing/2014/main" id="{507E5A7E-ED19-47AA-BFD2-396D1F61C6CB}"/>
              </a:ext>
            </a:extLst>
          </p:cNvPr>
          <p:cNvSpPr/>
          <p:nvPr/>
        </p:nvSpPr>
        <p:spPr>
          <a:xfrm>
            <a:off x="7398421" y="3040102"/>
            <a:ext cx="787711" cy="27882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100" dirty="0">
                <a:solidFill>
                  <a:schemeClr val="tx1"/>
                </a:solidFill>
              </a:rPr>
              <a:t>Exception</a:t>
            </a:r>
          </a:p>
        </p:txBody>
      </p:sp>
      <p:cxnSp>
        <p:nvCxnSpPr>
          <p:cNvPr id="91" name="直接连接符 90">
            <a:extLst>
              <a:ext uri="{FF2B5EF4-FFF2-40B4-BE49-F238E27FC236}">
                <a16:creationId xmlns:a16="http://schemas.microsoft.com/office/drawing/2014/main" id="{C47CCA97-A3D6-4D22-8D12-26927742D494}"/>
              </a:ext>
            </a:extLst>
          </p:cNvPr>
          <p:cNvCxnSpPr>
            <a:cxnSpLocks/>
          </p:cNvCxnSpPr>
          <p:nvPr/>
        </p:nvCxnSpPr>
        <p:spPr>
          <a:xfrm>
            <a:off x="8982597" y="3400142"/>
            <a:ext cx="0" cy="79208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2" name="矩形 91">
            <a:extLst>
              <a:ext uri="{FF2B5EF4-FFF2-40B4-BE49-F238E27FC236}">
                <a16:creationId xmlns:a16="http://schemas.microsoft.com/office/drawing/2014/main" id="{01D2EF99-1899-42E3-88F0-59DC7E650B44}"/>
              </a:ext>
            </a:extLst>
          </p:cNvPr>
          <p:cNvSpPr/>
          <p:nvPr/>
        </p:nvSpPr>
        <p:spPr>
          <a:xfrm>
            <a:off x="8986974" y="3654140"/>
            <a:ext cx="787711" cy="27882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100" dirty="0">
                <a:solidFill>
                  <a:schemeClr val="tx1"/>
                </a:solidFill>
              </a:rPr>
              <a:t>Exception</a:t>
            </a:r>
          </a:p>
        </p:txBody>
      </p:sp>
      <p:cxnSp>
        <p:nvCxnSpPr>
          <p:cNvPr id="94" name="直接箭头连接符 93">
            <a:extLst>
              <a:ext uri="{FF2B5EF4-FFF2-40B4-BE49-F238E27FC236}">
                <a16:creationId xmlns:a16="http://schemas.microsoft.com/office/drawing/2014/main" id="{D972FFF2-0F32-4E2A-A81A-9CB1BE374E06}"/>
              </a:ext>
            </a:extLst>
          </p:cNvPr>
          <p:cNvCxnSpPr>
            <a:cxnSpLocks/>
          </p:cNvCxnSpPr>
          <p:nvPr/>
        </p:nvCxnSpPr>
        <p:spPr>
          <a:xfrm flipV="1">
            <a:off x="9432190" y="2093533"/>
            <a:ext cx="0" cy="1479483"/>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01" name="组合 100">
            <a:extLst>
              <a:ext uri="{FF2B5EF4-FFF2-40B4-BE49-F238E27FC236}">
                <a16:creationId xmlns:a16="http://schemas.microsoft.com/office/drawing/2014/main" id="{133D5335-389A-491F-BA93-4ED2BC3CC42B}"/>
              </a:ext>
            </a:extLst>
          </p:cNvPr>
          <p:cNvGrpSpPr/>
          <p:nvPr/>
        </p:nvGrpSpPr>
        <p:grpSpPr>
          <a:xfrm>
            <a:off x="5111710" y="1877509"/>
            <a:ext cx="360040" cy="323960"/>
            <a:chOff x="2232548" y="4217821"/>
            <a:chExt cx="666397" cy="684000"/>
          </a:xfrm>
        </p:grpSpPr>
        <p:grpSp>
          <p:nvGrpSpPr>
            <p:cNvPr id="102" name="组合 38">
              <a:extLst>
                <a:ext uri="{FF2B5EF4-FFF2-40B4-BE49-F238E27FC236}">
                  <a16:creationId xmlns:a16="http://schemas.microsoft.com/office/drawing/2014/main" id="{0F82E38C-7FFC-43F5-989A-2A9C7C4A9B3F}"/>
                </a:ext>
              </a:extLst>
            </p:cNvPr>
            <p:cNvGrpSpPr>
              <a:grpSpLocks/>
            </p:cNvGrpSpPr>
            <p:nvPr/>
          </p:nvGrpSpPr>
          <p:grpSpPr bwMode="auto">
            <a:xfrm>
              <a:off x="2232548" y="4217821"/>
              <a:ext cx="666397" cy="684000"/>
              <a:chOff x="575" y="4985"/>
              <a:chExt cx="1325" cy="1360"/>
            </a:xfrm>
          </p:grpSpPr>
          <p:sp>
            <p:nvSpPr>
              <p:cNvPr id="104" name="任意多边形 39">
                <a:extLst>
                  <a:ext uri="{FF2B5EF4-FFF2-40B4-BE49-F238E27FC236}">
                    <a16:creationId xmlns:a16="http://schemas.microsoft.com/office/drawing/2014/main" id="{92FE70EC-4B41-4446-993C-7174FEDD603E}"/>
                  </a:ext>
                </a:extLst>
              </p:cNvPr>
              <p:cNvSpPr>
                <a:spLocks noChangeArrowheads="1"/>
              </p:cNvSpPr>
              <p:nvPr/>
            </p:nvSpPr>
            <p:spPr bwMode="auto">
              <a:xfrm>
                <a:off x="575" y="4985"/>
                <a:ext cx="1325" cy="1325"/>
              </a:xfrm>
              <a:custGeom>
                <a:avLst/>
                <a:gdLst>
                  <a:gd name="T0" fmla="*/ 20 w 2336"/>
                  <a:gd name="T1" fmla="*/ 25 h 2337"/>
                  <a:gd name="T2" fmla="*/ 19 w 2336"/>
                  <a:gd name="T3" fmla="*/ 25 h 2337"/>
                  <a:gd name="T4" fmla="*/ 19 w 2336"/>
                  <a:gd name="T5" fmla="*/ 24 h 2337"/>
                  <a:gd name="T6" fmla="*/ 20 w 2336"/>
                  <a:gd name="T7" fmla="*/ 24 h 2337"/>
                  <a:gd name="T8" fmla="*/ 24 w 2336"/>
                  <a:gd name="T9" fmla="*/ 20 h 2337"/>
                  <a:gd name="T10" fmla="*/ 24 w 2336"/>
                  <a:gd name="T11" fmla="*/ 5 h 2337"/>
                  <a:gd name="T12" fmla="*/ 20 w 2336"/>
                  <a:gd name="T13" fmla="*/ 1 h 2337"/>
                  <a:gd name="T14" fmla="*/ 5 w 2336"/>
                  <a:gd name="T15" fmla="*/ 1 h 2337"/>
                  <a:gd name="T16" fmla="*/ 1 w 2336"/>
                  <a:gd name="T17" fmla="*/ 5 h 2337"/>
                  <a:gd name="T18" fmla="*/ 1 w 2336"/>
                  <a:gd name="T19" fmla="*/ 20 h 2337"/>
                  <a:gd name="T20" fmla="*/ 5 w 2336"/>
                  <a:gd name="T21" fmla="*/ 24 h 2337"/>
                  <a:gd name="T22" fmla="*/ 15 w 2336"/>
                  <a:gd name="T23" fmla="*/ 24 h 2337"/>
                  <a:gd name="T24" fmla="*/ 15 w 2336"/>
                  <a:gd name="T25" fmla="*/ 25 h 2337"/>
                  <a:gd name="T26" fmla="*/ 5 w 2336"/>
                  <a:gd name="T27" fmla="*/ 25 h 2337"/>
                  <a:gd name="T28" fmla="*/ 0 w 2336"/>
                  <a:gd name="T29" fmla="*/ 20 h 2337"/>
                  <a:gd name="T30" fmla="*/ 0 w 2336"/>
                  <a:gd name="T31" fmla="*/ 5 h 2337"/>
                  <a:gd name="T32" fmla="*/ 5 w 2336"/>
                  <a:gd name="T33" fmla="*/ 0 h 2337"/>
                  <a:gd name="T34" fmla="*/ 20 w 2336"/>
                  <a:gd name="T35" fmla="*/ 0 h 2337"/>
                  <a:gd name="T36" fmla="*/ 25 w 2336"/>
                  <a:gd name="T37" fmla="*/ 5 h 2337"/>
                  <a:gd name="T38" fmla="*/ 25 w 2336"/>
                  <a:gd name="T39" fmla="*/ 20 h 2337"/>
                  <a:gd name="T40" fmla="*/ 20 w 2336"/>
                  <a:gd name="T41" fmla="*/ 25 h 23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36" h="2337">
                    <a:moveTo>
                      <a:pt x="1877" y="2335"/>
                    </a:moveTo>
                    <a:lnTo>
                      <a:pt x="1786" y="2335"/>
                    </a:lnTo>
                    <a:lnTo>
                      <a:pt x="1786" y="2241"/>
                    </a:lnTo>
                    <a:lnTo>
                      <a:pt x="1877" y="2241"/>
                    </a:lnTo>
                    <a:cubicBezTo>
                      <a:pt x="2079" y="2241"/>
                      <a:pt x="2242" y="2077"/>
                      <a:pt x="2242" y="1876"/>
                    </a:cubicBezTo>
                    <a:lnTo>
                      <a:pt x="2242" y="457"/>
                    </a:lnTo>
                    <a:cubicBezTo>
                      <a:pt x="2242" y="256"/>
                      <a:pt x="2079" y="92"/>
                      <a:pt x="1877" y="92"/>
                    </a:cubicBezTo>
                    <a:lnTo>
                      <a:pt x="457" y="92"/>
                    </a:lnTo>
                    <a:cubicBezTo>
                      <a:pt x="256" y="92"/>
                      <a:pt x="92" y="256"/>
                      <a:pt x="92" y="457"/>
                    </a:cubicBezTo>
                    <a:lnTo>
                      <a:pt x="92" y="1877"/>
                    </a:lnTo>
                    <a:cubicBezTo>
                      <a:pt x="92" y="2078"/>
                      <a:pt x="256" y="2242"/>
                      <a:pt x="457" y="2242"/>
                    </a:cubicBezTo>
                    <a:lnTo>
                      <a:pt x="1418" y="2242"/>
                    </a:lnTo>
                    <a:lnTo>
                      <a:pt x="1418" y="2336"/>
                    </a:lnTo>
                    <a:lnTo>
                      <a:pt x="457" y="2336"/>
                    </a:lnTo>
                    <a:cubicBezTo>
                      <a:pt x="205" y="2336"/>
                      <a:pt x="0" y="2131"/>
                      <a:pt x="0" y="1879"/>
                    </a:cubicBezTo>
                    <a:lnTo>
                      <a:pt x="0" y="457"/>
                    </a:lnTo>
                    <a:cubicBezTo>
                      <a:pt x="0" y="205"/>
                      <a:pt x="205" y="0"/>
                      <a:pt x="457" y="0"/>
                    </a:cubicBezTo>
                    <a:lnTo>
                      <a:pt x="1877" y="0"/>
                    </a:lnTo>
                    <a:cubicBezTo>
                      <a:pt x="2130" y="0"/>
                      <a:pt x="2335" y="205"/>
                      <a:pt x="2335" y="457"/>
                    </a:cubicBezTo>
                    <a:lnTo>
                      <a:pt x="2335" y="1877"/>
                    </a:lnTo>
                    <a:cubicBezTo>
                      <a:pt x="2335" y="2130"/>
                      <a:pt x="2130" y="2335"/>
                      <a:pt x="1877" y="2335"/>
                    </a:cubicBezTo>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105" name="任意多边形 40">
                <a:extLst>
                  <a:ext uri="{FF2B5EF4-FFF2-40B4-BE49-F238E27FC236}">
                    <a16:creationId xmlns:a16="http://schemas.microsoft.com/office/drawing/2014/main" id="{3699A44B-6633-4E38-8819-2E92C95ACB68}"/>
                  </a:ext>
                </a:extLst>
              </p:cNvPr>
              <p:cNvSpPr>
                <a:spLocks noChangeArrowheads="1"/>
              </p:cNvSpPr>
              <p:nvPr/>
            </p:nvSpPr>
            <p:spPr bwMode="auto">
              <a:xfrm>
                <a:off x="655" y="5053"/>
                <a:ext cx="1168" cy="1187"/>
              </a:xfrm>
              <a:custGeom>
                <a:avLst/>
                <a:gdLst>
                  <a:gd name="T0" fmla="*/ 18 w 2059"/>
                  <a:gd name="T1" fmla="*/ 22 h 2094"/>
                  <a:gd name="T2" fmla="*/ 5 w 2059"/>
                  <a:gd name="T3" fmla="*/ 22 h 2094"/>
                  <a:gd name="T4" fmla="*/ 0 w 2059"/>
                  <a:gd name="T5" fmla="*/ 18 h 2094"/>
                  <a:gd name="T6" fmla="*/ 0 w 2059"/>
                  <a:gd name="T7" fmla="*/ 5 h 2094"/>
                  <a:gd name="T8" fmla="*/ 5 w 2059"/>
                  <a:gd name="T9" fmla="*/ 0 h 2094"/>
                  <a:gd name="T10" fmla="*/ 18 w 2059"/>
                  <a:gd name="T11" fmla="*/ 0 h 2094"/>
                  <a:gd name="T12" fmla="*/ 22 w 2059"/>
                  <a:gd name="T13" fmla="*/ 5 h 2094"/>
                  <a:gd name="T14" fmla="*/ 22 w 2059"/>
                  <a:gd name="T15" fmla="*/ 18 h 2094"/>
                  <a:gd name="T16" fmla="*/ 18 w 2059"/>
                  <a:gd name="T17" fmla="*/ 22 h 2094"/>
                  <a:gd name="T18" fmla="*/ 5 w 2059"/>
                  <a:gd name="T19" fmla="*/ 1 h 2094"/>
                  <a:gd name="T20" fmla="*/ 1 w 2059"/>
                  <a:gd name="T21" fmla="*/ 5 h 2094"/>
                  <a:gd name="T22" fmla="*/ 1 w 2059"/>
                  <a:gd name="T23" fmla="*/ 18 h 2094"/>
                  <a:gd name="T24" fmla="*/ 5 w 2059"/>
                  <a:gd name="T25" fmla="*/ 22 h 2094"/>
                  <a:gd name="T26" fmla="*/ 18 w 2059"/>
                  <a:gd name="T27" fmla="*/ 22 h 2094"/>
                  <a:gd name="T28" fmla="*/ 21 w 2059"/>
                  <a:gd name="T29" fmla="*/ 18 h 2094"/>
                  <a:gd name="T30" fmla="*/ 21 w 2059"/>
                  <a:gd name="T31" fmla="*/ 5 h 2094"/>
                  <a:gd name="T32" fmla="*/ 18 w 2059"/>
                  <a:gd name="T33" fmla="*/ 1 h 2094"/>
                  <a:gd name="T34" fmla="*/ 5 w 2059"/>
                  <a:gd name="T35" fmla="*/ 1 h 2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59" h="2094">
                    <a:moveTo>
                      <a:pt x="1641" y="2093"/>
                    </a:moveTo>
                    <a:lnTo>
                      <a:pt x="415" y="2093"/>
                    </a:lnTo>
                    <a:cubicBezTo>
                      <a:pt x="187" y="2093"/>
                      <a:pt x="0" y="1907"/>
                      <a:pt x="0" y="1677"/>
                    </a:cubicBezTo>
                    <a:lnTo>
                      <a:pt x="0" y="416"/>
                    </a:lnTo>
                    <a:cubicBezTo>
                      <a:pt x="0" y="187"/>
                      <a:pt x="186" y="0"/>
                      <a:pt x="415" y="0"/>
                    </a:cubicBezTo>
                    <a:lnTo>
                      <a:pt x="1642" y="0"/>
                    </a:lnTo>
                    <a:cubicBezTo>
                      <a:pt x="1871" y="0"/>
                      <a:pt x="2058" y="186"/>
                      <a:pt x="2058" y="416"/>
                    </a:cubicBezTo>
                    <a:lnTo>
                      <a:pt x="2058" y="1677"/>
                    </a:lnTo>
                    <a:cubicBezTo>
                      <a:pt x="2057" y="1907"/>
                      <a:pt x="1871" y="2093"/>
                      <a:pt x="1641" y="2093"/>
                    </a:cubicBezTo>
                    <a:close/>
                    <a:moveTo>
                      <a:pt x="415" y="76"/>
                    </a:moveTo>
                    <a:cubicBezTo>
                      <a:pt x="228" y="76"/>
                      <a:pt x="74" y="228"/>
                      <a:pt x="74" y="417"/>
                    </a:cubicBezTo>
                    <a:lnTo>
                      <a:pt x="74" y="1679"/>
                    </a:lnTo>
                    <a:cubicBezTo>
                      <a:pt x="74" y="1866"/>
                      <a:pt x="227" y="2020"/>
                      <a:pt x="415" y="2020"/>
                    </a:cubicBezTo>
                    <a:lnTo>
                      <a:pt x="1642" y="2020"/>
                    </a:lnTo>
                    <a:cubicBezTo>
                      <a:pt x="1830" y="2020"/>
                      <a:pt x="1983" y="1867"/>
                      <a:pt x="1983" y="1679"/>
                    </a:cubicBezTo>
                    <a:lnTo>
                      <a:pt x="1983" y="417"/>
                    </a:lnTo>
                    <a:cubicBezTo>
                      <a:pt x="1983" y="230"/>
                      <a:pt x="1831" y="76"/>
                      <a:pt x="1642" y="76"/>
                    </a:cubicBezTo>
                    <a:lnTo>
                      <a:pt x="415" y="76"/>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106" name="任意多边形 41">
                <a:extLst>
                  <a:ext uri="{FF2B5EF4-FFF2-40B4-BE49-F238E27FC236}">
                    <a16:creationId xmlns:a16="http://schemas.microsoft.com/office/drawing/2014/main" id="{2A4E0921-DDB4-4F58-82DD-3017A4E81F2A}"/>
                  </a:ext>
                </a:extLst>
              </p:cNvPr>
              <p:cNvSpPr>
                <a:spLocks noChangeArrowheads="1"/>
              </p:cNvSpPr>
              <p:nvPr/>
            </p:nvSpPr>
            <p:spPr bwMode="auto">
              <a:xfrm>
                <a:off x="1135" y="6128"/>
                <a:ext cx="208" cy="37"/>
              </a:xfrm>
              <a:custGeom>
                <a:avLst/>
                <a:gdLst>
                  <a:gd name="T0" fmla="*/ 3 w 366"/>
                  <a:gd name="T1" fmla="*/ 1 h 68"/>
                  <a:gd name="T2" fmla="*/ 4 w 366"/>
                  <a:gd name="T3" fmla="*/ 1 h 68"/>
                  <a:gd name="T4" fmla="*/ 3 w 366"/>
                  <a:gd name="T5" fmla="*/ 0 h 68"/>
                  <a:gd name="T6" fmla="*/ 1 w 366"/>
                  <a:gd name="T7" fmla="*/ 0 h 68"/>
                  <a:gd name="T8" fmla="*/ 0 w 366"/>
                  <a:gd name="T9" fmla="*/ 1 h 68"/>
                  <a:gd name="T10" fmla="*/ 1 w 366"/>
                  <a:gd name="T11" fmla="*/ 1 h 68"/>
                  <a:gd name="T12" fmla="*/ 3 w 366"/>
                  <a:gd name="T13" fmla="*/ 1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6" h="68">
                    <a:moveTo>
                      <a:pt x="323" y="67"/>
                    </a:moveTo>
                    <a:cubicBezTo>
                      <a:pt x="349" y="67"/>
                      <a:pt x="365" y="55"/>
                      <a:pt x="365" y="34"/>
                    </a:cubicBezTo>
                    <a:cubicBezTo>
                      <a:pt x="365" y="12"/>
                      <a:pt x="350" y="0"/>
                      <a:pt x="323" y="0"/>
                    </a:cubicBezTo>
                    <a:lnTo>
                      <a:pt x="43" y="0"/>
                    </a:lnTo>
                    <a:cubicBezTo>
                      <a:pt x="16" y="0"/>
                      <a:pt x="0" y="12"/>
                      <a:pt x="0" y="34"/>
                    </a:cubicBezTo>
                    <a:cubicBezTo>
                      <a:pt x="0" y="55"/>
                      <a:pt x="15" y="67"/>
                      <a:pt x="43" y="67"/>
                    </a:cubicBezTo>
                    <a:lnTo>
                      <a:pt x="323" y="67"/>
                    </a:lnTo>
                  </a:path>
                </a:pathLst>
              </a:custGeom>
              <a:solidFill>
                <a:srgbClr val="5D5B5C"/>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107" name="任意多边形 64">
                <a:extLst>
                  <a:ext uri="{FF2B5EF4-FFF2-40B4-BE49-F238E27FC236}">
                    <a16:creationId xmlns:a16="http://schemas.microsoft.com/office/drawing/2014/main" id="{2AE06D55-F157-47C8-8F63-1C252E532AC8}"/>
                  </a:ext>
                </a:extLst>
              </p:cNvPr>
              <p:cNvSpPr>
                <a:spLocks noChangeArrowheads="1"/>
              </p:cNvSpPr>
              <p:nvPr/>
            </p:nvSpPr>
            <p:spPr bwMode="auto">
              <a:xfrm>
                <a:off x="1288" y="6238"/>
                <a:ext cx="107" cy="107"/>
              </a:xfrm>
              <a:custGeom>
                <a:avLst/>
                <a:gdLst>
                  <a:gd name="T0" fmla="*/ 1 w 188"/>
                  <a:gd name="T1" fmla="*/ 2 h 189"/>
                  <a:gd name="T2" fmla="*/ 0 w 188"/>
                  <a:gd name="T3" fmla="*/ 1 h 189"/>
                  <a:gd name="T4" fmla="*/ 1 w 188"/>
                  <a:gd name="T5" fmla="*/ 0 h 189"/>
                  <a:gd name="T6" fmla="*/ 2 w 188"/>
                  <a:gd name="T7" fmla="*/ 1 h 189"/>
                  <a:gd name="T8" fmla="*/ 1 w 188"/>
                  <a:gd name="T9" fmla="*/ 2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 h="189">
                    <a:moveTo>
                      <a:pt x="93" y="188"/>
                    </a:moveTo>
                    <a:cubicBezTo>
                      <a:pt x="42" y="188"/>
                      <a:pt x="0" y="147"/>
                      <a:pt x="0" y="94"/>
                    </a:cubicBezTo>
                    <a:cubicBezTo>
                      <a:pt x="0" y="43"/>
                      <a:pt x="41" y="0"/>
                      <a:pt x="93" y="0"/>
                    </a:cubicBezTo>
                    <a:cubicBezTo>
                      <a:pt x="145" y="2"/>
                      <a:pt x="187" y="43"/>
                      <a:pt x="187" y="94"/>
                    </a:cubicBezTo>
                    <a:cubicBezTo>
                      <a:pt x="187" y="145"/>
                      <a:pt x="146" y="188"/>
                      <a:pt x="93" y="188"/>
                    </a:cubicBezTo>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108" name="任意多边形 65">
                <a:extLst>
                  <a:ext uri="{FF2B5EF4-FFF2-40B4-BE49-F238E27FC236}">
                    <a16:creationId xmlns:a16="http://schemas.microsoft.com/office/drawing/2014/main" id="{11E53B8D-DDD7-4C2D-A7B4-89F90975CD89}"/>
                  </a:ext>
                </a:extLst>
              </p:cNvPr>
              <p:cNvSpPr>
                <a:spLocks noChangeArrowheads="1"/>
              </p:cNvSpPr>
              <p:nvPr/>
            </p:nvSpPr>
            <p:spPr bwMode="auto">
              <a:xfrm>
                <a:off x="1528" y="6238"/>
                <a:ext cx="107" cy="107"/>
              </a:xfrm>
              <a:custGeom>
                <a:avLst/>
                <a:gdLst>
                  <a:gd name="T0" fmla="*/ 1 w 188"/>
                  <a:gd name="T1" fmla="*/ 2 h 189"/>
                  <a:gd name="T2" fmla="*/ 0 w 188"/>
                  <a:gd name="T3" fmla="*/ 1 h 189"/>
                  <a:gd name="T4" fmla="*/ 1 w 188"/>
                  <a:gd name="T5" fmla="*/ 0 h 189"/>
                  <a:gd name="T6" fmla="*/ 2 w 188"/>
                  <a:gd name="T7" fmla="*/ 1 h 189"/>
                  <a:gd name="T8" fmla="*/ 1 w 188"/>
                  <a:gd name="T9" fmla="*/ 2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 h="189">
                    <a:moveTo>
                      <a:pt x="93" y="188"/>
                    </a:moveTo>
                    <a:cubicBezTo>
                      <a:pt x="42" y="188"/>
                      <a:pt x="0" y="147"/>
                      <a:pt x="0" y="94"/>
                    </a:cubicBezTo>
                    <a:cubicBezTo>
                      <a:pt x="0" y="43"/>
                      <a:pt x="41" y="0"/>
                      <a:pt x="93" y="0"/>
                    </a:cubicBezTo>
                    <a:cubicBezTo>
                      <a:pt x="146" y="2"/>
                      <a:pt x="187" y="43"/>
                      <a:pt x="187" y="94"/>
                    </a:cubicBezTo>
                    <a:cubicBezTo>
                      <a:pt x="187" y="145"/>
                      <a:pt x="146" y="188"/>
                      <a:pt x="93" y="188"/>
                    </a:cubicBezTo>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109" name="任意多边形 66">
                <a:extLst>
                  <a:ext uri="{FF2B5EF4-FFF2-40B4-BE49-F238E27FC236}">
                    <a16:creationId xmlns:a16="http://schemas.microsoft.com/office/drawing/2014/main" id="{76421C30-05F0-42C1-9D37-F4B0D3E4865E}"/>
                  </a:ext>
                </a:extLst>
              </p:cNvPr>
              <p:cNvSpPr>
                <a:spLocks noChangeArrowheads="1"/>
              </p:cNvSpPr>
              <p:nvPr/>
            </p:nvSpPr>
            <p:spPr bwMode="auto">
              <a:xfrm>
                <a:off x="765" y="6028"/>
                <a:ext cx="100" cy="100"/>
              </a:xfrm>
              <a:custGeom>
                <a:avLst/>
                <a:gdLst>
                  <a:gd name="T0" fmla="*/ 1 w 175"/>
                  <a:gd name="T1" fmla="*/ 2 h 177"/>
                  <a:gd name="T2" fmla="*/ 2 w 175"/>
                  <a:gd name="T3" fmla="*/ 2 h 177"/>
                  <a:gd name="T4" fmla="*/ 2 w 175"/>
                  <a:gd name="T5" fmla="*/ 1 h 177"/>
                  <a:gd name="T6" fmla="*/ 1 w 175"/>
                  <a:gd name="T7" fmla="*/ 1 h 177"/>
                  <a:gd name="T8" fmla="*/ 1 w 175"/>
                  <a:gd name="T9" fmla="*/ 2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7">
                    <a:moveTo>
                      <a:pt x="31" y="145"/>
                    </a:moveTo>
                    <a:cubicBezTo>
                      <a:pt x="62" y="176"/>
                      <a:pt x="111" y="176"/>
                      <a:pt x="143" y="145"/>
                    </a:cubicBezTo>
                    <a:cubicBezTo>
                      <a:pt x="174" y="114"/>
                      <a:pt x="174" y="63"/>
                      <a:pt x="143" y="32"/>
                    </a:cubicBezTo>
                    <a:cubicBezTo>
                      <a:pt x="111" y="0"/>
                      <a:pt x="62" y="0"/>
                      <a:pt x="31" y="32"/>
                    </a:cubicBezTo>
                    <a:cubicBezTo>
                      <a:pt x="0" y="63"/>
                      <a:pt x="0" y="114"/>
                      <a:pt x="31" y="145"/>
                    </a:cubicBezTo>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110" name="任意多边形 67">
                <a:extLst>
                  <a:ext uri="{FF2B5EF4-FFF2-40B4-BE49-F238E27FC236}">
                    <a16:creationId xmlns:a16="http://schemas.microsoft.com/office/drawing/2014/main" id="{205F2E41-6779-4BC4-A149-DA15BF9E6CBA}"/>
                  </a:ext>
                </a:extLst>
              </p:cNvPr>
              <p:cNvSpPr>
                <a:spLocks noChangeArrowheads="1"/>
              </p:cNvSpPr>
              <p:nvPr/>
            </p:nvSpPr>
            <p:spPr bwMode="auto">
              <a:xfrm>
                <a:off x="768" y="5733"/>
                <a:ext cx="155" cy="72"/>
              </a:xfrm>
              <a:custGeom>
                <a:avLst/>
                <a:gdLst>
                  <a:gd name="T0" fmla="*/ 3 w 273"/>
                  <a:gd name="T1" fmla="*/ 1 h 127"/>
                  <a:gd name="T2" fmla="*/ 0 w 273"/>
                  <a:gd name="T3" fmla="*/ 1 h 127"/>
                  <a:gd name="T4" fmla="*/ 0 w 273"/>
                  <a:gd name="T5" fmla="*/ 0 h 127"/>
                  <a:gd name="T6" fmla="*/ 3 w 273"/>
                  <a:gd name="T7" fmla="*/ 1 h 127"/>
                  <a:gd name="T8" fmla="*/ 3 w 273"/>
                  <a:gd name="T9" fmla="*/ 1 h 1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127">
                    <a:moveTo>
                      <a:pt x="241" y="126"/>
                    </a:moveTo>
                    <a:cubicBezTo>
                      <a:pt x="165" y="92"/>
                      <a:pt x="84" y="75"/>
                      <a:pt x="0" y="75"/>
                    </a:cubicBezTo>
                    <a:lnTo>
                      <a:pt x="0" y="0"/>
                    </a:lnTo>
                    <a:cubicBezTo>
                      <a:pt x="95" y="0"/>
                      <a:pt x="186" y="20"/>
                      <a:pt x="272" y="57"/>
                    </a:cubicBezTo>
                    <a:lnTo>
                      <a:pt x="241" y="126"/>
                    </a:lnTo>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111" name="任意多边形 68">
                <a:extLst>
                  <a:ext uri="{FF2B5EF4-FFF2-40B4-BE49-F238E27FC236}">
                    <a16:creationId xmlns:a16="http://schemas.microsoft.com/office/drawing/2014/main" id="{7A909D6C-6589-499B-9FD8-1830D971BDB3}"/>
                  </a:ext>
                </a:extLst>
              </p:cNvPr>
              <p:cNvSpPr>
                <a:spLocks noChangeArrowheads="1"/>
              </p:cNvSpPr>
              <p:nvPr/>
            </p:nvSpPr>
            <p:spPr bwMode="auto">
              <a:xfrm>
                <a:off x="1070" y="5953"/>
                <a:ext cx="73" cy="157"/>
              </a:xfrm>
              <a:custGeom>
                <a:avLst/>
                <a:gdLst>
                  <a:gd name="T0" fmla="*/ 1 w 130"/>
                  <a:gd name="T1" fmla="*/ 2 h 280"/>
                  <a:gd name="T2" fmla="*/ 1 w 130"/>
                  <a:gd name="T3" fmla="*/ 2 h 280"/>
                  <a:gd name="T4" fmla="*/ 0 w 130"/>
                  <a:gd name="T5" fmla="*/ 1 h 280"/>
                  <a:gd name="T6" fmla="*/ 1 w 130"/>
                  <a:gd name="T7" fmla="*/ 0 h 280"/>
                  <a:gd name="T8" fmla="*/ 1 w 130"/>
                  <a:gd name="T9" fmla="*/ 2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280">
                    <a:moveTo>
                      <a:pt x="129" y="279"/>
                    </a:moveTo>
                    <a:lnTo>
                      <a:pt x="54" y="279"/>
                    </a:lnTo>
                    <a:cubicBezTo>
                      <a:pt x="54" y="193"/>
                      <a:pt x="35" y="109"/>
                      <a:pt x="0" y="32"/>
                    </a:cubicBezTo>
                    <a:lnTo>
                      <a:pt x="68" y="0"/>
                    </a:lnTo>
                    <a:cubicBezTo>
                      <a:pt x="107" y="87"/>
                      <a:pt x="129" y="182"/>
                      <a:pt x="129" y="279"/>
                    </a:cubicBezTo>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112" name="任意多边形 69">
                <a:extLst>
                  <a:ext uri="{FF2B5EF4-FFF2-40B4-BE49-F238E27FC236}">
                    <a16:creationId xmlns:a16="http://schemas.microsoft.com/office/drawing/2014/main" id="{5FD6098B-9138-4020-B163-62D8B6A3213E}"/>
                  </a:ext>
                </a:extLst>
              </p:cNvPr>
              <p:cNvSpPr>
                <a:spLocks noChangeArrowheads="1"/>
              </p:cNvSpPr>
              <p:nvPr/>
            </p:nvSpPr>
            <p:spPr bwMode="auto">
              <a:xfrm>
                <a:off x="765" y="5823"/>
                <a:ext cx="135" cy="72"/>
              </a:xfrm>
              <a:custGeom>
                <a:avLst/>
                <a:gdLst>
                  <a:gd name="T0" fmla="*/ 2 w 239"/>
                  <a:gd name="T1" fmla="*/ 1 h 126"/>
                  <a:gd name="T2" fmla="*/ 0 w 239"/>
                  <a:gd name="T3" fmla="*/ 1 h 126"/>
                  <a:gd name="T4" fmla="*/ 0 w 239"/>
                  <a:gd name="T5" fmla="*/ 0 h 126"/>
                  <a:gd name="T6" fmla="*/ 3 w 239"/>
                  <a:gd name="T7" fmla="*/ 1 h 126"/>
                  <a:gd name="T8" fmla="*/ 2 w 239"/>
                  <a:gd name="T9" fmla="*/ 1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 h="126">
                    <a:moveTo>
                      <a:pt x="203" y="125"/>
                    </a:moveTo>
                    <a:cubicBezTo>
                      <a:pt x="141" y="93"/>
                      <a:pt x="71" y="75"/>
                      <a:pt x="0" y="75"/>
                    </a:cubicBezTo>
                    <a:lnTo>
                      <a:pt x="0" y="0"/>
                    </a:lnTo>
                    <a:cubicBezTo>
                      <a:pt x="82" y="0"/>
                      <a:pt x="165" y="20"/>
                      <a:pt x="238" y="59"/>
                    </a:cubicBezTo>
                    <a:lnTo>
                      <a:pt x="203" y="125"/>
                    </a:lnTo>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113" name="任意多边形 70">
                <a:extLst>
                  <a:ext uri="{FF2B5EF4-FFF2-40B4-BE49-F238E27FC236}">
                    <a16:creationId xmlns:a16="http://schemas.microsoft.com/office/drawing/2014/main" id="{1EA8E762-C0EA-48E0-AD0F-3FFDE918E17B}"/>
                  </a:ext>
                </a:extLst>
              </p:cNvPr>
              <p:cNvSpPr>
                <a:spLocks noChangeArrowheads="1"/>
              </p:cNvSpPr>
              <p:nvPr/>
            </p:nvSpPr>
            <p:spPr bwMode="auto">
              <a:xfrm>
                <a:off x="980" y="5973"/>
                <a:ext cx="75" cy="140"/>
              </a:xfrm>
              <a:custGeom>
                <a:avLst/>
                <a:gdLst>
                  <a:gd name="T0" fmla="*/ 2 w 131"/>
                  <a:gd name="T1" fmla="*/ 3 h 248"/>
                  <a:gd name="T2" fmla="*/ 1 w 131"/>
                  <a:gd name="T3" fmla="*/ 3 h 248"/>
                  <a:gd name="T4" fmla="*/ 0 w 131"/>
                  <a:gd name="T5" fmla="*/ 1 h 248"/>
                  <a:gd name="T6" fmla="*/ 1 w 131"/>
                  <a:gd name="T7" fmla="*/ 0 h 248"/>
                  <a:gd name="T8" fmla="*/ 2 w 131"/>
                  <a:gd name="T9" fmla="*/ 3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248">
                    <a:moveTo>
                      <a:pt x="130" y="247"/>
                    </a:moveTo>
                    <a:lnTo>
                      <a:pt x="55" y="247"/>
                    </a:lnTo>
                    <a:cubicBezTo>
                      <a:pt x="55" y="173"/>
                      <a:pt x="37" y="100"/>
                      <a:pt x="0" y="36"/>
                    </a:cubicBezTo>
                    <a:lnTo>
                      <a:pt x="65" y="0"/>
                    </a:lnTo>
                    <a:cubicBezTo>
                      <a:pt x="108" y="75"/>
                      <a:pt x="130" y="160"/>
                      <a:pt x="130" y="247"/>
                    </a:cubicBezTo>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114" name="任意多边形 71">
                <a:extLst>
                  <a:ext uri="{FF2B5EF4-FFF2-40B4-BE49-F238E27FC236}">
                    <a16:creationId xmlns:a16="http://schemas.microsoft.com/office/drawing/2014/main" id="{C1C4B3E8-183B-4541-9AA4-31F3A7C3CAA2}"/>
                  </a:ext>
                </a:extLst>
              </p:cNvPr>
              <p:cNvSpPr>
                <a:spLocks noChangeArrowheads="1"/>
              </p:cNvSpPr>
              <p:nvPr/>
            </p:nvSpPr>
            <p:spPr bwMode="auto">
              <a:xfrm>
                <a:off x="765" y="5913"/>
                <a:ext cx="200" cy="200"/>
              </a:xfrm>
              <a:custGeom>
                <a:avLst/>
                <a:gdLst>
                  <a:gd name="T0" fmla="*/ 3 w 353"/>
                  <a:gd name="T1" fmla="*/ 3 h 353"/>
                  <a:gd name="T2" fmla="*/ 3 w 353"/>
                  <a:gd name="T3" fmla="*/ 3 h 353"/>
                  <a:gd name="T4" fmla="*/ 0 w 353"/>
                  <a:gd name="T5" fmla="*/ 1 h 353"/>
                  <a:gd name="T6" fmla="*/ 0 w 353"/>
                  <a:gd name="T7" fmla="*/ 0 h 353"/>
                  <a:gd name="T8" fmla="*/ 3 w 353"/>
                  <a:gd name="T9" fmla="*/ 3 h 3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3" h="353">
                    <a:moveTo>
                      <a:pt x="352" y="352"/>
                    </a:moveTo>
                    <a:lnTo>
                      <a:pt x="277" y="352"/>
                    </a:lnTo>
                    <a:cubicBezTo>
                      <a:pt x="277" y="200"/>
                      <a:pt x="153" y="75"/>
                      <a:pt x="0" y="75"/>
                    </a:cubicBezTo>
                    <a:lnTo>
                      <a:pt x="0" y="0"/>
                    </a:lnTo>
                    <a:cubicBezTo>
                      <a:pt x="195" y="0"/>
                      <a:pt x="352" y="157"/>
                      <a:pt x="352" y="352"/>
                    </a:cubicBezTo>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grpSp>
        <p:sp>
          <p:nvSpPr>
            <p:cNvPr id="103" name="椭圆 102">
              <a:extLst>
                <a:ext uri="{FF2B5EF4-FFF2-40B4-BE49-F238E27FC236}">
                  <a16:creationId xmlns:a16="http://schemas.microsoft.com/office/drawing/2014/main" id="{ECDFE6B5-9226-4235-A8D1-DA0798B316AD}"/>
                </a:ext>
              </a:extLst>
            </p:cNvPr>
            <p:cNvSpPr/>
            <p:nvPr/>
          </p:nvSpPr>
          <p:spPr>
            <a:xfrm>
              <a:off x="2406820" y="4594021"/>
              <a:ext cx="116683" cy="110648"/>
            </a:xfrm>
            <a:prstGeom prst="ellipse">
              <a:avLst/>
            </a:prstGeom>
            <a:solidFill>
              <a:srgbClr val="474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defRPr/>
              </a:pPr>
              <a:r>
                <a:rPr lang="en-US" sz="700" dirty="0">
                  <a:solidFill>
                    <a:srgbClr val="FFFFFF"/>
                  </a:solidFill>
                  <a:latin typeface="Huawei Sans" panose="020C0503030203020204"/>
                </a:rPr>
                <a:t>8</a:t>
              </a:r>
            </a:p>
          </p:txBody>
        </p:sp>
      </p:grpSp>
      <p:pic>
        <p:nvPicPr>
          <p:cNvPr id="115" name="Picture 8" descr="C:\Users\x00822182\AppData\Roaming\eSpace_Desktop\UserData\x00822182\imagefiles\F593B2F4-D731-4E2C-A768-6ED2F60CCE7E.png">
            <a:extLst>
              <a:ext uri="{FF2B5EF4-FFF2-40B4-BE49-F238E27FC236}">
                <a16:creationId xmlns:a16="http://schemas.microsoft.com/office/drawing/2014/main" id="{E0485BEF-E407-4513-8DEB-3369D5633B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4165" y="2536046"/>
            <a:ext cx="360040" cy="307607"/>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8" descr="C:\Users\x00822182\AppData\Roaming\eSpace_Desktop\UserData\x00822182\imagefiles\F593B2F4-D731-4E2C-A768-6ED2F60CCE7E.png">
            <a:extLst>
              <a:ext uri="{FF2B5EF4-FFF2-40B4-BE49-F238E27FC236}">
                <a16:creationId xmlns:a16="http://schemas.microsoft.com/office/drawing/2014/main" id="{40E5B5C0-48D9-4A2E-9B75-43B4DAF325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4165" y="3184118"/>
            <a:ext cx="360040" cy="307607"/>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8" descr="C:\Users\x00822182\AppData\Roaming\eSpace_Desktop\UserData\x00822182\imagefiles\F593B2F4-D731-4E2C-A768-6ED2F60CCE7E.png">
            <a:extLst>
              <a:ext uri="{FF2B5EF4-FFF2-40B4-BE49-F238E27FC236}">
                <a16:creationId xmlns:a16="http://schemas.microsoft.com/office/drawing/2014/main" id="{2F85CF6F-55D9-4AF2-9C12-30DCAB78F0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4165" y="3832190"/>
            <a:ext cx="360040" cy="307607"/>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8" descr="C:\Users\x00822182\AppData\Roaming\eSpace_Desktop\UserData\x00822182\imagefiles\F593B2F4-D731-4E2C-A768-6ED2F60CCE7E.png">
            <a:extLst>
              <a:ext uri="{FF2B5EF4-FFF2-40B4-BE49-F238E27FC236}">
                <a16:creationId xmlns:a16="http://schemas.microsoft.com/office/drawing/2014/main" id="{88338602-136A-4E1E-849E-24DF45DC04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4165" y="4408254"/>
            <a:ext cx="360040" cy="307607"/>
          </a:xfrm>
          <a:prstGeom prst="rect">
            <a:avLst/>
          </a:prstGeom>
          <a:noFill/>
          <a:extLst>
            <a:ext uri="{909E8E84-426E-40DD-AFC4-6F175D3DCCD1}">
              <a14:hiddenFill xmlns:a14="http://schemas.microsoft.com/office/drawing/2010/main">
                <a:solidFill>
                  <a:srgbClr val="FFFFFF"/>
                </a:solidFill>
              </a14:hiddenFill>
            </a:ext>
          </a:extLst>
        </p:spPr>
      </p:pic>
      <p:cxnSp>
        <p:nvCxnSpPr>
          <p:cNvPr id="121" name="直接连接符 120">
            <a:extLst>
              <a:ext uri="{FF2B5EF4-FFF2-40B4-BE49-F238E27FC236}">
                <a16:creationId xmlns:a16="http://schemas.microsoft.com/office/drawing/2014/main" id="{8C2FCC36-47A4-44AD-8332-05FA19E31B57}"/>
              </a:ext>
            </a:extLst>
          </p:cNvPr>
          <p:cNvCxnSpPr>
            <a:cxnSpLocks/>
          </p:cNvCxnSpPr>
          <p:nvPr/>
        </p:nvCxnSpPr>
        <p:spPr>
          <a:xfrm>
            <a:off x="7398421" y="2968094"/>
            <a:ext cx="0" cy="64807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23" name="矩形 122">
            <a:extLst>
              <a:ext uri="{FF2B5EF4-FFF2-40B4-BE49-F238E27FC236}">
                <a16:creationId xmlns:a16="http://schemas.microsoft.com/office/drawing/2014/main" id="{D220EC3F-5962-4E3B-A092-0E969CAA54EE}"/>
              </a:ext>
            </a:extLst>
          </p:cNvPr>
          <p:cNvSpPr/>
          <p:nvPr/>
        </p:nvSpPr>
        <p:spPr>
          <a:xfrm>
            <a:off x="5742237" y="2464038"/>
            <a:ext cx="787711" cy="27882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100" dirty="0">
                <a:solidFill>
                  <a:schemeClr val="tx1"/>
                </a:solidFill>
              </a:rPr>
              <a:t>Exception</a:t>
            </a:r>
          </a:p>
        </p:txBody>
      </p:sp>
      <p:cxnSp>
        <p:nvCxnSpPr>
          <p:cNvPr id="124" name="直接箭头连接符 123">
            <a:extLst>
              <a:ext uri="{FF2B5EF4-FFF2-40B4-BE49-F238E27FC236}">
                <a16:creationId xmlns:a16="http://schemas.microsoft.com/office/drawing/2014/main" id="{E9289C79-27FE-4F6E-AF51-F917A22F30E7}"/>
              </a:ext>
            </a:extLst>
          </p:cNvPr>
          <p:cNvCxnSpPr>
            <a:cxnSpLocks/>
          </p:cNvCxnSpPr>
          <p:nvPr/>
        </p:nvCxnSpPr>
        <p:spPr>
          <a:xfrm flipV="1">
            <a:off x="7776006" y="2093533"/>
            <a:ext cx="0" cy="831411"/>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7" name="矩形 126">
            <a:extLst>
              <a:ext uri="{FF2B5EF4-FFF2-40B4-BE49-F238E27FC236}">
                <a16:creationId xmlns:a16="http://schemas.microsoft.com/office/drawing/2014/main" id="{949B812D-B45E-49B2-B160-7556ED3EE523}"/>
              </a:ext>
            </a:extLst>
          </p:cNvPr>
          <p:cNvSpPr/>
          <p:nvPr/>
        </p:nvSpPr>
        <p:spPr>
          <a:xfrm>
            <a:off x="8280062" y="1764383"/>
            <a:ext cx="345912" cy="27882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solidFill>
              </a:rPr>
              <a:t>BA</a:t>
            </a:r>
            <a:endParaRPr lang="zh-CN" altLang="en-US" sz="900" dirty="0">
              <a:solidFill>
                <a:schemeClr val="tx1"/>
              </a:solidFill>
            </a:endParaRPr>
          </a:p>
        </p:txBody>
      </p:sp>
      <p:cxnSp>
        <p:nvCxnSpPr>
          <p:cNvPr id="128" name="直接箭头连接符 127">
            <a:extLst>
              <a:ext uri="{FF2B5EF4-FFF2-40B4-BE49-F238E27FC236}">
                <a16:creationId xmlns:a16="http://schemas.microsoft.com/office/drawing/2014/main" id="{1F637EF1-93FE-49D0-93C1-EA516EC6E8F3}"/>
              </a:ext>
            </a:extLst>
          </p:cNvPr>
          <p:cNvCxnSpPr>
            <a:cxnSpLocks/>
          </p:cNvCxnSpPr>
          <p:nvPr/>
        </p:nvCxnSpPr>
        <p:spPr>
          <a:xfrm>
            <a:off x="8496086" y="2080271"/>
            <a:ext cx="0" cy="1204713"/>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3" name="矩形 132">
            <a:extLst>
              <a:ext uri="{FF2B5EF4-FFF2-40B4-BE49-F238E27FC236}">
                <a16:creationId xmlns:a16="http://schemas.microsoft.com/office/drawing/2014/main" id="{BF40A92F-5A90-4E52-8F70-F5F5556F587B}"/>
              </a:ext>
            </a:extLst>
          </p:cNvPr>
          <p:cNvSpPr/>
          <p:nvPr/>
        </p:nvSpPr>
        <p:spPr>
          <a:xfrm>
            <a:off x="7038381" y="3616166"/>
            <a:ext cx="633548" cy="255263"/>
          </a:xfrm>
          <a:prstGeom prst="rect">
            <a:avLst/>
          </a:prstGeom>
        </p:spPr>
        <p:txBody>
          <a:bodyPr wrap="square">
            <a:spAutoFit/>
          </a:bodyPr>
          <a:lstStyle/>
          <a:p>
            <a:pPr>
              <a:lnSpc>
                <a:spcPct val="150000"/>
              </a:lnSpc>
            </a:pPr>
            <a:r>
              <a:rPr lang="en-US" altLang="zh-CN" sz="800" b="1" i="1" dirty="0" err="1">
                <a:solidFill>
                  <a:schemeClr val="tx1"/>
                </a:solidFill>
                <a:latin typeface="微软雅黑" panose="020B0503020204020204" pitchFamily="34" charset="-122"/>
                <a:ea typeface="微软雅黑" panose="020B0503020204020204" pitchFamily="34" charset="-122"/>
              </a:rPr>
              <a:t>backoff</a:t>
            </a:r>
            <a:endParaRPr lang="en-US" altLang="zh-CN" sz="600" b="1" i="1" dirty="0">
              <a:solidFill>
                <a:schemeClr val="tx1"/>
              </a:solidFill>
              <a:latin typeface="微软雅黑" panose="020B0503020204020204" pitchFamily="34" charset="-122"/>
              <a:ea typeface="微软雅黑" panose="020B0503020204020204" pitchFamily="34" charset="-122"/>
            </a:endParaRPr>
          </a:p>
        </p:txBody>
      </p:sp>
      <p:sp>
        <p:nvSpPr>
          <p:cNvPr id="134" name="矩形 133">
            <a:extLst>
              <a:ext uri="{FF2B5EF4-FFF2-40B4-BE49-F238E27FC236}">
                <a16:creationId xmlns:a16="http://schemas.microsoft.com/office/drawing/2014/main" id="{99EB16BA-3DDD-40F7-A47C-63B147B26029}"/>
              </a:ext>
            </a:extLst>
          </p:cNvPr>
          <p:cNvSpPr/>
          <p:nvPr/>
        </p:nvSpPr>
        <p:spPr>
          <a:xfrm>
            <a:off x="9864238" y="1733493"/>
            <a:ext cx="345912" cy="27882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solidFill>
              </a:rPr>
              <a:t>BA</a:t>
            </a:r>
            <a:endParaRPr lang="zh-CN" altLang="en-US" sz="900" dirty="0">
              <a:solidFill>
                <a:schemeClr val="tx1"/>
              </a:solidFill>
            </a:endParaRPr>
          </a:p>
        </p:txBody>
      </p:sp>
      <p:cxnSp>
        <p:nvCxnSpPr>
          <p:cNvPr id="135" name="直接箭头连接符 134">
            <a:extLst>
              <a:ext uri="{FF2B5EF4-FFF2-40B4-BE49-F238E27FC236}">
                <a16:creationId xmlns:a16="http://schemas.microsoft.com/office/drawing/2014/main" id="{5DCBC965-9FD9-4398-83E9-5EBB62239565}"/>
              </a:ext>
            </a:extLst>
          </p:cNvPr>
          <p:cNvCxnSpPr>
            <a:cxnSpLocks/>
          </p:cNvCxnSpPr>
          <p:nvPr/>
        </p:nvCxnSpPr>
        <p:spPr>
          <a:xfrm>
            <a:off x="10080262" y="2049381"/>
            <a:ext cx="0" cy="1811667"/>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8" name="矩形 137">
            <a:extLst>
              <a:ext uri="{FF2B5EF4-FFF2-40B4-BE49-F238E27FC236}">
                <a16:creationId xmlns:a16="http://schemas.microsoft.com/office/drawing/2014/main" id="{0434DB72-6EDF-40B0-8A22-B6729CE2BEC4}"/>
              </a:ext>
            </a:extLst>
          </p:cNvPr>
          <p:cNvSpPr/>
          <p:nvPr/>
        </p:nvSpPr>
        <p:spPr>
          <a:xfrm>
            <a:off x="10638781" y="4235476"/>
            <a:ext cx="787711" cy="27882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100" dirty="0">
                <a:solidFill>
                  <a:schemeClr val="tx1"/>
                </a:solidFill>
              </a:rPr>
              <a:t>Exception</a:t>
            </a:r>
          </a:p>
        </p:txBody>
      </p:sp>
      <p:sp>
        <p:nvSpPr>
          <p:cNvPr id="139" name="矩形 138">
            <a:extLst>
              <a:ext uri="{FF2B5EF4-FFF2-40B4-BE49-F238E27FC236}">
                <a16:creationId xmlns:a16="http://schemas.microsoft.com/office/drawing/2014/main" id="{251FDE7C-2BD5-455D-82D4-445D927E2D7B}"/>
              </a:ext>
            </a:extLst>
          </p:cNvPr>
          <p:cNvSpPr/>
          <p:nvPr/>
        </p:nvSpPr>
        <p:spPr>
          <a:xfrm>
            <a:off x="11448414" y="1733493"/>
            <a:ext cx="345912" cy="27882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solidFill>
              </a:rPr>
              <a:t>BA</a:t>
            </a:r>
            <a:endParaRPr lang="zh-CN" altLang="en-US" sz="900" dirty="0">
              <a:solidFill>
                <a:schemeClr val="tx1"/>
              </a:solidFill>
            </a:endParaRPr>
          </a:p>
        </p:txBody>
      </p:sp>
      <p:cxnSp>
        <p:nvCxnSpPr>
          <p:cNvPr id="140" name="直接箭头连接符 139">
            <a:extLst>
              <a:ext uri="{FF2B5EF4-FFF2-40B4-BE49-F238E27FC236}">
                <a16:creationId xmlns:a16="http://schemas.microsoft.com/office/drawing/2014/main" id="{A432215D-5740-49F4-AE7B-47A7A1E60EEF}"/>
              </a:ext>
            </a:extLst>
          </p:cNvPr>
          <p:cNvCxnSpPr>
            <a:cxnSpLocks/>
          </p:cNvCxnSpPr>
          <p:nvPr/>
        </p:nvCxnSpPr>
        <p:spPr>
          <a:xfrm>
            <a:off x="11664438" y="2049381"/>
            <a:ext cx="0" cy="2459739"/>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2" name="直接连接符 141">
            <a:extLst>
              <a:ext uri="{FF2B5EF4-FFF2-40B4-BE49-F238E27FC236}">
                <a16:creationId xmlns:a16="http://schemas.microsoft.com/office/drawing/2014/main" id="{F6ABE7C1-B6F6-49E8-8B02-D278C9BCEFA1}"/>
              </a:ext>
            </a:extLst>
          </p:cNvPr>
          <p:cNvCxnSpPr>
            <a:cxnSpLocks/>
          </p:cNvCxnSpPr>
          <p:nvPr/>
        </p:nvCxnSpPr>
        <p:spPr>
          <a:xfrm>
            <a:off x="10638781" y="3832190"/>
            <a:ext cx="0" cy="79208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43" name="矩形 142">
            <a:extLst>
              <a:ext uri="{FF2B5EF4-FFF2-40B4-BE49-F238E27FC236}">
                <a16:creationId xmlns:a16="http://schemas.microsoft.com/office/drawing/2014/main" id="{AA26B70D-5D0C-4751-88CE-1C3BC16A90E9}"/>
              </a:ext>
            </a:extLst>
          </p:cNvPr>
          <p:cNvSpPr/>
          <p:nvPr/>
        </p:nvSpPr>
        <p:spPr>
          <a:xfrm>
            <a:off x="7830469" y="4192230"/>
            <a:ext cx="633548" cy="255263"/>
          </a:xfrm>
          <a:prstGeom prst="rect">
            <a:avLst/>
          </a:prstGeom>
        </p:spPr>
        <p:txBody>
          <a:bodyPr wrap="square">
            <a:spAutoFit/>
          </a:bodyPr>
          <a:lstStyle/>
          <a:p>
            <a:pPr>
              <a:lnSpc>
                <a:spcPct val="150000"/>
              </a:lnSpc>
            </a:pPr>
            <a:r>
              <a:rPr lang="en-US" altLang="zh-CN" sz="800" b="1" i="1" dirty="0" err="1">
                <a:solidFill>
                  <a:schemeClr val="tx1"/>
                </a:solidFill>
                <a:latin typeface="微软雅黑" panose="020B0503020204020204" pitchFamily="34" charset="-122"/>
                <a:ea typeface="微软雅黑" panose="020B0503020204020204" pitchFamily="34" charset="-122"/>
              </a:rPr>
              <a:t>backoff</a:t>
            </a:r>
            <a:endParaRPr lang="en-US" altLang="zh-CN" sz="600" b="1" i="1" dirty="0">
              <a:solidFill>
                <a:schemeClr val="tx1"/>
              </a:solidFill>
              <a:latin typeface="微软雅黑" panose="020B0503020204020204" pitchFamily="34" charset="-122"/>
              <a:ea typeface="微软雅黑" panose="020B0503020204020204" pitchFamily="34" charset="-122"/>
            </a:endParaRPr>
          </a:p>
        </p:txBody>
      </p:sp>
      <p:sp>
        <p:nvSpPr>
          <p:cNvPr id="144" name="Rectangle 2">
            <a:extLst>
              <a:ext uri="{FF2B5EF4-FFF2-40B4-BE49-F238E27FC236}">
                <a16:creationId xmlns:a16="http://schemas.microsoft.com/office/drawing/2014/main" id="{FDE5DA12-8D25-4FA5-9273-0B5220A693BB}"/>
              </a:ext>
            </a:extLst>
          </p:cNvPr>
          <p:cNvSpPr>
            <a:spLocks noGrp="1" noChangeArrowheads="1"/>
          </p:cNvSpPr>
          <p:nvPr>
            <p:ph idx="1"/>
          </p:nvPr>
        </p:nvSpPr>
        <p:spPr>
          <a:xfrm>
            <a:off x="335360" y="5373216"/>
            <a:ext cx="9217024" cy="1008112"/>
          </a:xfrm>
          <a:ln/>
        </p:spPr>
        <p:txBody>
          <a:body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dirty="0">
                <a:solidFill>
                  <a:schemeClr val="tx1"/>
                </a:solidFill>
              </a:rPr>
              <a:t>In existing WLANs, to obtain more accurate exception information, sensors (STAs) need to perform EDCA for multiple rounds to report sufficient data of an exception.</a:t>
            </a:r>
            <a:r>
              <a:rPr lang="en-US" altLang="zh-CN" sz="1800" b="0" dirty="0">
                <a:solidFill>
                  <a:schemeClr val="tx1"/>
                </a:solidFill>
              </a:rPr>
              <a:t>    </a:t>
            </a:r>
            <a:endParaRPr lang="en-US" altLang="zh-CN" sz="1100" b="0" dirty="0">
              <a:solidFill>
                <a:schemeClr val="tx1"/>
              </a:solidFill>
            </a:endParaRPr>
          </a:p>
          <a:p>
            <a:pPr marL="0" indent="0" algn="ct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600" dirty="0">
                <a:solidFill>
                  <a:schemeClr val="tx1"/>
                </a:solidFill>
              </a:rPr>
              <a:t>Performance of </a:t>
            </a:r>
            <a:r>
              <a:rPr lang="en-US" altLang="zh-CN" sz="1600" dirty="0">
                <a:solidFill>
                  <a:srgbClr val="C00000"/>
                </a:solidFill>
              </a:rPr>
              <a:t>Latency and reliability </a:t>
            </a:r>
            <a:r>
              <a:rPr lang="en-US" altLang="zh-CN" sz="1600" i="1" dirty="0">
                <a:solidFill>
                  <a:schemeClr val="tx1"/>
                </a:solidFill>
              </a:rPr>
              <a:t>may not be guaranteed</a:t>
            </a:r>
            <a:r>
              <a:rPr lang="en-US" altLang="zh-CN" sz="1600" dirty="0">
                <a:solidFill>
                  <a:schemeClr val="tx1"/>
                </a:solidFill>
              </a:rPr>
              <a:t>.</a:t>
            </a:r>
            <a:r>
              <a:rPr lang="en-US" altLang="zh-CN" sz="1600" b="0" dirty="0">
                <a:solidFill>
                  <a:schemeClr val="tx1"/>
                </a:solidFill>
              </a:rPr>
              <a:t>      </a:t>
            </a:r>
            <a:endParaRPr lang="en-US" altLang="zh-CN" sz="1600" dirty="0">
              <a:solidFill>
                <a:schemeClr val="tx1"/>
              </a:solidFill>
            </a:endParaRPr>
          </a:p>
        </p:txBody>
      </p:sp>
      <p:cxnSp>
        <p:nvCxnSpPr>
          <p:cNvPr id="145" name="直接箭头连接符 144">
            <a:extLst>
              <a:ext uri="{FF2B5EF4-FFF2-40B4-BE49-F238E27FC236}">
                <a16:creationId xmlns:a16="http://schemas.microsoft.com/office/drawing/2014/main" id="{1734AAE1-E116-412B-9DC0-42ED71866A38}"/>
              </a:ext>
            </a:extLst>
          </p:cNvPr>
          <p:cNvCxnSpPr>
            <a:cxnSpLocks/>
          </p:cNvCxnSpPr>
          <p:nvPr/>
        </p:nvCxnSpPr>
        <p:spPr>
          <a:xfrm flipV="1">
            <a:off x="11084667" y="2060848"/>
            <a:ext cx="0" cy="2088232"/>
          </a:xfrm>
          <a:prstGeom prst="straightConnector1">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8" name="文本框 97">
            <a:extLst>
              <a:ext uri="{FF2B5EF4-FFF2-40B4-BE49-F238E27FC236}">
                <a16:creationId xmlns:a16="http://schemas.microsoft.com/office/drawing/2014/main" id="{ED738179-0030-4565-A1E7-DEEB7DCC8FD4}"/>
              </a:ext>
            </a:extLst>
          </p:cNvPr>
          <p:cNvSpPr txBox="1"/>
          <p:nvPr/>
        </p:nvSpPr>
        <p:spPr>
          <a:xfrm>
            <a:off x="6168008" y="4653136"/>
            <a:ext cx="5400600" cy="461665"/>
          </a:xfrm>
          <a:prstGeom prst="rect">
            <a:avLst/>
          </a:prstGeom>
          <a:noFill/>
        </p:spPr>
        <p:txBody>
          <a:bodyPr wrap="square" rtlCol="0">
            <a:spAutoFit/>
          </a:bodyPr>
          <a:lstStyle/>
          <a:p>
            <a:r>
              <a:rPr lang="en-US" altLang="zh-CN" sz="1200" dirty="0">
                <a:solidFill>
                  <a:schemeClr val="tx1"/>
                </a:solidFill>
              </a:rPr>
              <a:t>The AP obtains ‘abnormal’ information through 4 sensors, which is </a:t>
            </a:r>
            <a:r>
              <a:rPr lang="en-US" altLang="zh-CN" sz="1200" i="1" dirty="0">
                <a:solidFill>
                  <a:schemeClr val="tx1"/>
                </a:solidFill>
                <a:highlight>
                  <a:srgbClr val="FFFF00"/>
                </a:highlight>
              </a:rPr>
              <a:t>at least 4 times of EDCA process </a:t>
            </a:r>
            <a:r>
              <a:rPr lang="en-US" altLang="zh-CN" sz="1200" dirty="0">
                <a:solidFill>
                  <a:schemeClr val="tx1"/>
                </a:solidFill>
              </a:rPr>
              <a:t>(</a:t>
            </a:r>
            <a:r>
              <a:rPr lang="en-US" altLang="zh-CN" sz="1200" i="1" u="sng" dirty="0">
                <a:solidFill>
                  <a:schemeClr val="tx1"/>
                </a:solidFill>
              </a:rPr>
              <a:t>The four sensors need to report data in sequence</a:t>
            </a:r>
            <a:r>
              <a:rPr lang="en-US" altLang="zh-CN" sz="1200" dirty="0">
                <a:solidFill>
                  <a:schemeClr val="tx1"/>
                </a:solidFill>
              </a:rPr>
              <a:t>.)</a:t>
            </a:r>
            <a:endParaRPr lang="zh-CN" altLang="en-US" sz="1200" i="1" dirty="0">
              <a:solidFill>
                <a:schemeClr val="tx1"/>
              </a:solidFill>
            </a:endParaRPr>
          </a:p>
        </p:txBody>
      </p:sp>
      <p:sp>
        <p:nvSpPr>
          <p:cNvPr id="99" name="矩形 98">
            <a:extLst>
              <a:ext uri="{FF2B5EF4-FFF2-40B4-BE49-F238E27FC236}">
                <a16:creationId xmlns:a16="http://schemas.microsoft.com/office/drawing/2014/main" id="{4D175A15-89D8-4319-BD65-C6B8864D2ABB}"/>
              </a:ext>
            </a:extLst>
          </p:cNvPr>
          <p:cNvSpPr/>
          <p:nvPr/>
        </p:nvSpPr>
        <p:spPr>
          <a:xfrm>
            <a:off x="839416" y="2132856"/>
            <a:ext cx="360040" cy="306174"/>
          </a:xfrm>
          <a:prstGeom prst="rect">
            <a:avLst/>
          </a:prstGeom>
        </p:spPr>
        <p:txBody>
          <a:bodyPr wrap="square">
            <a:spAutoFit/>
          </a:bodyPr>
          <a:lstStyle/>
          <a:p>
            <a:pPr>
              <a:lnSpc>
                <a:spcPct val="150000"/>
              </a:lnSpc>
            </a:pPr>
            <a:r>
              <a:rPr lang="en-US" altLang="zh-CN" sz="1050" b="1" i="1" dirty="0">
                <a:solidFill>
                  <a:srgbClr val="00B0F0"/>
                </a:solidFill>
                <a:latin typeface="微软雅黑" panose="020B0503020204020204" pitchFamily="34" charset="-122"/>
                <a:ea typeface="微软雅黑" panose="020B0503020204020204" pitchFamily="34" charset="-122"/>
              </a:rPr>
              <a:t>#1</a:t>
            </a:r>
            <a:endParaRPr lang="en-US" altLang="zh-CN" sz="900" b="1" i="1" dirty="0">
              <a:solidFill>
                <a:srgbClr val="00B0F0"/>
              </a:solidFill>
              <a:latin typeface="微软雅黑" panose="020B0503020204020204" pitchFamily="34" charset="-122"/>
              <a:ea typeface="微软雅黑" panose="020B0503020204020204" pitchFamily="34" charset="-122"/>
            </a:endParaRPr>
          </a:p>
        </p:txBody>
      </p:sp>
      <p:sp>
        <p:nvSpPr>
          <p:cNvPr id="100" name="矩形 99">
            <a:extLst>
              <a:ext uri="{FF2B5EF4-FFF2-40B4-BE49-F238E27FC236}">
                <a16:creationId xmlns:a16="http://schemas.microsoft.com/office/drawing/2014/main" id="{A57CCB75-4051-43F0-A7AD-33AF4FA1312C}"/>
              </a:ext>
            </a:extLst>
          </p:cNvPr>
          <p:cNvSpPr/>
          <p:nvPr/>
        </p:nvSpPr>
        <p:spPr>
          <a:xfrm>
            <a:off x="1919536" y="2132856"/>
            <a:ext cx="360040" cy="306174"/>
          </a:xfrm>
          <a:prstGeom prst="rect">
            <a:avLst/>
          </a:prstGeom>
        </p:spPr>
        <p:txBody>
          <a:bodyPr wrap="square">
            <a:spAutoFit/>
          </a:bodyPr>
          <a:lstStyle/>
          <a:p>
            <a:pPr>
              <a:lnSpc>
                <a:spcPct val="150000"/>
              </a:lnSpc>
            </a:pPr>
            <a:r>
              <a:rPr lang="en-US" altLang="zh-CN" sz="1050" b="1" i="1" dirty="0">
                <a:solidFill>
                  <a:srgbClr val="00B0F0"/>
                </a:solidFill>
                <a:latin typeface="微软雅黑" panose="020B0503020204020204" pitchFamily="34" charset="-122"/>
                <a:ea typeface="微软雅黑" panose="020B0503020204020204" pitchFamily="34" charset="-122"/>
              </a:rPr>
              <a:t>#3</a:t>
            </a:r>
            <a:endParaRPr lang="en-US" altLang="zh-CN" sz="900" b="1" i="1" dirty="0">
              <a:solidFill>
                <a:srgbClr val="00B0F0"/>
              </a:solidFill>
              <a:latin typeface="微软雅黑" panose="020B0503020204020204" pitchFamily="34" charset="-122"/>
              <a:ea typeface="微软雅黑" panose="020B0503020204020204" pitchFamily="34" charset="-122"/>
            </a:endParaRPr>
          </a:p>
        </p:txBody>
      </p:sp>
      <p:sp>
        <p:nvSpPr>
          <p:cNvPr id="116" name="矩形 115">
            <a:extLst>
              <a:ext uri="{FF2B5EF4-FFF2-40B4-BE49-F238E27FC236}">
                <a16:creationId xmlns:a16="http://schemas.microsoft.com/office/drawing/2014/main" id="{FB2A1232-769C-436C-97DC-6EB14BB6D39C}"/>
              </a:ext>
            </a:extLst>
          </p:cNvPr>
          <p:cNvSpPr/>
          <p:nvPr/>
        </p:nvSpPr>
        <p:spPr>
          <a:xfrm>
            <a:off x="551384" y="3429000"/>
            <a:ext cx="360040" cy="306174"/>
          </a:xfrm>
          <a:prstGeom prst="rect">
            <a:avLst/>
          </a:prstGeom>
        </p:spPr>
        <p:txBody>
          <a:bodyPr wrap="square">
            <a:spAutoFit/>
          </a:bodyPr>
          <a:lstStyle/>
          <a:p>
            <a:pPr>
              <a:lnSpc>
                <a:spcPct val="150000"/>
              </a:lnSpc>
            </a:pPr>
            <a:r>
              <a:rPr lang="en-US" altLang="zh-CN" sz="1050" b="1" i="1" dirty="0">
                <a:solidFill>
                  <a:srgbClr val="00B0F0"/>
                </a:solidFill>
                <a:latin typeface="微软雅黑" panose="020B0503020204020204" pitchFamily="34" charset="-122"/>
                <a:ea typeface="微软雅黑" panose="020B0503020204020204" pitchFamily="34" charset="-122"/>
              </a:rPr>
              <a:t>#2</a:t>
            </a:r>
            <a:endParaRPr lang="en-US" altLang="zh-CN" sz="900" b="1" i="1" dirty="0">
              <a:solidFill>
                <a:srgbClr val="00B0F0"/>
              </a:solidFill>
              <a:latin typeface="微软雅黑" panose="020B0503020204020204" pitchFamily="34" charset="-122"/>
              <a:ea typeface="微软雅黑" panose="020B0503020204020204" pitchFamily="34" charset="-122"/>
            </a:endParaRPr>
          </a:p>
        </p:txBody>
      </p:sp>
      <p:sp>
        <p:nvSpPr>
          <p:cNvPr id="120" name="矩形 119">
            <a:extLst>
              <a:ext uri="{FF2B5EF4-FFF2-40B4-BE49-F238E27FC236}">
                <a16:creationId xmlns:a16="http://schemas.microsoft.com/office/drawing/2014/main" id="{4F94BF1D-5E0E-4314-9A2A-37CFFC78B6BC}"/>
              </a:ext>
            </a:extLst>
          </p:cNvPr>
          <p:cNvSpPr/>
          <p:nvPr/>
        </p:nvSpPr>
        <p:spPr>
          <a:xfrm>
            <a:off x="1991544" y="3573016"/>
            <a:ext cx="360040" cy="306174"/>
          </a:xfrm>
          <a:prstGeom prst="rect">
            <a:avLst/>
          </a:prstGeom>
        </p:spPr>
        <p:txBody>
          <a:bodyPr wrap="square">
            <a:spAutoFit/>
          </a:bodyPr>
          <a:lstStyle/>
          <a:p>
            <a:pPr>
              <a:lnSpc>
                <a:spcPct val="150000"/>
              </a:lnSpc>
            </a:pPr>
            <a:r>
              <a:rPr lang="en-US" altLang="zh-CN" sz="1050" b="1" i="1" dirty="0">
                <a:solidFill>
                  <a:srgbClr val="00B0F0"/>
                </a:solidFill>
                <a:latin typeface="微软雅黑" panose="020B0503020204020204" pitchFamily="34" charset="-122"/>
                <a:ea typeface="微软雅黑" panose="020B0503020204020204" pitchFamily="34" charset="-122"/>
              </a:rPr>
              <a:t>#4</a:t>
            </a:r>
            <a:endParaRPr lang="en-US" altLang="zh-CN" sz="900" b="1" i="1" dirty="0">
              <a:solidFill>
                <a:srgbClr val="00B0F0"/>
              </a:solidFill>
              <a:latin typeface="微软雅黑" panose="020B0503020204020204" pitchFamily="34" charset="-122"/>
              <a:ea typeface="微软雅黑" panose="020B0503020204020204" pitchFamily="34" charset="-122"/>
            </a:endParaRPr>
          </a:p>
        </p:txBody>
      </p:sp>
      <p:sp>
        <p:nvSpPr>
          <p:cNvPr id="122" name="矩形 121">
            <a:extLst>
              <a:ext uri="{FF2B5EF4-FFF2-40B4-BE49-F238E27FC236}">
                <a16:creationId xmlns:a16="http://schemas.microsoft.com/office/drawing/2014/main" id="{5B95D68C-488F-4510-8FAF-CCA3A1BE1661}"/>
              </a:ext>
            </a:extLst>
          </p:cNvPr>
          <p:cNvSpPr/>
          <p:nvPr/>
        </p:nvSpPr>
        <p:spPr>
          <a:xfrm>
            <a:off x="4799856" y="2492896"/>
            <a:ext cx="360040" cy="306174"/>
          </a:xfrm>
          <a:prstGeom prst="rect">
            <a:avLst/>
          </a:prstGeom>
        </p:spPr>
        <p:txBody>
          <a:bodyPr wrap="square">
            <a:spAutoFit/>
          </a:bodyPr>
          <a:lstStyle/>
          <a:p>
            <a:pPr>
              <a:lnSpc>
                <a:spcPct val="150000"/>
              </a:lnSpc>
            </a:pPr>
            <a:r>
              <a:rPr lang="en-US" altLang="zh-CN" sz="1050" b="1" i="1" dirty="0">
                <a:solidFill>
                  <a:srgbClr val="00B0F0"/>
                </a:solidFill>
                <a:latin typeface="微软雅黑" panose="020B0503020204020204" pitchFamily="34" charset="-122"/>
                <a:ea typeface="微软雅黑" panose="020B0503020204020204" pitchFamily="34" charset="-122"/>
              </a:rPr>
              <a:t>#1</a:t>
            </a:r>
            <a:endParaRPr lang="en-US" altLang="zh-CN" sz="900" b="1" i="1" dirty="0">
              <a:solidFill>
                <a:srgbClr val="00B0F0"/>
              </a:solidFill>
              <a:latin typeface="微软雅黑" panose="020B0503020204020204" pitchFamily="34" charset="-122"/>
              <a:ea typeface="微软雅黑" panose="020B0503020204020204" pitchFamily="34" charset="-122"/>
            </a:endParaRPr>
          </a:p>
        </p:txBody>
      </p:sp>
      <p:sp>
        <p:nvSpPr>
          <p:cNvPr id="125" name="矩形 124">
            <a:extLst>
              <a:ext uri="{FF2B5EF4-FFF2-40B4-BE49-F238E27FC236}">
                <a16:creationId xmlns:a16="http://schemas.microsoft.com/office/drawing/2014/main" id="{B771E471-516D-4802-A83C-D52430C91C19}"/>
              </a:ext>
            </a:extLst>
          </p:cNvPr>
          <p:cNvSpPr/>
          <p:nvPr/>
        </p:nvSpPr>
        <p:spPr>
          <a:xfrm>
            <a:off x="4799856" y="3140968"/>
            <a:ext cx="360040" cy="306174"/>
          </a:xfrm>
          <a:prstGeom prst="rect">
            <a:avLst/>
          </a:prstGeom>
        </p:spPr>
        <p:txBody>
          <a:bodyPr wrap="square">
            <a:spAutoFit/>
          </a:bodyPr>
          <a:lstStyle/>
          <a:p>
            <a:pPr>
              <a:lnSpc>
                <a:spcPct val="150000"/>
              </a:lnSpc>
            </a:pPr>
            <a:r>
              <a:rPr lang="en-US" altLang="zh-CN" sz="1050" b="1" i="1" dirty="0">
                <a:solidFill>
                  <a:srgbClr val="00B0F0"/>
                </a:solidFill>
                <a:latin typeface="微软雅黑" panose="020B0503020204020204" pitchFamily="34" charset="-122"/>
                <a:ea typeface="微软雅黑" panose="020B0503020204020204" pitchFamily="34" charset="-122"/>
              </a:rPr>
              <a:t>#2</a:t>
            </a:r>
            <a:endParaRPr lang="en-US" altLang="zh-CN" sz="900" b="1" i="1" dirty="0">
              <a:solidFill>
                <a:srgbClr val="00B0F0"/>
              </a:solidFill>
              <a:latin typeface="微软雅黑" panose="020B0503020204020204" pitchFamily="34" charset="-122"/>
              <a:ea typeface="微软雅黑" panose="020B0503020204020204" pitchFamily="34" charset="-122"/>
            </a:endParaRPr>
          </a:p>
        </p:txBody>
      </p:sp>
      <p:sp>
        <p:nvSpPr>
          <p:cNvPr id="126" name="矩形 125">
            <a:extLst>
              <a:ext uri="{FF2B5EF4-FFF2-40B4-BE49-F238E27FC236}">
                <a16:creationId xmlns:a16="http://schemas.microsoft.com/office/drawing/2014/main" id="{274CE22E-1FB3-4462-B625-DE9AF2B35669}"/>
              </a:ext>
            </a:extLst>
          </p:cNvPr>
          <p:cNvSpPr/>
          <p:nvPr/>
        </p:nvSpPr>
        <p:spPr>
          <a:xfrm>
            <a:off x="4799856" y="3789040"/>
            <a:ext cx="360040" cy="306174"/>
          </a:xfrm>
          <a:prstGeom prst="rect">
            <a:avLst/>
          </a:prstGeom>
        </p:spPr>
        <p:txBody>
          <a:bodyPr wrap="square">
            <a:spAutoFit/>
          </a:bodyPr>
          <a:lstStyle/>
          <a:p>
            <a:pPr>
              <a:lnSpc>
                <a:spcPct val="150000"/>
              </a:lnSpc>
            </a:pPr>
            <a:r>
              <a:rPr lang="en-US" altLang="zh-CN" sz="1050" b="1" i="1" dirty="0">
                <a:solidFill>
                  <a:srgbClr val="00B0F0"/>
                </a:solidFill>
                <a:latin typeface="微软雅黑" panose="020B0503020204020204" pitchFamily="34" charset="-122"/>
                <a:ea typeface="微软雅黑" panose="020B0503020204020204" pitchFamily="34" charset="-122"/>
              </a:rPr>
              <a:t>#3</a:t>
            </a:r>
            <a:endParaRPr lang="en-US" altLang="zh-CN" sz="900" b="1" i="1" dirty="0">
              <a:solidFill>
                <a:srgbClr val="00B0F0"/>
              </a:solidFill>
              <a:latin typeface="微软雅黑" panose="020B0503020204020204" pitchFamily="34" charset="-122"/>
              <a:ea typeface="微软雅黑" panose="020B0503020204020204" pitchFamily="34" charset="-122"/>
            </a:endParaRPr>
          </a:p>
        </p:txBody>
      </p:sp>
      <p:sp>
        <p:nvSpPr>
          <p:cNvPr id="129" name="矩形 128">
            <a:extLst>
              <a:ext uri="{FF2B5EF4-FFF2-40B4-BE49-F238E27FC236}">
                <a16:creationId xmlns:a16="http://schemas.microsoft.com/office/drawing/2014/main" id="{790719AB-06C2-4E4C-8854-EDE8E855E3EB}"/>
              </a:ext>
            </a:extLst>
          </p:cNvPr>
          <p:cNvSpPr/>
          <p:nvPr/>
        </p:nvSpPr>
        <p:spPr>
          <a:xfrm>
            <a:off x="4799856" y="4437112"/>
            <a:ext cx="360040" cy="306174"/>
          </a:xfrm>
          <a:prstGeom prst="rect">
            <a:avLst/>
          </a:prstGeom>
        </p:spPr>
        <p:txBody>
          <a:bodyPr wrap="square">
            <a:spAutoFit/>
          </a:bodyPr>
          <a:lstStyle/>
          <a:p>
            <a:pPr>
              <a:lnSpc>
                <a:spcPct val="150000"/>
              </a:lnSpc>
            </a:pPr>
            <a:r>
              <a:rPr lang="en-US" altLang="zh-CN" sz="1050" b="1" i="1" dirty="0">
                <a:solidFill>
                  <a:srgbClr val="00B0F0"/>
                </a:solidFill>
                <a:latin typeface="微软雅黑" panose="020B0503020204020204" pitchFamily="34" charset="-122"/>
                <a:ea typeface="微软雅黑" panose="020B0503020204020204" pitchFamily="34" charset="-122"/>
              </a:rPr>
              <a:t>#4</a:t>
            </a:r>
            <a:endParaRPr lang="en-US" altLang="zh-CN" sz="900" b="1" i="1" dirty="0">
              <a:solidFill>
                <a:srgbClr val="00B0F0"/>
              </a:solidFill>
              <a:latin typeface="微软雅黑" panose="020B0503020204020204" pitchFamily="34" charset="-122"/>
              <a:ea typeface="微软雅黑" panose="020B0503020204020204" pitchFamily="34" charset="-122"/>
            </a:endParaRPr>
          </a:p>
        </p:txBody>
      </p:sp>
      <p:sp>
        <p:nvSpPr>
          <p:cNvPr id="130" name="矩形 129">
            <a:extLst>
              <a:ext uri="{FF2B5EF4-FFF2-40B4-BE49-F238E27FC236}">
                <a16:creationId xmlns:a16="http://schemas.microsoft.com/office/drawing/2014/main" id="{A7E1D2C2-A70E-400E-A2BF-3017C78544D2}"/>
              </a:ext>
            </a:extLst>
          </p:cNvPr>
          <p:cNvSpPr/>
          <p:nvPr/>
        </p:nvSpPr>
        <p:spPr>
          <a:xfrm>
            <a:off x="8832304" y="5013176"/>
            <a:ext cx="864096" cy="255263"/>
          </a:xfrm>
          <a:prstGeom prst="rect">
            <a:avLst/>
          </a:prstGeom>
        </p:spPr>
        <p:txBody>
          <a:bodyPr wrap="square">
            <a:spAutoFit/>
          </a:bodyPr>
          <a:lstStyle/>
          <a:p>
            <a:pPr>
              <a:lnSpc>
                <a:spcPct val="150000"/>
              </a:lnSpc>
            </a:pPr>
            <a:r>
              <a:rPr lang="en-US" altLang="zh-CN" sz="800" b="1" i="1" dirty="0">
                <a:solidFill>
                  <a:srgbClr val="C00000"/>
                </a:solidFill>
                <a:latin typeface="微软雅黑" panose="020B0503020204020204" pitchFamily="34" charset="-122"/>
                <a:ea typeface="微软雅黑" panose="020B0503020204020204" pitchFamily="34" charset="-122"/>
              </a:rPr>
              <a:t>Difficulty</a:t>
            </a:r>
            <a:endParaRPr lang="en-US" altLang="zh-CN" sz="600" b="1" i="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613122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7</a:t>
            </a:fld>
            <a:endParaRPr lang="en-GB"/>
          </a:p>
        </p:txBody>
      </p:sp>
      <p:sp>
        <p:nvSpPr>
          <p:cNvPr id="5" name="Footer Placeholder 4"/>
          <p:cNvSpPr>
            <a:spLocks noGrp="1"/>
          </p:cNvSpPr>
          <p:nvPr>
            <p:ph type="ftr" idx="14"/>
          </p:nvPr>
        </p:nvSpPr>
        <p:spPr>
          <a:xfrm>
            <a:off x="7143757" y="6475414"/>
            <a:ext cx="4246027" cy="180975"/>
          </a:xfrm>
        </p:spPr>
        <p:txBody>
          <a:bodyPr/>
          <a:lstStyle/>
          <a:p>
            <a:r>
              <a:rPr lang="en-GB" altLang="zh-CN" dirty="0"/>
              <a:t>Yue Xu</a:t>
            </a:r>
            <a:r>
              <a:rPr lang="en-US" altLang="zh-CN" dirty="0"/>
              <a:t> (Huawei)</a:t>
            </a:r>
            <a:endParaRPr lang="en-GB" altLang="zh-CN" dirty="0"/>
          </a:p>
        </p:txBody>
      </p:sp>
      <p:sp>
        <p:nvSpPr>
          <p:cNvPr id="4" name="Date Placeholder 3"/>
          <p:cNvSpPr>
            <a:spLocks noGrp="1"/>
          </p:cNvSpPr>
          <p:nvPr>
            <p:ph type="dt" idx="15"/>
          </p:nvPr>
        </p:nvSpPr>
        <p:spPr/>
        <p:txBody>
          <a:bodyPr/>
          <a:lstStyle/>
          <a:p>
            <a:r>
              <a:rPr lang="en-US" altLang="zh-CN" dirty="0"/>
              <a:t>August 2024</a:t>
            </a:r>
            <a:endParaRPr lang="en-GB" altLang="zh-CN" dirty="0"/>
          </a:p>
        </p:txBody>
      </p:sp>
      <p:sp>
        <p:nvSpPr>
          <p:cNvPr id="9" name="Rectangle 2">
            <a:extLst>
              <a:ext uri="{FF2B5EF4-FFF2-40B4-BE49-F238E27FC236}">
                <a16:creationId xmlns:a16="http://schemas.microsoft.com/office/drawing/2014/main" id="{07FF008A-753C-4869-8635-75AB1414C1C2}"/>
              </a:ext>
            </a:extLst>
          </p:cNvPr>
          <p:cNvSpPr>
            <a:spLocks noGrp="1" noChangeArrowheads="1"/>
          </p:cNvSpPr>
          <p:nvPr>
            <p:ph idx="1"/>
          </p:nvPr>
        </p:nvSpPr>
        <p:spPr>
          <a:xfrm>
            <a:off x="983432" y="1772816"/>
            <a:ext cx="10234604" cy="1584176"/>
          </a:xfrm>
          <a:ln/>
        </p:spPr>
        <p:txBody>
          <a:body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2000" dirty="0">
                <a:solidFill>
                  <a:schemeClr val="tx1"/>
                </a:solidFill>
              </a:rPr>
              <a:t>Both exception detection and periodic detection have several features in common:</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2000" dirty="0">
                <a:solidFill>
                  <a:schemeClr val="tx1"/>
                </a:solidFill>
              </a:rPr>
              <a:t> - A specific quantity of sensors (or STAs) </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2000" dirty="0">
                <a:solidFill>
                  <a:schemeClr val="tx1"/>
                </a:solidFill>
              </a:rPr>
              <a:t> - Report data of the same feature.</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2000" dirty="0">
                <a:solidFill>
                  <a:schemeClr val="tx1"/>
                </a:solidFill>
              </a:rPr>
              <a:t>- The data size may be limited </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2000" dirty="0">
                <a:solidFill>
                  <a:schemeClr val="tx1"/>
                </a:solidFill>
              </a:rPr>
              <a:t> - In a (short) time period.</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400" b="0" dirty="0">
                <a:solidFill>
                  <a:schemeClr val="tx1"/>
                </a:solidFill>
              </a:rPr>
              <a:t>       </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200" b="0" dirty="0">
                <a:solidFill>
                  <a:schemeClr val="tx1"/>
                </a:solidFill>
              </a:rPr>
              <a:t>      </a:t>
            </a:r>
            <a:endParaRPr lang="en-US" altLang="zh-CN" sz="2000" dirty="0">
              <a:solidFill>
                <a:schemeClr val="tx1"/>
              </a:solidFill>
            </a:endParaRPr>
          </a:p>
        </p:txBody>
      </p:sp>
      <p:sp>
        <p:nvSpPr>
          <p:cNvPr id="11" name="矩形 10">
            <a:extLst>
              <a:ext uri="{FF2B5EF4-FFF2-40B4-BE49-F238E27FC236}">
                <a16:creationId xmlns:a16="http://schemas.microsoft.com/office/drawing/2014/main" id="{F2D26BF7-9EC3-4CB6-8E50-17F5686DA012}"/>
              </a:ext>
            </a:extLst>
          </p:cNvPr>
          <p:cNvSpPr/>
          <p:nvPr/>
        </p:nvSpPr>
        <p:spPr>
          <a:xfrm>
            <a:off x="6384032" y="5373216"/>
            <a:ext cx="1440160" cy="418191"/>
          </a:xfrm>
          <a:prstGeom prst="rect">
            <a:avLst/>
          </a:prstGeom>
        </p:spPr>
        <p:txBody>
          <a:bodyPr wrap="square">
            <a:spAutoFit/>
          </a:bodyPr>
          <a:lstStyle/>
          <a:p>
            <a:pPr>
              <a:lnSpc>
                <a:spcPct val="150000"/>
              </a:lnSpc>
            </a:pPr>
            <a:r>
              <a:rPr lang="en-US" altLang="zh-CN" sz="1600" b="1" i="1" dirty="0">
                <a:solidFill>
                  <a:schemeClr val="tx1"/>
                </a:solidFill>
                <a:latin typeface="微软雅黑" panose="020B0503020204020204" pitchFamily="34" charset="-122"/>
                <a:ea typeface="微软雅黑" panose="020B0503020204020204" pitchFamily="34" charset="-122"/>
              </a:rPr>
              <a:t>Grouping?</a:t>
            </a:r>
            <a:endParaRPr lang="en-US" altLang="zh-CN" sz="1200" b="1" i="1" dirty="0">
              <a:solidFill>
                <a:schemeClr val="tx1"/>
              </a:solidFill>
              <a:latin typeface="微软雅黑" panose="020B0503020204020204" pitchFamily="34" charset="-122"/>
              <a:ea typeface="微软雅黑" panose="020B0503020204020204" pitchFamily="34" charset="-122"/>
            </a:endParaRPr>
          </a:p>
        </p:txBody>
      </p:sp>
      <p:sp>
        <p:nvSpPr>
          <p:cNvPr id="12" name="矩形 11">
            <a:extLst>
              <a:ext uri="{FF2B5EF4-FFF2-40B4-BE49-F238E27FC236}">
                <a16:creationId xmlns:a16="http://schemas.microsoft.com/office/drawing/2014/main" id="{8CBDE7CB-126A-4A94-9384-1B4DA32948BC}"/>
              </a:ext>
            </a:extLst>
          </p:cNvPr>
          <p:cNvSpPr/>
          <p:nvPr/>
        </p:nvSpPr>
        <p:spPr>
          <a:xfrm>
            <a:off x="8328248" y="4653136"/>
            <a:ext cx="864096" cy="3600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b="1" dirty="0">
                <a:solidFill>
                  <a:schemeClr val="tx1"/>
                </a:solidFill>
              </a:rPr>
              <a:t>AP</a:t>
            </a:r>
            <a:endParaRPr lang="zh-CN" altLang="en-US" sz="1600" b="1" dirty="0">
              <a:solidFill>
                <a:schemeClr val="tx1"/>
              </a:solidFill>
            </a:endParaRPr>
          </a:p>
        </p:txBody>
      </p:sp>
      <p:cxnSp>
        <p:nvCxnSpPr>
          <p:cNvPr id="26" name="直接箭头连接符 25">
            <a:extLst>
              <a:ext uri="{FF2B5EF4-FFF2-40B4-BE49-F238E27FC236}">
                <a16:creationId xmlns:a16="http://schemas.microsoft.com/office/drawing/2014/main" id="{6DE933B7-BC33-4062-B177-DD6D9AD8670F}"/>
              </a:ext>
            </a:extLst>
          </p:cNvPr>
          <p:cNvCxnSpPr>
            <a:cxnSpLocks/>
          </p:cNvCxnSpPr>
          <p:nvPr/>
        </p:nvCxnSpPr>
        <p:spPr>
          <a:xfrm>
            <a:off x="8760296" y="4077072"/>
            <a:ext cx="0" cy="507241"/>
          </a:xfrm>
          <a:prstGeom prst="straightConnector1">
            <a:avLst/>
          </a:prstGeom>
          <a:ln w="19050">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34" name="箭头: 直角上 33">
            <a:extLst>
              <a:ext uri="{FF2B5EF4-FFF2-40B4-BE49-F238E27FC236}">
                <a16:creationId xmlns:a16="http://schemas.microsoft.com/office/drawing/2014/main" id="{7D9FB416-777D-4648-B946-73C4F59BF8AD}"/>
              </a:ext>
            </a:extLst>
          </p:cNvPr>
          <p:cNvSpPr/>
          <p:nvPr/>
        </p:nvSpPr>
        <p:spPr bwMode="auto">
          <a:xfrm rot="5400000">
            <a:off x="2693622" y="2654914"/>
            <a:ext cx="1908212" cy="4464496"/>
          </a:xfrm>
          <a:prstGeom prst="bentUpArrow">
            <a:avLst>
              <a:gd name="adj1" fmla="val 9854"/>
              <a:gd name="adj2" fmla="val 11563"/>
              <a:gd name="adj3" fmla="val 18525"/>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5" name="矩形 34">
            <a:extLst>
              <a:ext uri="{FF2B5EF4-FFF2-40B4-BE49-F238E27FC236}">
                <a16:creationId xmlns:a16="http://schemas.microsoft.com/office/drawing/2014/main" id="{31EE3459-A71F-4257-9F17-CC4E62107B7A}"/>
              </a:ext>
            </a:extLst>
          </p:cNvPr>
          <p:cNvSpPr/>
          <p:nvPr/>
        </p:nvSpPr>
        <p:spPr>
          <a:xfrm>
            <a:off x="1559496" y="4221088"/>
            <a:ext cx="4896544" cy="1077218"/>
          </a:xfrm>
          <a:prstGeom prst="rect">
            <a:avLst/>
          </a:prstGeom>
        </p:spPr>
        <p:txBody>
          <a:bodyPr wrap="square">
            <a:spAutoFit/>
          </a:bodyPr>
          <a:lstStyle/>
          <a:p>
            <a:pPr marL="285750" indent="-285750">
              <a:buFont typeface="Wingdings" panose="05000000000000000000" pitchFamily="2" charset="2"/>
              <a:buChar char="Ø"/>
            </a:pPr>
            <a:r>
              <a:rPr lang="zh-CN" altLang="en-US" sz="1600" dirty="0">
                <a:solidFill>
                  <a:schemeClr val="tx1"/>
                </a:solidFill>
              </a:rPr>
              <a:t>Reduced </a:t>
            </a:r>
            <a:r>
              <a:rPr lang="en-US" altLang="zh-CN" sz="1600" dirty="0">
                <a:solidFill>
                  <a:schemeClr val="tx1"/>
                </a:solidFill>
              </a:rPr>
              <a:t>multiple rounds of </a:t>
            </a:r>
            <a:r>
              <a:rPr lang="zh-CN" altLang="en-US" sz="1600" dirty="0">
                <a:solidFill>
                  <a:schemeClr val="tx1"/>
                </a:solidFill>
              </a:rPr>
              <a:t>EDCA process</a:t>
            </a:r>
          </a:p>
          <a:p>
            <a:pPr marL="285750" indent="-285750">
              <a:buFont typeface="Wingdings" panose="05000000000000000000" pitchFamily="2" charset="2"/>
              <a:buChar char="Ø"/>
            </a:pPr>
            <a:r>
              <a:rPr lang="en-US" altLang="zh-CN" sz="1600" dirty="0">
                <a:solidFill>
                  <a:schemeClr val="tx1"/>
                </a:solidFill>
              </a:rPr>
              <a:t>G</a:t>
            </a:r>
            <a:r>
              <a:rPr lang="zh-CN" altLang="en-US" sz="1600" dirty="0">
                <a:solidFill>
                  <a:schemeClr val="tx1"/>
                </a:solidFill>
              </a:rPr>
              <a:t>rouped by certain characteristics within </a:t>
            </a:r>
            <a:r>
              <a:rPr lang="en-US" altLang="zh-CN" sz="1600" dirty="0">
                <a:solidFill>
                  <a:schemeClr val="tx1"/>
                </a:solidFill>
              </a:rPr>
              <a:t>the WLAN</a:t>
            </a:r>
            <a:endParaRPr lang="zh-CN" altLang="en-US" sz="1600" dirty="0">
              <a:solidFill>
                <a:schemeClr val="tx1"/>
              </a:solidFill>
            </a:endParaRPr>
          </a:p>
          <a:p>
            <a:pPr marL="285750" indent="-285750">
              <a:buFont typeface="Wingdings" panose="05000000000000000000" pitchFamily="2" charset="2"/>
              <a:buChar char="Ø"/>
            </a:pPr>
            <a:r>
              <a:rPr lang="en-US" altLang="zh-CN" sz="1600" dirty="0">
                <a:solidFill>
                  <a:schemeClr val="tx1"/>
                </a:solidFill>
              </a:rPr>
              <a:t>Grouping i</a:t>
            </a:r>
            <a:r>
              <a:rPr lang="zh-CN" altLang="en-US" sz="1600" dirty="0">
                <a:solidFill>
                  <a:schemeClr val="tx1"/>
                </a:solidFill>
              </a:rPr>
              <a:t>nteraction</a:t>
            </a:r>
            <a:endParaRPr lang="en-US" altLang="zh-CN" sz="1600" dirty="0">
              <a:solidFill>
                <a:schemeClr val="tx1"/>
              </a:solidFill>
            </a:endParaRPr>
          </a:p>
          <a:p>
            <a:pPr marL="285750" indent="-285750">
              <a:buFont typeface="Wingdings" panose="05000000000000000000" pitchFamily="2" charset="2"/>
              <a:buChar char="Ø"/>
            </a:pPr>
            <a:r>
              <a:rPr lang="en-US" altLang="zh-CN" sz="1600" dirty="0">
                <a:solidFill>
                  <a:schemeClr val="tx1"/>
                </a:solidFill>
              </a:rPr>
              <a:t>Event-triggered and/or periodically </a:t>
            </a:r>
            <a:endParaRPr lang="zh-CN" altLang="en-US" sz="1600" dirty="0">
              <a:solidFill>
                <a:schemeClr val="tx1"/>
              </a:solidFill>
            </a:endParaRPr>
          </a:p>
        </p:txBody>
      </p:sp>
      <p:pic>
        <p:nvPicPr>
          <p:cNvPr id="3074" name="Picture 2" descr="C:\Users\x00822182\AppData\Roaming\eSpace_Desktop\UserData\x00822182\imagefiles\CDF31953-2821-477B-B372-90C33D39BFFF.png">
            <a:extLst>
              <a:ext uri="{FF2B5EF4-FFF2-40B4-BE49-F238E27FC236}">
                <a16:creationId xmlns:a16="http://schemas.microsoft.com/office/drawing/2014/main" id="{BF776A2F-7135-4B34-B4EE-3A80AF5A80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4072" y="4221088"/>
            <a:ext cx="746089" cy="1096343"/>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1">
            <a:extLst>
              <a:ext uri="{FF2B5EF4-FFF2-40B4-BE49-F238E27FC236}">
                <a16:creationId xmlns:a16="http://schemas.microsoft.com/office/drawing/2014/main" id="{6D8226C8-8AF6-48AE-9A54-20F65EBE61D6}"/>
              </a:ext>
            </a:extLst>
          </p:cNvPr>
          <p:cNvSpPr>
            <a:spLocks noGrp="1" noChangeArrowheads="1"/>
          </p:cNvSpPr>
          <p:nvPr>
            <p:ph type="title"/>
          </p:nvPr>
        </p:nvSpPr>
        <p:spPr>
          <a:xfrm>
            <a:off x="914401" y="685801"/>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1"/>
                </a:solidFill>
              </a:rPr>
              <a:t>Concurrent messages </a:t>
            </a:r>
            <a:r>
              <a:rPr lang="en-GB" dirty="0"/>
              <a:t>issue (2</a:t>
            </a:r>
            <a:r>
              <a:rPr lang="en-US" dirty="0"/>
              <a:t>/3</a:t>
            </a:r>
            <a:r>
              <a:rPr lang="en-GB" dirty="0"/>
              <a:t>)</a:t>
            </a:r>
          </a:p>
        </p:txBody>
      </p:sp>
      <p:cxnSp>
        <p:nvCxnSpPr>
          <p:cNvPr id="36" name="直接箭头连接符 35">
            <a:extLst>
              <a:ext uri="{FF2B5EF4-FFF2-40B4-BE49-F238E27FC236}">
                <a16:creationId xmlns:a16="http://schemas.microsoft.com/office/drawing/2014/main" id="{C40D88C5-204A-4761-B95B-24E6A8E8A27E}"/>
              </a:ext>
            </a:extLst>
          </p:cNvPr>
          <p:cNvCxnSpPr>
            <a:cxnSpLocks/>
          </p:cNvCxnSpPr>
          <p:nvPr/>
        </p:nvCxnSpPr>
        <p:spPr>
          <a:xfrm>
            <a:off x="8760296" y="5085184"/>
            <a:ext cx="0" cy="507241"/>
          </a:xfrm>
          <a:prstGeom prst="straightConnector1">
            <a:avLst/>
          </a:prstGeom>
          <a:ln w="19050">
            <a:prstDash val="dash"/>
            <a:headEnd type="triangle"/>
            <a:tailEnd type="triangle"/>
          </a:ln>
        </p:spPr>
        <p:style>
          <a:lnRef idx="1">
            <a:schemeClr val="dk1"/>
          </a:lnRef>
          <a:fillRef idx="0">
            <a:schemeClr val="dk1"/>
          </a:fillRef>
          <a:effectRef idx="0">
            <a:schemeClr val="dk1"/>
          </a:effectRef>
          <a:fontRef idx="minor">
            <a:schemeClr val="tx1"/>
          </a:fontRef>
        </p:style>
      </p:cxnSp>
      <p:cxnSp>
        <p:nvCxnSpPr>
          <p:cNvPr id="37" name="直接箭头连接符 36">
            <a:extLst>
              <a:ext uri="{FF2B5EF4-FFF2-40B4-BE49-F238E27FC236}">
                <a16:creationId xmlns:a16="http://schemas.microsoft.com/office/drawing/2014/main" id="{01C0F43E-DBC2-4C48-8F91-8F1B8998B1A5}"/>
              </a:ext>
            </a:extLst>
          </p:cNvPr>
          <p:cNvCxnSpPr>
            <a:cxnSpLocks/>
          </p:cNvCxnSpPr>
          <p:nvPr/>
        </p:nvCxnSpPr>
        <p:spPr>
          <a:xfrm flipH="1">
            <a:off x="9239640" y="4840398"/>
            <a:ext cx="567680" cy="0"/>
          </a:xfrm>
          <a:prstGeom prst="straightConnector1">
            <a:avLst/>
          </a:prstGeom>
          <a:ln w="19050">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40" name="矩形 39">
            <a:extLst>
              <a:ext uri="{FF2B5EF4-FFF2-40B4-BE49-F238E27FC236}">
                <a16:creationId xmlns:a16="http://schemas.microsoft.com/office/drawing/2014/main" id="{948A4712-CF44-448C-83CC-270DA74A595A}"/>
              </a:ext>
            </a:extLst>
          </p:cNvPr>
          <p:cNvSpPr/>
          <p:nvPr/>
        </p:nvSpPr>
        <p:spPr>
          <a:xfrm>
            <a:off x="8112224" y="3356992"/>
            <a:ext cx="1440160" cy="576065"/>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41" name="椭圆 40">
            <a:extLst>
              <a:ext uri="{FF2B5EF4-FFF2-40B4-BE49-F238E27FC236}">
                <a16:creationId xmlns:a16="http://schemas.microsoft.com/office/drawing/2014/main" id="{3C0BF4DC-A9A9-4CB9-9BD9-59CE71AE95DF}"/>
              </a:ext>
            </a:extLst>
          </p:cNvPr>
          <p:cNvSpPr/>
          <p:nvPr/>
        </p:nvSpPr>
        <p:spPr>
          <a:xfrm>
            <a:off x="8904312" y="3645024"/>
            <a:ext cx="595078" cy="21675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solidFill>
              </a:rPr>
              <a:t>STA</a:t>
            </a:r>
            <a:endParaRPr lang="zh-CN" altLang="en-US" sz="900" dirty="0">
              <a:solidFill>
                <a:schemeClr val="tx1"/>
              </a:solidFill>
            </a:endParaRPr>
          </a:p>
        </p:txBody>
      </p:sp>
      <p:sp>
        <p:nvSpPr>
          <p:cNvPr id="43" name="椭圆 42">
            <a:extLst>
              <a:ext uri="{FF2B5EF4-FFF2-40B4-BE49-F238E27FC236}">
                <a16:creationId xmlns:a16="http://schemas.microsoft.com/office/drawing/2014/main" id="{2B5E57A9-7133-4592-9987-F323049491C7}"/>
              </a:ext>
            </a:extLst>
          </p:cNvPr>
          <p:cNvSpPr/>
          <p:nvPr/>
        </p:nvSpPr>
        <p:spPr>
          <a:xfrm>
            <a:off x="8184232" y="3645024"/>
            <a:ext cx="576064" cy="21602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solidFill>
              </a:rPr>
              <a:t>STA</a:t>
            </a:r>
            <a:endParaRPr lang="zh-CN" altLang="en-US" sz="900" dirty="0">
              <a:solidFill>
                <a:schemeClr val="tx1"/>
              </a:solidFill>
            </a:endParaRPr>
          </a:p>
        </p:txBody>
      </p:sp>
      <p:sp>
        <p:nvSpPr>
          <p:cNvPr id="45" name="矩形 44">
            <a:extLst>
              <a:ext uri="{FF2B5EF4-FFF2-40B4-BE49-F238E27FC236}">
                <a16:creationId xmlns:a16="http://schemas.microsoft.com/office/drawing/2014/main" id="{3680976A-816F-4F7A-8D5E-DEDA852A74D7}"/>
              </a:ext>
            </a:extLst>
          </p:cNvPr>
          <p:cNvSpPr/>
          <p:nvPr/>
        </p:nvSpPr>
        <p:spPr>
          <a:xfrm>
            <a:off x="8112224" y="3356992"/>
            <a:ext cx="1007023" cy="316369"/>
          </a:xfrm>
          <a:prstGeom prst="rect">
            <a:avLst/>
          </a:prstGeom>
        </p:spPr>
        <p:txBody>
          <a:bodyPr wrap="square">
            <a:spAutoFit/>
          </a:bodyPr>
          <a:lstStyle/>
          <a:p>
            <a:pPr>
              <a:lnSpc>
                <a:spcPct val="150000"/>
              </a:lnSpc>
            </a:pPr>
            <a:r>
              <a:rPr lang="en-US" altLang="zh-CN" sz="1050" b="1" i="1" dirty="0">
                <a:solidFill>
                  <a:srgbClr val="00B050"/>
                </a:solidFill>
                <a:latin typeface="微软雅黑" panose="020B0503020204020204" pitchFamily="34" charset="-122"/>
                <a:ea typeface="微软雅黑" panose="020B0503020204020204" pitchFamily="34" charset="-122"/>
              </a:rPr>
              <a:t>Group1</a:t>
            </a:r>
            <a:endParaRPr lang="en-US" altLang="zh-CN" sz="900" b="1" i="1" dirty="0">
              <a:solidFill>
                <a:srgbClr val="00B050"/>
              </a:solidFill>
              <a:latin typeface="微软雅黑" panose="020B0503020204020204" pitchFamily="34" charset="-122"/>
              <a:ea typeface="微软雅黑" panose="020B0503020204020204" pitchFamily="34" charset="-122"/>
            </a:endParaRPr>
          </a:p>
        </p:txBody>
      </p:sp>
      <p:sp>
        <p:nvSpPr>
          <p:cNvPr id="50" name="矩形 49">
            <a:extLst>
              <a:ext uri="{FF2B5EF4-FFF2-40B4-BE49-F238E27FC236}">
                <a16:creationId xmlns:a16="http://schemas.microsoft.com/office/drawing/2014/main" id="{AA7B1474-0622-465A-A864-BF2523400648}"/>
              </a:ext>
            </a:extLst>
          </p:cNvPr>
          <p:cNvSpPr/>
          <p:nvPr/>
        </p:nvSpPr>
        <p:spPr>
          <a:xfrm>
            <a:off x="8040216" y="5661248"/>
            <a:ext cx="1440160" cy="576065"/>
          </a:xfrm>
          <a:prstGeom prst="rect">
            <a:avLst/>
          </a:prstGeom>
          <a:noFill/>
          <a:ln w="190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51" name="椭圆 50">
            <a:extLst>
              <a:ext uri="{FF2B5EF4-FFF2-40B4-BE49-F238E27FC236}">
                <a16:creationId xmlns:a16="http://schemas.microsoft.com/office/drawing/2014/main" id="{E1F4F16A-9585-4791-BF79-EFA1CBC3E961}"/>
              </a:ext>
            </a:extLst>
          </p:cNvPr>
          <p:cNvSpPr/>
          <p:nvPr/>
        </p:nvSpPr>
        <p:spPr>
          <a:xfrm>
            <a:off x="8832304" y="5949280"/>
            <a:ext cx="595078" cy="21675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solidFill>
              </a:rPr>
              <a:t>STA</a:t>
            </a:r>
            <a:endParaRPr lang="zh-CN" altLang="en-US" sz="900" dirty="0">
              <a:solidFill>
                <a:schemeClr val="tx1"/>
              </a:solidFill>
            </a:endParaRPr>
          </a:p>
        </p:txBody>
      </p:sp>
      <p:sp>
        <p:nvSpPr>
          <p:cNvPr id="52" name="椭圆 51">
            <a:extLst>
              <a:ext uri="{FF2B5EF4-FFF2-40B4-BE49-F238E27FC236}">
                <a16:creationId xmlns:a16="http://schemas.microsoft.com/office/drawing/2014/main" id="{3F057BD0-72F8-45DF-865F-16DFB744A500}"/>
              </a:ext>
            </a:extLst>
          </p:cNvPr>
          <p:cNvSpPr/>
          <p:nvPr/>
        </p:nvSpPr>
        <p:spPr>
          <a:xfrm>
            <a:off x="8112224" y="5949280"/>
            <a:ext cx="576064" cy="21602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solidFill>
              </a:rPr>
              <a:t>STA</a:t>
            </a:r>
            <a:endParaRPr lang="zh-CN" altLang="en-US" sz="900" dirty="0">
              <a:solidFill>
                <a:schemeClr val="tx1"/>
              </a:solidFill>
            </a:endParaRPr>
          </a:p>
        </p:txBody>
      </p:sp>
      <p:sp>
        <p:nvSpPr>
          <p:cNvPr id="53" name="矩形 52">
            <a:extLst>
              <a:ext uri="{FF2B5EF4-FFF2-40B4-BE49-F238E27FC236}">
                <a16:creationId xmlns:a16="http://schemas.microsoft.com/office/drawing/2014/main" id="{A5026519-E161-478D-A6EF-23FB92456060}"/>
              </a:ext>
            </a:extLst>
          </p:cNvPr>
          <p:cNvSpPr/>
          <p:nvPr/>
        </p:nvSpPr>
        <p:spPr>
          <a:xfrm>
            <a:off x="8040216" y="5661248"/>
            <a:ext cx="1007023" cy="316369"/>
          </a:xfrm>
          <a:prstGeom prst="rect">
            <a:avLst/>
          </a:prstGeom>
        </p:spPr>
        <p:txBody>
          <a:bodyPr wrap="square">
            <a:spAutoFit/>
          </a:bodyPr>
          <a:lstStyle/>
          <a:p>
            <a:pPr>
              <a:lnSpc>
                <a:spcPct val="150000"/>
              </a:lnSpc>
            </a:pPr>
            <a:r>
              <a:rPr lang="en-US" altLang="zh-CN" sz="1050" b="1" i="1" dirty="0">
                <a:solidFill>
                  <a:srgbClr val="00B0F0"/>
                </a:solidFill>
                <a:latin typeface="微软雅黑" panose="020B0503020204020204" pitchFamily="34" charset="-122"/>
                <a:ea typeface="微软雅黑" panose="020B0503020204020204" pitchFamily="34" charset="-122"/>
              </a:rPr>
              <a:t>Group3</a:t>
            </a:r>
            <a:endParaRPr lang="en-US" altLang="zh-CN" sz="900" b="1" i="1" dirty="0">
              <a:solidFill>
                <a:srgbClr val="00B0F0"/>
              </a:solidFill>
              <a:latin typeface="微软雅黑" panose="020B0503020204020204" pitchFamily="34" charset="-122"/>
              <a:ea typeface="微软雅黑" panose="020B0503020204020204" pitchFamily="34" charset="-122"/>
            </a:endParaRPr>
          </a:p>
        </p:txBody>
      </p:sp>
      <p:sp>
        <p:nvSpPr>
          <p:cNvPr id="54" name="矩形 53">
            <a:extLst>
              <a:ext uri="{FF2B5EF4-FFF2-40B4-BE49-F238E27FC236}">
                <a16:creationId xmlns:a16="http://schemas.microsoft.com/office/drawing/2014/main" id="{8CE03F8C-5442-4E42-AACC-CDE5AC6D0FA7}"/>
              </a:ext>
            </a:extLst>
          </p:cNvPr>
          <p:cNvSpPr/>
          <p:nvPr/>
        </p:nvSpPr>
        <p:spPr>
          <a:xfrm>
            <a:off x="9840416" y="4509120"/>
            <a:ext cx="1440160" cy="576065"/>
          </a:xfrm>
          <a:prstGeom prst="rect">
            <a:avLst/>
          </a:prstGeom>
          <a:no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55" name="椭圆 54">
            <a:extLst>
              <a:ext uri="{FF2B5EF4-FFF2-40B4-BE49-F238E27FC236}">
                <a16:creationId xmlns:a16="http://schemas.microsoft.com/office/drawing/2014/main" id="{982CE679-F7FA-4D45-B614-E2DD5F762D03}"/>
              </a:ext>
            </a:extLst>
          </p:cNvPr>
          <p:cNvSpPr/>
          <p:nvPr/>
        </p:nvSpPr>
        <p:spPr>
          <a:xfrm>
            <a:off x="10632504" y="4797152"/>
            <a:ext cx="595078" cy="21675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solidFill>
              </a:rPr>
              <a:t>STA</a:t>
            </a:r>
            <a:endParaRPr lang="zh-CN" altLang="en-US" sz="900" dirty="0">
              <a:solidFill>
                <a:schemeClr val="tx1"/>
              </a:solidFill>
            </a:endParaRPr>
          </a:p>
        </p:txBody>
      </p:sp>
      <p:sp>
        <p:nvSpPr>
          <p:cNvPr id="56" name="椭圆 55">
            <a:extLst>
              <a:ext uri="{FF2B5EF4-FFF2-40B4-BE49-F238E27FC236}">
                <a16:creationId xmlns:a16="http://schemas.microsoft.com/office/drawing/2014/main" id="{381393BE-84B2-4FA4-83B3-9137B16F9997}"/>
              </a:ext>
            </a:extLst>
          </p:cNvPr>
          <p:cNvSpPr/>
          <p:nvPr/>
        </p:nvSpPr>
        <p:spPr>
          <a:xfrm>
            <a:off x="9912424" y="4797152"/>
            <a:ext cx="576064" cy="21602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solidFill>
              </a:rPr>
              <a:t>STA</a:t>
            </a:r>
            <a:endParaRPr lang="zh-CN" altLang="en-US" sz="900" dirty="0">
              <a:solidFill>
                <a:schemeClr val="tx1"/>
              </a:solidFill>
            </a:endParaRPr>
          </a:p>
        </p:txBody>
      </p:sp>
      <p:sp>
        <p:nvSpPr>
          <p:cNvPr id="57" name="矩形 56">
            <a:extLst>
              <a:ext uri="{FF2B5EF4-FFF2-40B4-BE49-F238E27FC236}">
                <a16:creationId xmlns:a16="http://schemas.microsoft.com/office/drawing/2014/main" id="{036DF32F-7A6E-4A24-B82F-B668B8B4A26D}"/>
              </a:ext>
            </a:extLst>
          </p:cNvPr>
          <p:cNvSpPr/>
          <p:nvPr/>
        </p:nvSpPr>
        <p:spPr>
          <a:xfrm>
            <a:off x="9840416" y="4509120"/>
            <a:ext cx="1007023" cy="316369"/>
          </a:xfrm>
          <a:prstGeom prst="rect">
            <a:avLst/>
          </a:prstGeom>
        </p:spPr>
        <p:txBody>
          <a:bodyPr wrap="square">
            <a:spAutoFit/>
          </a:bodyPr>
          <a:lstStyle/>
          <a:p>
            <a:pPr>
              <a:lnSpc>
                <a:spcPct val="150000"/>
              </a:lnSpc>
            </a:pPr>
            <a:r>
              <a:rPr lang="en-US" altLang="zh-CN" sz="1050" b="1" i="1" dirty="0">
                <a:solidFill>
                  <a:srgbClr val="7030A0"/>
                </a:solidFill>
                <a:latin typeface="微软雅黑" panose="020B0503020204020204" pitchFamily="34" charset="-122"/>
                <a:ea typeface="微软雅黑" panose="020B0503020204020204" pitchFamily="34" charset="-122"/>
              </a:rPr>
              <a:t>Group2</a:t>
            </a:r>
            <a:endParaRPr lang="en-US" altLang="zh-CN" sz="900" b="1" i="1" dirty="0">
              <a:solidFill>
                <a:srgbClr val="7030A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019440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1"/>
                </a:solidFill>
              </a:rPr>
              <a:t>Concurrent messages </a:t>
            </a:r>
            <a:r>
              <a:rPr lang="en-GB" dirty="0"/>
              <a:t>issue (3</a:t>
            </a:r>
            <a:r>
              <a:rPr lang="en-US" dirty="0"/>
              <a:t>/3</a:t>
            </a:r>
            <a:r>
              <a:rPr lang="en-GB" dirty="0"/>
              <a:t>)</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8</a:t>
            </a:fld>
            <a:endParaRPr lang="en-GB"/>
          </a:p>
        </p:txBody>
      </p:sp>
      <p:sp>
        <p:nvSpPr>
          <p:cNvPr id="5" name="Footer Placeholder 4"/>
          <p:cNvSpPr>
            <a:spLocks noGrp="1"/>
          </p:cNvSpPr>
          <p:nvPr>
            <p:ph type="ftr" idx="14"/>
          </p:nvPr>
        </p:nvSpPr>
        <p:spPr>
          <a:xfrm>
            <a:off x="7143757" y="6475414"/>
            <a:ext cx="4246027" cy="180975"/>
          </a:xfrm>
        </p:spPr>
        <p:txBody>
          <a:bodyPr/>
          <a:lstStyle/>
          <a:p>
            <a:r>
              <a:rPr lang="en-GB" altLang="zh-CN" dirty="0"/>
              <a:t>Yue Xu</a:t>
            </a:r>
            <a:r>
              <a:rPr lang="en-US" altLang="zh-CN" dirty="0"/>
              <a:t> (Huawei)</a:t>
            </a:r>
            <a:endParaRPr lang="en-GB" altLang="zh-CN" dirty="0"/>
          </a:p>
        </p:txBody>
      </p:sp>
      <p:sp>
        <p:nvSpPr>
          <p:cNvPr id="4" name="Date Placeholder 3"/>
          <p:cNvSpPr>
            <a:spLocks noGrp="1"/>
          </p:cNvSpPr>
          <p:nvPr>
            <p:ph type="dt" idx="15"/>
          </p:nvPr>
        </p:nvSpPr>
        <p:spPr/>
        <p:txBody>
          <a:bodyPr/>
          <a:lstStyle/>
          <a:p>
            <a:r>
              <a:rPr lang="en-US" altLang="zh-CN" dirty="0"/>
              <a:t>August 2024</a:t>
            </a:r>
            <a:endParaRPr lang="en-GB" altLang="zh-CN" dirty="0"/>
          </a:p>
        </p:txBody>
      </p:sp>
      <p:cxnSp>
        <p:nvCxnSpPr>
          <p:cNvPr id="59" name="直接连接符 58">
            <a:extLst>
              <a:ext uri="{FF2B5EF4-FFF2-40B4-BE49-F238E27FC236}">
                <a16:creationId xmlns:a16="http://schemas.microsoft.com/office/drawing/2014/main" id="{F270EF87-03B2-4E8A-9741-4F6302E23D47}"/>
              </a:ext>
            </a:extLst>
          </p:cNvPr>
          <p:cNvCxnSpPr>
            <a:cxnSpLocks/>
          </p:cNvCxnSpPr>
          <p:nvPr/>
        </p:nvCxnSpPr>
        <p:spPr>
          <a:xfrm flipV="1">
            <a:off x="1775520" y="2204864"/>
            <a:ext cx="5760640"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60" name="直接连接符 59">
            <a:extLst>
              <a:ext uri="{FF2B5EF4-FFF2-40B4-BE49-F238E27FC236}">
                <a16:creationId xmlns:a16="http://schemas.microsoft.com/office/drawing/2014/main" id="{43538B5D-8832-4F80-8CF9-3E4AEEA6913C}"/>
              </a:ext>
            </a:extLst>
          </p:cNvPr>
          <p:cNvCxnSpPr>
            <a:cxnSpLocks/>
          </p:cNvCxnSpPr>
          <p:nvPr/>
        </p:nvCxnSpPr>
        <p:spPr>
          <a:xfrm flipV="1">
            <a:off x="1775520" y="2982809"/>
            <a:ext cx="5760640" cy="22166"/>
          </a:xfrm>
          <a:prstGeom prst="line">
            <a:avLst/>
          </a:prstGeom>
          <a:ln w="28575"/>
        </p:spPr>
        <p:style>
          <a:lnRef idx="1">
            <a:schemeClr val="dk1"/>
          </a:lnRef>
          <a:fillRef idx="0">
            <a:schemeClr val="dk1"/>
          </a:fillRef>
          <a:effectRef idx="0">
            <a:schemeClr val="dk1"/>
          </a:effectRef>
          <a:fontRef idx="minor">
            <a:schemeClr val="tx1"/>
          </a:fontRef>
        </p:style>
      </p:cxnSp>
      <p:cxnSp>
        <p:nvCxnSpPr>
          <p:cNvPr id="66" name="直接连接符 65">
            <a:extLst>
              <a:ext uri="{FF2B5EF4-FFF2-40B4-BE49-F238E27FC236}">
                <a16:creationId xmlns:a16="http://schemas.microsoft.com/office/drawing/2014/main" id="{AD6262F6-FDCB-4961-AB56-0CD383BE2D6E}"/>
              </a:ext>
            </a:extLst>
          </p:cNvPr>
          <p:cNvCxnSpPr>
            <a:cxnSpLocks/>
          </p:cNvCxnSpPr>
          <p:nvPr/>
        </p:nvCxnSpPr>
        <p:spPr>
          <a:xfrm flipV="1">
            <a:off x="1775520" y="3558873"/>
            <a:ext cx="5760640" cy="36932"/>
          </a:xfrm>
          <a:prstGeom prst="line">
            <a:avLst/>
          </a:prstGeom>
          <a:ln w="28575"/>
        </p:spPr>
        <p:style>
          <a:lnRef idx="1">
            <a:schemeClr val="dk1"/>
          </a:lnRef>
          <a:fillRef idx="0">
            <a:schemeClr val="dk1"/>
          </a:fillRef>
          <a:effectRef idx="0">
            <a:schemeClr val="dk1"/>
          </a:effectRef>
          <a:fontRef idx="minor">
            <a:schemeClr val="tx1"/>
          </a:fontRef>
        </p:style>
      </p:cxnSp>
      <p:cxnSp>
        <p:nvCxnSpPr>
          <p:cNvPr id="67" name="直接连接符 66">
            <a:extLst>
              <a:ext uri="{FF2B5EF4-FFF2-40B4-BE49-F238E27FC236}">
                <a16:creationId xmlns:a16="http://schemas.microsoft.com/office/drawing/2014/main" id="{EFA0FBA7-FDD6-40BD-AD09-F3BF91AA922E}"/>
              </a:ext>
            </a:extLst>
          </p:cNvPr>
          <p:cNvCxnSpPr>
            <a:cxnSpLocks/>
          </p:cNvCxnSpPr>
          <p:nvPr/>
        </p:nvCxnSpPr>
        <p:spPr>
          <a:xfrm>
            <a:off x="1775520" y="4223195"/>
            <a:ext cx="576064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68" name="直接连接符 67">
            <a:extLst>
              <a:ext uri="{FF2B5EF4-FFF2-40B4-BE49-F238E27FC236}">
                <a16:creationId xmlns:a16="http://schemas.microsoft.com/office/drawing/2014/main" id="{DE63EE63-7097-4B82-A64E-0EEDB1057B28}"/>
              </a:ext>
            </a:extLst>
          </p:cNvPr>
          <p:cNvCxnSpPr>
            <a:cxnSpLocks/>
          </p:cNvCxnSpPr>
          <p:nvPr/>
        </p:nvCxnSpPr>
        <p:spPr>
          <a:xfrm>
            <a:off x="1757975" y="4815980"/>
            <a:ext cx="577818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72" name="直接箭头连接符 71">
            <a:extLst>
              <a:ext uri="{FF2B5EF4-FFF2-40B4-BE49-F238E27FC236}">
                <a16:creationId xmlns:a16="http://schemas.microsoft.com/office/drawing/2014/main" id="{EEDA66A0-BD72-499C-BA51-93176FE56A71}"/>
              </a:ext>
            </a:extLst>
          </p:cNvPr>
          <p:cNvCxnSpPr>
            <a:cxnSpLocks/>
          </p:cNvCxnSpPr>
          <p:nvPr/>
        </p:nvCxnSpPr>
        <p:spPr>
          <a:xfrm flipV="1">
            <a:off x="2639616" y="2229589"/>
            <a:ext cx="0" cy="432048"/>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5" name="矩形 84">
            <a:extLst>
              <a:ext uri="{FF2B5EF4-FFF2-40B4-BE49-F238E27FC236}">
                <a16:creationId xmlns:a16="http://schemas.microsoft.com/office/drawing/2014/main" id="{896919D8-2E65-4323-9320-FF3C785C7E47}"/>
              </a:ext>
            </a:extLst>
          </p:cNvPr>
          <p:cNvSpPr/>
          <p:nvPr/>
        </p:nvSpPr>
        <p:spPr>
          <a:xfrm>
            <a:off x="3287688" y="1906617"/>
            <a:ext cx="345912" cy="27882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solidFill>
              </a:rPr>
              <a:t>BA</a:t>
            </a:r>
            <a:endParaRPr lang="zh-CN" altLang="en-US" sz="900" dirty="0">
              <a:solidFill>
                <a:schemeClr val="tx1"/>
              </a:solidFill>
            </a:endParaRPr>
          </a:p>
        </p:txBody>
      </p:sp>
      <p:cxnSp>
        <p:nvCxnSpPr>
          <p:cNvPr id="86" name="直接箭头连接符 85">
            <a:extLst>
              <a:ext uri="{FF2B5EF4-FFF2-40B4-BE49-F238E27FC236}">
                <a16:creationId xmlns:a16="http://schemas.microsoft.com/office/drawing/2014/main" id="{6656AFD5-74B8-4BD8-A61C-15F267550BAA}"/>
              </a:ext>
            </a:extLst>
          </p:cNvPr>
          <p:cNvCxnSpPr>
            <a:cxnSpLocks/>
          </p:cNvCxnSpPr>
          <p:nvPr/>
        </p:nvCxnSpPr>
        <p:spPr>
          <a:xfrm>
            <a:off x="3479000" y="2210149"/>
            <a:ext cx="0" cy="661714"/>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01" name="组合 100">
            <a:extLst>
              <a:ext uri="{FF2B5EF4-FFF2-40B4-BE49-F238E27FC236}">
                <a16:creationId xmlns:a16="http://schemas.microsoft.com/office/drawing/2014/main" id="{133D5335-389A-491F-BA93-4ED2BC3CC42B}"/>
              </a:ext>
            </a:extLst>
          </p:cNvPr>
          <p:cNvGrpSpPr/>
          <p:nvPr/>
        </p:nvGrpSpPr>
        <p:grpSpPr>
          <a:xfrm>
            <a:off x="1277741" y="2013565"/>
            <a:ext cx="360040" cy="323960"/>
            <a:chOff x="2232548" y="4217821"/>
            <a:chExt cx="666397" cy="684000"/>
          </a:xfrm>
        </p:grpSpPr>
        <p:grpSp>
          <p:nvGrpSpPr>
            <p:cNvPr id="102" name="组合 38">
              <a:extLst>
                <a:ext uri="{FF2B5EF4-FFF2-40B4-BE49-F238E27FC236}">
                  <a16:creationId xmlns:a16="http://schemas.microsoft.com/office/drawing/2014/main" id="{0F82E38C-7FFC-43F5-989A-2A9C7C4A9B3F}"/>
                </a:ext>
              </a:extLst>
            </p:cNvPr>
            <p:cNvGrpSpPr>
              <a:grpSpLocks/>
            </p:cNvGrpSpPr>
            <p:nvPr/>
          </p:nvGrpSpPr>
          <p:grpSpPr bwMode="auto">
            <a:xfrm>
              <a:off x="2232548" y="4217821"/>
              <a:ext cx="666397" cy="684000"/>
              <a:chOff x="575" y="4985"/>
              <a:chExt cx="1325" cy="1360"/>
            </a:xfrm>
          </p:grpSpPr>
          <p:sp>
            <p:nvSpPr>
              <p:cNvPr id="104" name="任意多边形 39">
                <a:extLst>
                  <a:ext uri="{FF2B5EF4-FFF2-40B4-BE49-F238E27FC236}">
                    <a16:creationId xmlns:a16="http://schemas.microsoft.com/office/drawing/2014/main" id="{92FE70EC-4B41-4446-993C-7174FEDD603E}"/>
                  </a:ext>
                </a:extLst>
              </p:cNvPr>
              <p:cNvSpPr>
                <a:spLocks noChangeArrowheads="1"/>
              </p:cNvSpPr>
              <p:nvPr/>
            </p:nvSpPr>
            <p:spPr bwMode="auto">
              <a:xfrm>
                <a:off x="575" y="4985"/>
                <a:ext cx="1325" cy="1325"/>
              </a:xfrm>
              <a:custGeom>
                <a:avLst/>
                <a:gdLst>
                  <a:gd name="T0" fmla="*/ 20 w 2336"/>
                  <a:gd name="T1" fmla="*/ 25 h 2337"/>
                  <a:gd name="T2" fmla="*/ 19 w 2336"/>
                  <a:gd name="T3" fmla="*/ 25 h 2337"/>
                  <a:gd name="T4" fmla="*/ 19 w 2336"/>
                  <a:gd name="T5" fmla="*/ 24 h 2337"/>
                  <a:gd name="T6" fmla="*/ 20 w 2336"/>
                  <a:gd name="T7" fmla="*/ 24 h 2337"/>
                  <a:gd name="T8" fmla="*/ 24 w 2336"/>
                  <a:gd name="T9" fmla="*/ 20 h 2337"/>
                  <a:gd name="T10" fmla="*/ 24 w 2336"/>
                  <a:gd name="T11" fmla="*/ 5 h 2337"/>
                  <a:gd name="T12" fmla="*/ 20 w 2336"/>
                  <a:gd name="T13" fmla="*/ 1 h 2337"/>
                  <a:gd name="T14" fmla="*/ 5 w 2336"/>
                  <a:gd name="T15" fmla="*/ 1 h 2337"/>
                  <a:gd name="T16" fmla="*/ 1 w 2336"/>
                  <a:gd name="T17" fmla="*/ 5 h 2337"/>
                  <a:gd name="T18" fmla="*/ 1 w 2336"/>
                  <a:gd name="T19" fmla="*/ 20 h 2337"/>
                  <a:gd name="T20" fmla="*/ 5 w 2336"/>
                  <a:gd name="T21" fmla="*/ 24 h 2337"/>
                  <a:gd name="T22" fmla="*/ 15 w 2336"/>
                  <a:gd name="T23" fmla="*/ 24 h 2337"/>
                  <a:gd name="T24" fmla="*/ 15 w 2336"/>
                  <a:gd name="T25" fmla="*/ 25 h 2337"/>
                  <a:gd name="T26" fmla="*/ 5 w 2336"/>
                  <a:gd name="T27" fmla="*/ 25 h 2337"/>
                  <a:gd name="T28" fmla="*/ 0 w 2336"/>
                  <a:gd name="T29" fmla="*/ 20 h 2337"/>
                  <a:gd name="T30" fmla="*/ 0 w 2336"/>
                  <a:gd name="T31" fmla="*/ 5 h 2337"/>
                  <a:gd name="T32" fmla="*/ 5 w 2336"/>
                  <a:gd name="T33" fmla="*/ 0 h 2337"/>
                  <a:gd name="T34" fmla="*/ 20 w 2336"/>
                  <a:gd name="T35" fmla="*/ 0 h 2337"/>
                  <a:gd name="T36" fmla="*/ 25 w 2336"/>
                  <a:gd name="T37" fmla="*/ 5 h 2337"/>
                  <a:gd name="T38" fmla="*/ 25 w 2336"/>
                  <a:gd name="T39" fmla="*/ 20 h 2337"/>
                  <a:gd name="T40" fmla="*/ 20 w 2336"/>
                  <a:gd name="T41" fmla="*/ 25 h 23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36" h="2337">
                    <a:moveTo>
                      <a:pt x="1877" y="2335"/>
                    </a:moveTo>
                    <a:lnTo>
                      <a:pt x="1786" y="2335"/>
                    </a:lnTo>
                    <a:lnTo>
                      <a:pt x="1786" y="2241"/>
                    </a:lnTo>
                    <a:lnTo>
                      <a:pt x="1877" y="2241"/>
                    </a:lnTo>
                    <a:cubicBezTo>
                      <a:pt x="2079" y="2241"/>
                      <a:pt x="2242" y="2077"/>
                      <a:pt x="2242" y="1876"/>
                    </a:cubicBezTo>
                    <a:lnTo>
                      <a:pt x="2242" y="457"/>
                    </a:lnTo>
                    <a:cubicBezTo>
                      <a:pt x="2242" y="256"/>
                      <a:pt x="2079" y="92"/>
                      <a:pt x="1877" y="92"/>
                    </a:cubicBezTo>
                    <a:lnTo>
                      <a:pt x="457" y="92"/>
                    </a:lnTo>
                    <a:cubicBezTo>
                      <a:pt x="256" y="92"/>
                      <a:pt x="92" y="256"/>
                      <a:pt x="92" y="457"/>
                    </a:cubicBezTo>
                    <a:lnTo>
                      <a:pt x="92" y="1877"/>
                    </a:lnTo>
                    <a:cubicBezTo>
                      <a:pt x="92" y="2078"/>
                      <a:pt x="256" y="2242"/>
                      <a:pt x="457" y="2242"/>
                    </a:cubicBezTo>
                    <a:lnTo>
                      <a:pt x="1418" y="2242"/>
                    </a:lnTo>
                    <a:lnTo>
                      <a:pt x="1418" y="2336"/>
                    </a:lnTo>
                    <a:lnTo>
                      <a:pt x="457" y="2336"/>
                    </a:lnTo>
                    <a:cubicBezTo>
                      <a:pt x="205" y="2336"/>
                      <a:pt x="0" y="2131"/>
                      <a:pt x="0" y="1879"/>
                    </a:cubicBezTo>
                    <a:lnTo>
                      <a:pt x="0" y="457"/>
                    </a:lnTo>
                    <a:cubicBezTo>
                      <a:pt x="0" y="205"/>
                      <a:pt x="205" y="0"/>
                      <a:pt x="457" y="0"/>
                    </a:cubicBezTo>
                    <a:lnTo>
                      <a:pt x="1877" y="0"/>
                    </a:lnTo>
                    <a:cubicBezTo>
                      <a:pt x="2130" y="0"/>
                      <a:pt x="2335" y="205"/>
                      <a:pt x="2335" y="457"/>
                    </a:cubicBezTo>
                    <a:lnTo>
                      <a:pt x="2335" y="1877"/>
                    </a:lnTo>
                    <a:cubicBezTo>
                      <a:pt x="2335" y="2130"/>
                      <a:pt x="2130" y="2335"/>
                      <a:pt x="1877" y="2335"/>
                    </a:cubicBezTo>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105" name="任意多边形 40">
                <a:extLst>
                  <a:ext uri="{FF2B5EF4-FFF2-40B4-BE49-F238E27FC236}">
                    <a16:creationId xmlns:a16="http://schemas.microsoft.com/office/drawing/2014/main" id="{3699A44B-6633-4E38-8819-2E92C95ACB68}"/>
                  </a:ext>
                </a:extLst>
              </p:cNvPr>
              <p:cNvSpPr>
                <a:spLocks noChangeArrowheads="1"/>
              </p:cNvSpPr>
              <p:nvPr/>
            </p:nvSpPr>
            <p:spPr bwMode="auto">
              <a:xfrm>
                <a:off x="655" y="5053"/>
                <a:ext cx="1168" cy="1187"/>
              </a:xfrm>
              <a:custGeom>
                <a:avLst/>
                <a:gdLst>
                  <a:gd name="T0" fmla="*/ 18 w 2059"/>
                  <a:gd name="T1" fmla="*/ 22 h 2094"/>
                  <a:gd name="T2" fmla="*/ 5 w 2059"/>
                  <a:gd name="T3" fmla="*/ 22 h 2094"/>
                  <a:gd name="T4" fmla="*/ 0 w 2059"/>
                  <a:gd name="T5" fmla="*/ 18 h 2094"/>
                  <a:gd name="T6" fmla="*/ 0 w 2059"/>
                  <a:gd name="T7" fmla="*/ 5 h 2094"/>
                  <a:gd name="T8" fmla="*/ 5 w 2059"/>
                  <a:gd name="T9" fmla="*/ 0 h 2094"/>
                  <a:gd name="T10" fmla="*/ 18 w 2059"/>
                  <a:gd name="T11" fmla="*/ 0 h 2094"/>
                  <a:gd name="T12" fmla="*/ 22 w 2059"/>
                  <a:gd name="T13" fmla="*/ 5 h 2094"/>
                  <a:gd name="T14" fmla="*/ 22 w 2059"/>
                  <a:gd name="T15" fmla="*/ 18 h 2094"/>
                  <a:gd name="T16" fmla="*/ 18 w 2059"/>
                  <a:gd name="T17" fmla="*/ 22 h 2094"/>
                  <a:gd name="T18" fmla="*/ 5 w 2059"/>
                  <a:gd name="T19" fmla="*/ 1 h 2094"/>
                  <a:gd name="T20" fmla="*/ 1 w 2059"/>
                  <a:gd name="T21" fmla="*/ 5 h 2094"/>
                  <a:gd name="T22" fmla="*/ 1 w 2059"/>
                  <a:gd name="T23" fmla="*/ 18 h 2094"/>
                  <a:gd name="T24" fmla="*/ 5 w 2059"/>
                  <a:gd name="T25" fmla="*/ 22 h 2094"/>
                  <a:gd name="T26" fmla="*/ 18 w 2059"/>
                  <a:gd name="T27" fmla="*/ 22 h 2094"/>
                  <a:gd name="T28" fmla="*/ 21 w 2059"/>
                  <a:gd name="T29" fmla="*/ 18 h 2094"/>
                  <a:gd name="T30" fmla="*/ 21 w 2059"/>
                  <a:gd name="T31" fmla="*/ 5 h 2094"/>
                  <a:gd name="T32" fmla="*/ 18 w 2059"/>
                  <a:gd name="T33" fmla="*/ 1 h 2094"/>
                  <a:gd name="T34" fmla="*/ 5 w 2059"/>
                  <a:gd name="T35" fmla="*/ 1 h 2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59" h="2094">
                    <a:moveTo>
                      <a:pt x="1641" y="2093"/>
                    </a:moveTo>
                    <a:lnTo>
                      <a:pt x="415" y="2093"/>
                    </a:lnTo>
                    <a:cubicBezTo>
                      <a:pt x="187" y="2093"/>
                      <a:pt x="0" y="1907"/>
                      <a:pt x="0" y="1677"/>
                    </a:cubicBezTo>
                    <a:lnTo>
                      <a:pt x="0" y="416"/>
                    </a:lnTo>
                    <a:cubicBezTo>
                      <a:pt x="0" y="187"/>
                      <a:pt x="186" y="0"/>
                      <a:pt x="415" y="0"/>
                    </a:cubicBezTo>
                    <a:lnTo>
                      <a:pt x="1642" y="0"/>
                    </a:lnTo>
                    <a:cubicBezTo>
                      <a:pt x="1871" y="0"/>
                      <a:pt x="2058" y="186"/>
                      <a:pt x="2058" y="416"/>
                    </a:cubicBezTo>
                    <a:lnTo>
                      <a:pt x="2058" y="1677"/>
                    </a:lnTo>
                    <a:cubicBezTo>
                      <a:pt x="2057" y="1907"/>
                      <a:pt x="1871" y="2093"/>
                      <a:pt x="1641" y="2093"/>
                    </a:cubicBezTo>
                    <a:close/>
                    <a:moveTo>
                      <a:pt x="415" y="76"/>
                    </a:moveTo>
                    <a:cubicBezTo>
                      <a:pt x="228" y="76"/>
                      <a:pt x="74" y="228"/>
                      <a:pt x="74" y="417"/>
                    </a:cubicBezTo>
                    <a:lnTo>
                      <a:pt x="74" y="1679"/>
                    </a:lnTo>
                    <a:cubicBezTo>
                      <a:pt x="74" y="1866"/>
                      <a:pt x="227" y="2020"/>
                      <a:pt x="415" y="2020"/>
                    </a:cubicBezTo>
                    <a:lnTo>
                      <a:pt x="1642" y="2020"/>
                    </a:lnTo>
                    <a:cubicBezTo>
                      <a:pt x="1830" y="2020"/>
                      <a:pt x="1983" y="1867"/>
                      <a:pt x="1983" y="1679"/>
                    </a:cubicBezTo>
                    <a:lnTo>
                      <a:pt x="1983" y="417"/>
                    </a:lnTo>
                    <a:cubicBezTo>
                      <a:pt x="1983" y="230"/>
                      <a:pt x="1831" y="76"/>
                      <a:pt x="1642" y="76"/>
                    </a:cubicBezTo>
                    <a:lnTo>
                      <a:pt x="415" y="76"/>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106" name="任意多边形 41">
                <a:extLst>
                  <a:ext uri="{FF2B5EF4-FFF2-40B4-BE49-F238E27FC236}">
                    <a16:creationId xmlns:a16="http://schemas.microsoft.com/office/drawing/2014/main" id="{2A4E0921-DDB4-4F58-82DD-3017A4E81F2A}"/>
                  </a:ext>
                </a:extLst>
              </p:cNvPr>
              <p:cNvSpPr>
                <a:spLocks noChangeArrowheads="1"/>
              </p:cNvSpPr>
              <p:nvPr/>
            </p:nvSpPr>
            <p:spPr bwMode="auto">
              <a:xfrm>
                <a:off x="1135" y="6128"/>
                <a:ext cx="208" cy="37"/>
              </a:xfrm>
              <a:custGeom>
                <a:avLst/>
                <a:gdLst>
                  <a:gd name="T0" fmla="*/ 3 w 366"/>
                  <a:gd name="T1" fmla="*/ 1 h 68"/>
                  <a:gd name="T2" fmla="*/ 4 w 366"/>
                  <a:gd name="T3" fmla="*/ 1 h 68"/>
                  <a:gd name="T4" fmla="*/ 3 w 366"/>
                  <a:gd name="T5" fmla="*/ 0 h 68"/>
                  <a:gd name="T6" fmla="*/ 1 w 366"/>
                  <a:gd name="T7" fmla="*/ 0 h 68"/>
                  <a:gd name="T8" fmla="*/ 0 w 366"/>
                  <a:gd name="T9" fmla="*/ 1 h 68"/>
                  <a:gd name="T10" fmla="*/ 1 w 366"/>
                  <a:gd name="T11" fmla="*/ 1 h 68"/>
                  <a:gd name="T12" fmla="*/ 3 w 366"/>
                  <a:gd name="T13" fmla="*/ 1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6" h="68">
                    <a:moveTo>
                      <a:pt x="323" y="67"/>
                    </a:moveTo>
                    <a:cubicBezTo>
                      <a:pt x="349" y="67"/>
                      <a:pt x="365" y="55"/>
                      <a:pt x="365" y="34"/>
                    </a:cubicBezTo>
                    <a:cubicBezTo>
                      <a:pt x="365" y="12"/>
                      <a:pt x="350" y="0"/>
                      <a:pt x="323" y="0"/>
                    </a:cubicBezTo>
                    <a:lnTo>
                      <a:pt x="43" y="0"/>
                    </a:lnTo>
                    <a:cubicBezTo>
                      <a:pt x="16" y="0"/>
                      <a:pt x="0" y="12"/>
                      <a:pt x="0" y="34"/>
                    </a:cubicBezTo>
                    <a:cubicBezTo>
                      <a:pt x="0" y="55"/>
                      <a:pt x="15" y="67"/>
                      <a:pt x="43" y="67"/>
                    </a:cubicBezTo>
                    <a:lnTo>
                      <a:pt x="323" y="67"/>
                    </a:lnTo>
                  </a:path>
                </a:pathLst>
              </a:custGeom>
              <a:solidFill>
                <a:srgbClr val="5D5B5C"/>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107" name="任意多边形 64">
                <a:extLst>
                  <a:ext uri="{FF2B5EF4-FFF2-40B4-BE49-F238E27FC236}">
                    <a16:creationId xmlns:a16="http://schemas.microsoft.com/office/drawing/2014/main" id="{2AE06D55-F157-47C8-8F63-1C252E532AC8}"/>
                  </a:ext>
                </a:extLst>
              </p:cNvPr>
              <p:cNvSpPr>
                <a:spLocks noChangeArrowheads="1"/>
              </p:cNvSpPr>
              <p:nvPr/>
            </p:nvSpPr>
            <p:spPr bwMode="auto">
              <a:xfrm>
                <a:off x="1288" y="6238"/>
                <a:ext cx="107" cy="107"/>
              </a:xfrm>
              <a:custGeom>
                <a:avLst/>
                <a:gdLst>
                  <a:gd name="T0" fmla="*/ 1 w 188"/>
                  <a:gd name="T1" fmla="*/ 2 h 189"/>
                  <a:gd name="T2" fmla="*/ 0 w 188"/>
                  <a:gd name="T3" fmla="*/ 1 h 189"/>
                  <a:gd name="T4" fmla="*/ 1 w 188"/>
                  <a:gd name="T5" fmla="*/ 0 h 189"/>
                  <a:gd name="T6" fmla="*/ 2 w 188"/>
                  <a:gd name="T7" fmla="*/ 1 h 189"/>
                  <a:gd name="T8" fmla="*/ 1 w 188"/>
                  <a:gd name="T9" fmla="*/ 2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 h="189">
                    <a:moveTo>
                      <a:pt x="93" y="188"/>
                    </a:moveTo>
                    <a:cubicBezTo>
                      <a:pt x="42" y="188"/>
                      <a:pt x="0" y="147"/>
                      <a:pt x="0" y="94"/>
                    </a:cubicBezTo>
                    <a:cubicBezTo>
                      <a:pt x="0" y="43"/>
                      <a:pt x="41" y="0"/>
                      <a:pt x="93" y="0"/>
                    </a:cubicBezTo>
                    <a:cubicBezTo>
                      <a:pt x="145" y="2"/>
                      <a:pt x="187" y="43"/>
                      <a:pt x="187" y="94"/>
                    </a:cubicBezTo>
                    <a:cubicBezTo>
                      <a:pt x="187" y="145"/>
                      <a:pt x="146" y="188"/>
                      <a:pt x="93" y="188"/>
                    </a:cubicBezTo>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108" name="任意多边形 65">
                <a:extLst>
                  <a:ext uri="{FF2B5EF4-FFF2-40B4-BE49-F238E27FC236}">
                    <a16:creationId xmlns:a16="http://schemas.microsoft.com/office/drawing/2014/main" id="{11E53B8D-DDD7-4C2D-A7B4-89F90975CD89}"/>
                  </a:ext>
                </a:extLst>
              </p:cNvPr>
              <p:cNvSpPr>
                <a:spLocks noChangeArrowheads="1"/>
              </p:cNvSpPr>
              <p:nvPr/>
            </p:nvSpPr>
            <p:spPr bwMode="auto">
              <a:xfrm>
                <a:off x="1528" y="6238"/>
                <a:ext cx="107" cy="107"/>
              </a:xfrm>
              <a:custGeom>
                <a:avLst/>
                <a:gdLst>
                  <a:gd name="T0" fmla="*/ 1 w 188"/>
                  <a:gd name="T1" fmla="*/ 2 h 189"/>
                  <a:gd name="T2" fmla="*/ 0 w 188"/>
                  <a:gd name="T3" fmla="*/ 1 h 189"/>
                  <a:gd name="T4" fmla="*/ 1 w 188"/>
                  <a:gd name="T5" fmla="*/ 0 h 189"/>
                  <a:gd name="T6" fmla="*/ 2 w 188"/>
                  <a:gd name="T7" fmla="*/ 1 h 189"/>
                  <a:gd name="T8" fmla="*/ 1 w 188"/>
                  <a:gd name="T9" fmla="*/ 2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 h="189">
                    <a:moveTo>
                      <a:pt x="93" y="188"/>
                    </a:moveTo>
                    <a:cubicBezTo>
                      <a:pt x="42" y="188"/>
                      <a:pt x="0" y="147"/>
                      <a:pt x="0" y="94"/>
                    </a:cubicBezTo>
                    <a:cubicBezTo>
                      <a:pt x="0" y="43"/>
                      <a:pt x="41" y="0"/>
                      <a:pt x="93" y="0"/>
                    </a:cubicBezTo>
                    <a:cubicBezTo>
                      <a:pt x="146" y="2"/>
                      <a:pt x="187" y="43"/>
                      <a:pt x="187" y="94"/>
                    </a:cubicBezTo>
                    <a:cubicBezTo>
                      <a:pt x="187" y="145"/>
                      <a:pt x="146" y="188"/>
                      <a:pt x="93" y="188"/>
                    </a:cubicBezTo>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109" name="任意多边形 66">
                <a:extLst>
                  <a:ext uri="{FF2B5EF4-FFF2-40B4-BE49-F238E27FC236}">
                    <a16:creationId xmlns:a16="http://schemas.microsoft.com/office/drawing/2014/main" id="{76421C30-05F0-42C1-9D37-F4B0D3E4865E}"/>
                  </a:ext>
                </a:extLst>
              </p:cNvPr>
              <p:cNvSpPr>
                <a:spLocks noChangeArrowheads="1"/>
              </p:cNvSpPr>
              <p:nvPr/>
            </p:nvSpPr>
            <p:spPr bwMode="auto">
              <a:xfrm>
                <a:off x="765" y="6028"/>
                <a:ext cx="100" cy="100"/>
              </a:xfrm>
              <a:custGeom>
                <a:avLst/>
                <a:gdLst>
                  <a:gd name="T0" fmla="*/ 1 w 175"/>
                  <a:gd name="T1" fmla="*/ 2 h 177"/>
                  <a:gd name="T2" fmla="*/ 2 w 175"/>
                  <a:gd name="T3" fmla="*/ 2 h 177"/>
                  <a:gd name="T4" fmla="*/ 2 w 175"/>
                  <a:gd name="T5" fmla="*/ 1 h 177"/>
                  <a:gd name="T6" fmla="*/ 1 w 175"/>
                  <a:gd name="T7" fmla="*/ 1 h 177"/>
                  <a:gd name="T8" fmla="*/ 1 w 175"/>
                  <a:gd name="T9" fmla="*/ 2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7">
                    <a:moveTo>
                      <a:pt x="31" y="145"/>
                    </a:moveTo>
                    <a:cubicBezTo>
                      <a:pt x="62" y="176"/>
                      <a:pt x="111" y="176"/>
                      <a:pt x="143" y="145"/>
                    </a:cubicBezTo>
                    <a:cubicBezTo>
                      <a:pt x="174" y="114"/>
                      <a:pt x="174" y="63"/>
                      <a:pt x="143" y="32"/>
                    </a:cubicBezTo>
                    <a:cubicBezTo>
                      <a:pt x="111" y="0"/>
                      <a:pt x="62" y="0"/>
                      <a:pt x="31" y="32"/>
                    </a:cubicBezTo>
                    <a:cubicBezTo>
                      <a:pt x="0" y="63"/>
                      <a:pt x="0" y="114"/>
                      <a:pt x="31" y="145"/>
                    </a:cubicBezTo>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110" name="任意多边形 67">
                <a:extLst>
                  <a:ext uri="{FF2B5EF4-FFF2-40B4-BE49-F238E27FC236}">
                    <a16:creationId xmlns:a16="http://schemas.microsoft.com/office/drawing/2014/main" id="{205F2E41-6779-4BC4-A149-DA15BF9E6CBA}"/>
                  </a:ext>
                </a:extLst>
              </p:cNvPr>
              <p:cNvSpPr>
                <a:spLocks noChangeArrowheads="1"/>
              </p:cNvSpPr>
              <p:nvPr/>
            </p:nvSpPr>
            <p:spPr bwMode="auto">
              <a:xfrm>
                <a:off x="768" y="5733"/>
                <a:ext cx="155" cy="72"/>
              </a:xfrm>
              <a:custGeom>
                <a:avLst/>
                <a:gdLst>
                  <a:gd name="T0" fmla="*/ 3 w 273"/>
                  <a:gd name="T1" fmla="*/ 1 h 127"/>
                  <a:gd name="T2" fmla="*/ 0 w 273"/>
                  <a:gd name="T3" fmla="*/ 1 h 127"/>
                  <a:gd name="T4" fmla="*/ 0 w 273"/>
                  <a:gd name="T5" fmla="*/ 0 h 127"/>
                  <a:gd name="T6" fmla="*/ 3 w 273"/>
                  <a:gd name="T7" fmla="*/ 1 h 127"/>
                  <a:gd name="T8" fmla="*/ 3 w 273"/>
                  <a:gd name="T9" fmla="*/ 1 h 1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127">
                    <a:moveTo>
                      <a:pt x="241" y="126"/>
                    </a:moveTo>
                    <a:cubicBezTo>
                      <a:pt x="165" y="92"/>
                      <a:pt x="84" y="75"/>
                      <a:pt x="0" y="75"/>
                    </a:cubicBezTo>
                    <a:lnTo>
                      <a:pt x="0" y="0"/>
                    </a:lnTo>
                    <a:cubicBezTo>
                      <a:pt x="95" y="0"/>
                      <a:pt x="186" y="20"/>
                      <a:pt x="272" y="57"/>
                    </a:cubicBezTo>
                    <a:lnTo>
                      <a:pt x="241" y="126"/>
                    </a:lnTo>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111" name="任意多边形 68">
                <a:extLst>
                  <a:ext uri="{FF2B5EF4-FFF2-40B4-BE49-F238E27FC236}">
                    <a16:creationId xmlns:a16="http://schemas.microsoft.com/office/drawing/2014/main" id="{7A909D6C-6589-499B-9FD8-1830D971BDB3}"/>
                  </a:ext>
                </a:extLst>
              </p:cNvPr>
              <p:cNvSpPr>
                <a:spLocks noChangeArrowheads="1"/>
              </p:cNvSpPr>
              <p:nvPr/>
            </p:nvSpPr>
            <p:spPr bwMode="auto">
              <a:xfrm>
                <a:off x="1070" y="5953"/>
                <a:ext cx="73" cy="157"/>
              </a:xfrm>
              <a:custGeom>
                <a:avLst/>
                <a:gdLst>
                  <a:gd name="T0" fmla="*/ 1 w 130"/>
                  <a:gd name="T1" fmla="*/ 2 h 280"/>
                  <a:gd name="T2" fmla="*/ 1 w 130"/>
                  <a:gd name="T3" fmla="*/ 2 h 280"/>
                  <a:gd name="T4" fmla="*/ 0 w 130"/>
                  <a:gd name="T5" fmla="*/ 1 h 280"/>
                  <a:gd name="T6" fmla="*/ 1 w 130"/>
                  <a:gd name="T7" fmla="*/ 0 h 280"/>
                  <a:gd name="T8" fmla="*/ 1 w 130"/>
                  <a:gd name="T9" fmla="*/ 2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280">
                    <a:moveTo>
                      <a:pt x="129" y="279"/>
                    </a:moveTo>
                    <a:lnTo>
                      <a:pt x="54" y="279"/>
                    </a:lnTo>
                    <a:cubicBezTo>
                      <a:pt x="54" y="193"/>
                      <a:pt x="35" y="109"/>
                      <a:pt x="0" y="32"/>
                    </a:cubicBezTo>
                    <a:lnTo>
                      <a:pt x="68" y="0"/>
                    </a:lnTo>
                    <a:cubicBezTo>
                      <a:pt x="107" y="87"/>
                      <a:pt x="129" y="182"/>
                      <a:pt x="129" y="279"/>
                    </a:cubicBezTo>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112" name="任意多边形 69">
                <a:extLst>
                  <a:ext uri="{FF2B5EF4-FFF2-40B4-BE49-F238E27FC236}">
                    <a16:creationId xmlns:a16="http://schemas.microsoft.com/office/drawing/2014/main" id="{5FD6098B-9138-4020-B163-62D8B6A3213E}"/>
                  </a:ext>
                </a:extLst>
              </p:cNvPr>
              <p:cNvSpPr>
                <a:spLocks noChangeArrowheads="1"/>
              </p:cNvSpPr>
              <p:nvPr/>
            </p:nvSpPr>
            <p:spPr bwMode="auto">
              <a:xfrm>
                <a:off x="765" y="5823"/>
                <a:ext cx="135" cy="72"/>
              </a:xfrm>
              <a:custGeom>
                <a:avLst/>
                <a:gdLst>
                  <a:gd name="T0" fmla="*/ 2 w 239"/>
                  <a:gd name="T1" fmla="*/ 1 h 126"/>
                  <a:gd name="T2" fmla="*/ 0 w 239"/>
                  <a:gd name="T3" fmla="*/ 1 h 126"/>
                  <a:gd name="T4" fmla="*/ 0 w 239"/>
                  <a:gd name="T5" fmla="*/ 0 h 126"/>
                  <a:gd name="T6" fmla="*/ 3 w 239"/>
                  <a:gd name="T7" fmla="*/ 1 h 126"/>
                  <a:gd name="T8" fmla="*/ 2 w 239"/>
                  <a:gd name="T9" fmla="*/ 1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 h="126">
                    <a:moveTo>
                      <a:pt x="203" y="125"/>
                    </a:moveTo>
                    <a:cubicBezTo>
                      <a:pt x="141" y="93"/>
                      <a:pt x="71" y="75"/>
                      <a:pt x="0" y="75"/>
                    </a:cubicBezTo>
                    <a:lnTo>
                      <a:pt x="0" y="0"/>
                    </a:lnTo>
                    <a:cubicBezTo>
                      <a:pt x="82" y="0"/>
                      <a:pt x="165" y="20"/>
                      <a:pt x="238" y="59"/>
                    </a:cubicBezTo>
                    <a:lnTo>
                      <a:pt x="203" y="125"/>
                    </a:lnTo>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113" name="任意多边形 70">
                <a:extLst>
                  <a:ext uri="{FF2B5EF4-FFF2-40B4-BE49-F238E27FC236}">
                    <a16:creationId xmlns:a16="http://schemas.microsoft.com/office/drawing/2014/main" id="{1EA8E762-C0EA-48E0-AD0F-3FFDE918E17B}"/>
                  </a:ext>
                </a:extLst>
              </p:cNvPr>
              <p:cNvSpPr>
                <a:spLocks noChangeArrowheads="1"/>
              </p:cNvSpPr>
              <p:nvPr/>
            </p:nvSpPr>
            <p:spPr bwMode="auto">
              <a:xfrm>
                <a:off x="980" y="5973"/>
                <a:ext cx="75" cy="140"/>
              </a:xfrm>
              <a:custGeom>
                <a:avLst/>
                <a:gdLst>
                  <a:gd name="T0" fmla="*/ 2 w 131"/>
                  <a:gd name="T1" fmla="*/ 3 h 248"/>
                  <a:gd name="T2" fmla="*/ 1 w 131"/>
                  <a:gd name="T3" fmla="*/ 3 h 248"/>
                  <a:gd name="T4" fmla="*/ 0 w 131"/>
                  <a:gd name="T5" fmla="*/ 1 h 248"/>
                  <a:gd name="T6" fmla="*/ 1 w 131"/>
                  <a:gd name="T7" fmla="*/ 0 h 248"/>
                  <a:gd name="T8" fmla="*/ 2 w 131"/>
                  <a:gd name="T9" fmla="*/ 3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248">
                    <a:moveTo>
                      <a:pt x="130" y="247"/>
                    </a:moveTo>
                    <a:lnTo>
                      <a:pt x="55" y="247"/>
                    </a:lnTo>
                    <a:cubicBezTo>
                      <a:pt x="55" y="173"/>
                      <a:pt x="37" y="100"/>
                      <a:pt x="0" y="36"/>
                    </a:cubicBezTo>
                    <a:lnTo>
                      <a:pt x="65" y="0"/>
                    </a:lnTo>
                    <a:cubicBezTo>
                      <a:pt x="108" y="75"/>
                      <a:pt x="130" y="160"/>
                      <a:pt x="130" y="247"/>
                    </a:cubicBezTo>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sp>
            <p:nvSpPr>
              <p:cNvPr id="114" name="任意多边形 71">
                <a:extLst>
                  <a:ext uri="{FF2B5EF4-FFF2-40B4-BE49-F238E27FC236}">
                    <a16:creationId xmlns:a16="http://schemas.microsoft.com/office/drawing/2014/main" id="{C1C4B3E8-183B-4541-9AA4-31F3A7C3CAA2}"/>
                  </a:ext>
                </a:extLst>
              </p:cNvPr>
              <p:cNvSpPr>
                <a:spLocks noChangeArrowheads="1"/>
              </p:cNvSpPr>
              <p:nvPr/>
            </p:nvSpPr>
            <p:spPr bwMode="auto">
              <a:xfrm>
                <a:off x="765" y="5913"/>
                <a:ext cx="200" cy="200"/>
              </a:xfrm>
              <a:custGeom>
                <a:avLst/>
                <a:gdLst>
                  <a:gd name="T0" fmla="*/ 3 w 353"/>
                  <a:gd name="T1" fmla="*/ 3 h 353"/>
                  <a:gd name="T2" fmla="*/ 3 w 353"/>
                  <a:gd name="T3" fmla="*/ 3 h 353"/>
                  <a:gd name="T4" fmla="*/ 0 w 353"/>
                  <a:gd name="T5" fmla="*/ 1 h 353"/>
                  <a:gd name="T6" fmla="*/ 0 w 353"/>
                  <a:gd name="T7" fmla="*/ 0 h 353"/>
                  <a:gd name="T8" fmla="*/ 3 w 353"/>
                  <a:gd name="T9" fmla="*/ 3 h 3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3" h="353">
                    <a:moveTo>
                      <a:pt x="352" y="352"/>
                    </a:moveTo>
                    <a:lnTo>
                      <a:pt x="277" y="352"/>
                    </a:lnTo>
                    <a:cubicBezTo>
                      <a:pt x="277" y="200"/>
                      <a:pt x="153" y="75"/>
                      <a:pt x="0" y="75"/>
                    </a:cubicBezTo>
                    <a:lnTo>
                      <a:pt x="0" y="0"/>
                    </a:lnTo>
                    <a:cubicBezTo>
                      <a:pt x="195" y="0"/>
                      <a:pt x="352" y="157"/>
                      <a:pt x="352" y="352"/>
                    </a:cubicBezTo>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algn="ctr" fontAlgn="ctr">
                  <a:defRPr/>
                </a:pPr>
                <a:endParaRPr lang="en-US" altLang="zh-CN" sz="2000" dirty="0">
                  <a:solidFill>
                    <a:srgbClr val="1D1D1A"/>
                  </a:solidFill>
                  <a:latin typeface="Huawei Sans" panose="020C0503030203020204"/>
                  <a:sym typeface="Huawei Sans" panose="020C0503030203020204" pitchFamily="34" charset="0"/>
                </a:endParaRPr>
              </a:p>
            </p:txBody>
          </p:sp>
        </p:grpSp>
        <p:sp>
          <p:nvSpPr>
            <p:cNvPr id="103" name="椭圆 102">
              <a:extLst>
                <a:ext uri="{FF2B5EF4-FFF2-40B4-BE49-F238E27FC236}">
                  <a16:creationId xmlns:a16="http://schemas.microsoft.com/office/drawing/2014/main" id="{ECDFE6B5-9226-4235-A8D1-DA0798B316AD}"/>
                </a:ext>
              </a:extLst>
            </p:cNvPr>
            <p:cNvSpPr/>
            <p:nvPr/>
          </p:nvSpPr>
          <p:spPr>
            <a:xfrm>
              <a:off x="2406820" y="4594021"/>
              <a:ext cx="116683" cy="110648"/>
            </a:xfrm>
            <a:prstGeom prst="ellipse">
              <a:avLst/>
            </a:prstGeom>
            <a:solidFill>
              <a:srgbClr val="474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defRPr/>
              </a:pPr>
              <a:r>
                <a:rPr lang="en-US" sz="700" dirty="0">
                  <a:solidFill>
                    <a:srgbClr val="FFFFFF"/>
                  </a:solidFill>
                  <a:latin typeface="Huawei Sans" panose="020C0503030203020204"/>
                </a:rPr>
                <a:t>8</a:t>
              </a:r>
            </a:p>
          </p:txBody>
        </p:sp>
      </p:grpSp>
      <p:pic>
        <p:nvPicPr>
          <p:cNvPr id="115" name="Picture 8" descr="C:\Users\x00822182\AppData\Roaming\eSpace_Desktop\UserData\x00822182\imagefiles\F593B2F4-D731-4E2C-A768-6ED2F60CCE7E.png">
            <a:extLst>
              <a:ext uri="{FF2B5EF4-FFF2-40B4-BE49-F238E27FC236}">
                <a16:creationId xmlns:a16="http://schemas.microsoft.com/office/drawing/2014/main" id="{E0485BEF-E407-4513-8DEB-3369D5633B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7741" y="2805653"/>
            <a:ext cx="360040" cy="307607"/>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8" descr="C:\Users\x00822182\AppData\Roaming\eSpace_Desktop\UserData\x00822182\imagefiles\F593B2F4-D731-4E2C-A768-6ED2F60CCE7E.png">
            <a:extLst>
              <a:ext uri="{FF2B5EF4-FFF2-40B4-BE49-F238E27FC236}">
                <a16:creationId xmlns:a16="http://schemas.microsoft.com/office/drawing/2014/main" id="{40E5B5C0-48D9-4A2E-9B75-43B4DAF325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7741" y="3453725"/>
            <a:ext cx="360040" cy="307607"/>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8" descr="C:\Users\x00822182\AppData\Roaming\eSpace_Desktop\UserData\x00822182\imagefiles\F593B2F4-D731-4E2C-A768-6ED2F60CCE7E.png">
            <a:extLst>
              <a:ext uri="{FF2B5EF4-FFF2-40B4-BE49-F238E27FC236}">
                <a16:creationId xmlns:a16="http://schemas.microsoft.com/office/drawing/2014/main" id="{2F85CF6F-55D9-4AF2-9C12-30DCAB78F0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7741" y="4101797"/>
            <a:ext cx="360040" cy="307607"/>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8" descr="C:\Users\x00822182\AppData\Roaming\eSpace_Desktop\UserData\x00822182\imagefiles\F593B2F4-D731-4E2C-A768-6ED2F60CCE7E.png">
            <a:extLst>
              <a:ext uri="{FF2B5EF4-FFF2-40B4-BE49-F238E27FC236}">
                <a16:creationId xmlns:a16="http://schemas.microsoft.com/office/drawing/2014/main" id="{88338602-136A-4E1E-849E-24DF45DC04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7741" y="4677861"/>
            <a:ext cx="360040" cy="307607"/>
          </a:xfrm>
          <a:prstGeom prst="rect">
            <a:avLst/>
          </a:prstGeom>
          <a:noFill/>
          <a:extLst>
            <a:ext uri="{909E8E84-426E-40DD-AFC4-6F175D3DCCD1}">
              <a14:hiddenFill xmlns:a14="http://schemas.microsoft.com/office/drawing/2010/main">
                <a:solidFill>
                  <a:srgbClr val="FFFFFF"/>
                </a:solidFill>
              </a14:hiddenFill>
            </a:ext>
          </a:extLst>
        </p:spPr>
      </p:pic>
      <p:sp>
        <p:nvSpPr>
          <p:cNvPr id="123" name="矩形 122">
            <a:extLst>
              <a:ext uri="{FF2B5EF4-FFF2-40B4-BE49-F238E27FC236}">
                <a16:creationId xmlns:a16="http://schemas.microsoft.com/office/drawing/2014/main" id="{D220EC3F-5962-4E3B-A092-0E969CAA54EE}"/>
              </a:ext>
            </a:extLst>
          </p:cNvPr>
          <p:cNvSpPr/>
          <p:nvPr/>
        </p:nvSpPr>
        <p:spPr>
          <a:xfrm>
            <a:off x="1925813" y="2721289"/>
            <a:ext cx="1289867" cy="2788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100" dirty="0">
                <a:solidFill>
                  <a:schemeClr val="tx1"/>
                </a:solidFill>
              </a:rPr>
              <a:t>PPDU</a:t>
            </a:r>
            <a:endParaRPr lang="zh-CN" altLang="en-US" sz="1100" dirty="0">
              <a:solidFill>
                <a:schemeClr val="tx1"/>
              </a:solidFill>
            </a:endParaRPr>
          </a:p>
        </p:txBody>
      </p:sp>
      <p:cxnSp>
        <p:nvCxnSpPr>
          <p:cNvPr id="93" name="直接连接符 92">
            <a:extLst>
              <a:ext uri="{FF2B5EF4-FFF2-40B4-BE49-F238E27FC236}">
                <a16:creationId xmlns:a16="http://schemas.microsoft.com/office/drawing/2014/main" id="{C1A87331-CFC2-44F3-BE04-D2BFC3E06FCB}"/>
              </a:ext>
            </a:extLst>
          </p:cNvPr>
          <p:cNvCxnSpPr>
            <a:cxnSpLocks/>
          </p:cNvCxnSpPr>
          <p:nvPr/>
        </p:nvCxnSpPr>
        <p:spPr>
          <a:xfrm>
            <a:off x="1793065" y="5408008"/>
            <a:ext cx="574309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95" name="直接连接符 94">
            <a:extLst>
              <a:ext uri="{FF2B5EF4-FFF2-40B4-BE49-F238E27FC236}">
                <a16:creationId xmlns:a16="http://schemas.microsoft.com/office/drawing/2014/main" id="{CA853410-2C8F-4E98-866A-FDD7B45934CB}"/>
              </a:ext>
            </a:extLst>
          </p:cNvPr>
          <p:cNvCxnSpPr>
            <a:cxnSpLocks/>
          </p:cNvCxnSpPr>
          <p:nvPr/>
        </p:nvCxnSpPr>
        <p:spPr>
          <a:xfrm>
            <a:off x="1775520" y="6000793"/>
            <a:ext cx="5760640" cy="0"/>
          </a:xfrm>
          <a:prstGeom prst="line">
            <a:avLst/>
          </a:prstGeom>
          <a:ln w="28575"/>
        </p:spPr>
        <p:style>
          <a:lnRef idx="1">
            <a:schemeClr val="dk1"/>
          </a:lnRef>
          <a:fillRef idx="0">
            <a:schemeClr val="dk1"/>
          </a:fillRef>
          <a:effectRef idx="0">
            <a:schemeClr val="dk1"/>
          </a:effectRef>
          <a:fontRef idx="minor">
            <a:schemeClr val="tx1"/>
          </a:fontRef>
        </p:style>
      </p:cxnSp>
      <p:pic>
        <p:nvPicPr>
          <p:cNvPr id="97" name="Picture 8" descr="C:\Users\x00822182\AppData\Roaming\eSpace_Desktop\UserData\x00822182\imagefiles\F593B2F4-D731-4E2C-A768-6ED2F60CCE7E.png">
            <a:extLst>
              <a:ext uri="{FF2B5EF4-FFF2-40B4-BE49-F238E27FC236}">
                <a16:creationId xmlns:a16="http://schemas.microsoft.com/office/drawing/2014/main" id="{07A8F612-E7B7-4BBA-B723-95E701CBEF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286" y="5286610"/>
            <a:ext cx="360040" cy="307607"/>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8" descr="C:\Users\x00822182\AppData\Roaming\eSpace_Desktop\UserData\x00822182\imagefiles\F593B2F4-D731-4E2C-A768-6ED2F60CCE7E.png">
            <a:extLst>
              <a:ext uri="{FF2B5EF4-FFF2-40B4-BE49-F238E27FC236}">
                <a16:creationId xmlns:a16="http://schemas.microsoft.com/office/drawing/2014/main" id="{D70E753C-0888-4414-B3F1-31551077D1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286" y="5862674"/>
            <a:ext cx="360040" cy="307607"/>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a16="http://schemas.microsoft.com/office/drawing/2014/main" id="{106C1E46-AA87-4B8B-952E-F7EA1ABB6415}"/>
              </a:ext>
            </a:extLst>
          </p:cNvPr>
          <p:cNvSpPr/>
          <p:nvPr/>
        </p:nvSpPr>
        <p:spPr bwMode="auto">
          <a:xfrm>
            <a:off x="2207568" y="2721289"/>
            <a:ext cx="144016" cy="288032"/>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22" name="矩形 121">
            <a:extLst>
              <a:ext uri="{FF2B5EF4-FFF2-40B4-BE49-F238E27FC236}">
                <a16:creationId xmlns:a16="http://schemas.microsoft.com/office/drawing/2014/main" id="{92D48879-9204-4714-B99F-799F14F392C3}"/>
              </a:ext>
            </a:extLst>
          </p:cNvPr>
          <p:cNvSpPr/>
          <p:nvPr/>
        </p:nvSpPr>
        <p:spPr>
          <a:xfrm>
            <a:off x="1991544" y="2492896"/>
            <a:ext cx="576064" cy="255263"/>
          </a:xfrm>
          <a:prstGeom prst="rect">
            <a:avLst/>
          </a:prstGeom>
        </p:spPr>
        <p:txBody>
          <a:bodyPr wrap="square">
            <a:spAutoFit/>
          </a:bodyPr>
          <a:lstStyle/>
          <a:p>
            <a:pPr>
              <a:lnSpc>
                <a:spcPct val="150000"/>
              </a:lnSpc>
            </a:pPr>
            <a:r>
              <a:rPr lang="en-US" altLang="zh-CN" sz="800" b="1" i="1" dirty="0">
                <a:solidFill>
                  <a:srgbClr val="00B050"/>
                </a:solidFill>
                <a:latin typeface="微软雅黑" panose="020B0503020204020204" pitchFamily="34" charset="-122"/>
                <a:ea typeface="微软雅黑" panose="020B0503020204020204" pitchFamily="34" charset="-122"/>
              </a:rPr>
              <a:t> Notice</a:t>
            </a:r>
            <a:endParaRPr lang="en-US" altLang="zh-CN" sz="600" b="1" i="1" dirty="0">
              <a:solidFill>
                <a:srgbClr val="00B050"/>
              </a:solidFill>
              <a:latin typeface="微软雅黑" panose="020B0503020204020204" pitchFamily="34" charset="-122"/>
              <a:ea typeface="微软雅黑" panose="020B0503020204020204" pitchFamily="34" charset="-122"/>
            </a:endParaRPr>
          </a:p>
        </p:txBody>
      </p:sp>
      <p:sp>
        <p:nvSpPr>
          <p:cNvPr id="125" name="矩形 124">
            <a:extLst>
              <a:ext uri="{FF2B5EF4-FFF2-40B4-BE49-F238E27FC236}">
                <a16:creationId xmlns:a16="http://schemas.microsoft.com/office/drawing/2014/main" id="{7656F535-0989-4341-B88E-EB67002958B4}"/>
              </a:ext>
            </a:extLst>
          </p:cNvPr>
          <p:cNvSpPr/>
          <p:nvPr/>
        </p:nvSpPr>
        <p:spPr>
          <a:xfrm>
            <a:off x="1199456" y="2733645"/>
            <a:ext cx="504056" cy="2265388"/>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26" name="矩形 125">
            <a:extLst>
              <a:ext uri="{FF2B5EF4-FFF2-40B4-BE49-F238E27FC236}">
                <a16:creationId xmlns:a16="http://schemas.microsoft.com/office/drawing/2014/main" id="{0504D14F-979A-40FD-A951-3B98C533ECE0}"/>
              </a:ext>
            </a:extLst>
          </p:cNvPr>
          <p:cNvSpPr/>
          <p:nvPr/>
        </p:nvSpPr>
        <p:spPr>
          <a:xfrm>
            <a:off x="1055440" y="3957781"/>
            <a:ext cx="648072" cy="1656184"/>
          </a:xfrm>
          <a:prstGeom prst="rect">
            <a:avLst/>
          </a:prstGeom>
          <a:no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29" name="矩形 128">
            <a:extLst>
              <a:ext uri="{FF2B5EF4-FFF2-40B4-BE49-F238E27FC236}">
                <a16:creationId xmlns:a16="http://schemas.microsoft.com/office/drawing/2014/main" id="{37628511-0196-4308-8B79-90B9C5578482}"/>
              </a:ext>
            </a:extLst>
          </p:cNvPr>
          <p:cNvSpPr/>
          <p:nvPr/>
        </p:nvSpPr>
        <p:spPr>
          <a:xfrm>
            <a:off x="1127448" y="4638993"/>
            <a:ext cx="504056" cy="1767060"/>
          </a:xfrm>
          <a:prstGeom prst="rect">
            <a:avLst/>
          </a:prstGeom>
          <a:noFill/>
          <a:ln w="190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30" name="矩形 129">
            <a:extLst>
              <a:ext uri="{FF2B5EF4-FFF2-40B4-BE49-F238E27FC236}">
                <a16:creationId xmlns:a16="http://schemas.microsoft.com/office/drawing/2014/main" id="{15F004DA-C5F5-4B5A-95DB-DD368D5239F1}"/>
              </a:ext>
            </a:extLst>
          </p:cNvPr>
          <p:cNvSpPr/>
          <p:nvPr/>
        </p:nvSpPr>
        <p:spPr>
          <a:xfrm>
            <a:off x="551384" y="3237701"/>
            <a:ext cx="1007023" cy="316369"/>
          </a:xfrm>
          <a:prstGeom prst="rect">
            <a:avLst/>
          </a:prstGeom>
        </p:spPr>
        <p:txBody>
          <a:bodyPr wrap="square">
            <a:spAutoFit/>
          </a:bodyPr>
          <a:lstStyle/>
          <a:p>
            <a:pPr>
              <a:lnSpc>
                <a:spcPct val="150000"/>
              </a:lnSpc>
            </a:pPr>
            <a:r>
              <a:rPr lang="en-US" altLang="zh-CN" sz="1050" b="1" i="1" dirty="0">
                <a:solidFill>
                  <a:srgbClr val="00B050"/>
                </a:solidFill>
                <a:latin typeface="微软雅黑" panose="020B0503020204020204" pitchFamily="34" charset="-122"/>
                <a:ea typeface="微软雅黑" panose="020B0503020204020204" pitchFamily="34" charset="-122"/>
              </a:rPr>
              <a:t>Group1</a:t>
            </a:r>
            <a:endParaRPr lang="en-US" altLang="zh-CN" sz="900" b="1" i="1" dirty="0">
              <a:solidFill>
                <a:srgbClr val="00B050"/>
              </a:solidFill>
              <a:latin typeface="微软雅黑" panose="020B0503020204020204" pitchFamily="34" charset="-122"/>
              <a:ea typeface="微软雅黑" panose="020B0503020204020204" pitchFamily="34" charset="-122"/>
            </a:endParaRPr>
          </a:p>
        </p:txBody>
      </p:sp>
      <p:sp>
        <p:nvSpPr>
          <p:cNvPr id="131" name="矩形 130">
            <a:extLst>
              <a:ext uri="{FF2B5EF4-FFF2-40B4-BE49-F238E27FC236}">
                <a16:creationId xmlns:a16="http://schemas.microsoft.com/office/drawing/2014/main" id="{1D0BB5AE-63C9-42EF-84FB-F1F5954A0A7A}"/>
              </a:ext>
            </a:extLst>
          </p:cNvPr>
          <p:cNvSpPr/>
          <p:nvPr/>
        </p:nvSpPr>
        <p:spPr>
          <a:xfrm>
            <a:off x="263352" y="4581128"/>
            <a:ext cx="1007023" cy="316369"/>
          </a:xfrm>
          <a:prstGeom prst="rect">
            <a:avLst/>
          </a:prstGeom>
        </p:spPr>
        <p:txBody>
          <a:bodyPr wrap="square">
            <a:spAutoFit/>
          </a:bodyPr>
          <a:lstStyle/>
          <a:p>
            <a:pPr>
              <a:lnSpc>
                <a:spcPct val="150000"/>
              </a:lnSpc>
            </a:pPr>
            <a:r>
              <a:rPr lang="en-US" altLang="zh-CN" sz="1050" b="1" i="1" dirty="0">
                <a:solidFill>
                  <a:srgbClr val="7030A0"/>
                </a:solidFill>
                <a:latin typeface="微软雅黑" panose="020B0503020204020204" pitchFamily="34" charset="-122"/>
                <a:ea typeface="微软雅黑" panose="020B0503020204020204" pitchFamily="34" charset="-122"/>
              </a:rPr>
              <a:t>Group2</a:t>
            </a:r>
            <a:endParaRPr lang="en-US" altLang="zh-CN" sz="900" b="1" i="1" dirty="0">
              <a:solidFill>
                <a:srgbClr val="7030A0"/>
              </a:solidFill>
              <a:latin typeface="微软雅黑" panose="020B0503020204020204" pitchFamily="34" charset="-122"/>
              <a:ea typeface="微软雅黑" panose="020B0503020204020204" pitchFamily="34" charset="-122"/>
            </a:endParaRPr>
          </a:p>
        </p:txBody>
      </p:sp>
      <p:sp>
        <p:nvSpPr>
          <p:cNvPr id="132" name="矩形 131">
            <a:extLst>
              <a:ext uri="{FF2B5EF4-FFF2-40B4-BE49-F238E27FC236}">
                <a16:creationId xmlns:a16="http://schemas.microsoft.com/office/drawing/2014/main" id="{17F5C9F8-6413-4418-8C1E-186C09B41A8E}"/>
              </a:ext>
            </a:extLst>
          </p:cNvPr>
          <p:cNvSpPr/>
          <p:nvPr/>
        </p:nvSpPr>
        <p:spPr>
          <a:xfrm>
            <a:off x="335360" y="5877272"/>
            <a:ext cx="1007023" cy="316369"/>
          </a:xfrm>
          <a:prstGeom prst="rect">
            <a:avLst/>
          </a:prstGeom>
        </p:spPr>
        <p:txBody>
          <a:bodyPr wrap="square">
            <a:spAutoFit/>
          </a:bodyPr>
          <a:lstStyle/>
          <a:p>
            <a:pPr>
              <a:lnSpc>
                <a:spcPct val="150000"/>
              </a:lnSpc>
            </a:pPr>
            <a:r>
              <a:rPr lang="en-US" altLang="zh-CN" sz="1050" b="1" i="1" dirty="0">
                <a:solidFill>
                  <a:srgbClr val="00B0F0"/>
                </a:solidFill>
                <a:latin typeface="微软雅黑" panose="020B0503020204020204" pitchFamily="34" charset="-122"/>
                <a:ea typeface="微软雅黑" panose="020B0503020204020204" pitchFamily="34" charset="-122"/>
              </a:rPr>
              <a:t>Group3</a:t>
            </a:r>
            <a:endParaRPr lang="en-US" altLang="zh-CN" sz="900" b="1" i="1" dirty="0">
              <a:solidFill>
                <a:srgbClr val="00B0F0"/>
              </a:solidFill>
              <a:latin typeface="微软雅黑" panose="020B0503020204020204" pitchFamily="34" charset="-122"/>
              <a:ea typeface="微软雅黑" panose="020B0503020204020204" pitchFamily="34" charset="-122"/>
            </a:endParaRPr>
          </a:p>
        </p:txBody>
      </p:sp>
      <p:sp>
        <p:nvSpPr>
          <p:cNvPr id="136" name="矩形 135">
            <a:extLst>
              <a:ext uri="{FF2B5EF4-FFF2-40B4-BE49-F238E27FC236}">
                <a16:creationId xmlns:a16="http://schemas.microsoft.com/office/drawing/2014/main" id="{38097924-8EF2-455A-B56F-996131CAF51E}"/>
              </a:ext>
            </a:extLst>
          </p:cNvPr>
          <p:cNvSpPr/>
          <p:nvPr/>
        </p:nvSpPr>
        <p:spPr>
          <a:xfrm>
            <a:off x="4151784" y="1902689"/>
            <a:ext cx="1152128" cy="27882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solidFill>
              </a:rPr>
              <a:t>Trigger</a:t>
            </a:r>
            <a:endParaRPr lang="zh-CN" altLang="en-US" sz="900" dirty="0">
              <a:solidFill>
                <a:schemeClr val="tx1"/>
              </a:solidFill>
            </a:endParaRPr>
          </a:p>
        </p:txBody>
      </p:sp>
      <p:cxnSp>
        <p:nvCxnSpPr>
          <p:cNvPr id="137" name="直接箭头连接符 136">
            <a:extLst>
              <a:ext uri="{FF2B5EF4-FFF2-40B4-BE49-F238E27FC236}">
                <a16:creationId xmlns:a16="http://schemas.microsoft.com/office/drawing/2014/main" id="{007E9424-E128-4882-9257-0BE4079CE142}"/>
              </a:ext>
            </a:extLst>
          </p:cNvPr>
          <p:cNvCxnSpPr>
            <a:cxnSpLocks/>
          </p:cNvCxnSpPr>
          <p:nvPr/>
        </p:nvCxnSpPr>
        <p:spPr>
          <a:xfrm>
            <a:off x="4439816" y="2190721"/>
            <a:ext cx="0" cy="1368152"/>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1" name="直接箭头连接符 140">
            <a:extLst>
              <a:ext uri="{FF2B5EF4-FFF2-40B4-BE49-F238E27FC236}">
                <a16:creationId xmlns:a16="http://schemas.microsoft.com/office/drawing/2014/main" id="{C1132529-789F-4089-80ED-7DA0CACF6A0F}"/>
              </a:ext>
            </a:extLst>
          </p:cNvPr>
          <p:cNvCxnSpPr>
            <a:cxnSpLocks/>
          </p:cNvCxnSpPr>
          <p:nvPr/>
        </p:nvCxnSpPr>
        <p:spPr>
          <a:xfrm>
            <a:off x="4727848" y="2190721"/>
            <a:ext cx="0" cy="2016224"/>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145">
            <a:extLst>
              <a:ext uri="{FF2B5EF4-FFF2-40B4-BE49-F238E27FC236}">
                <a16:creationId xmlns:a16="http://schemas.microsoft.com/office/drawing/2014/main" id="{D9C6A65A-4963-45E6-82E9-46A90AD792A4}"/>
              </a:ext>
            </a:extLst>
          </p:cNvPr>
          <p:cNvCxnSpPr>
            <a:cxnSpLocks/>
          </p:cNvCxnSpPr>
          <p:nvPr/>
        </p:nvCxnSpPr>
        <p:spPr>
          <a:xfrm>
            <a:off x="5015880" y="2190721"/>
            <a:ext cx="0" cy="2592288"/>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7" name="矩形 146">
            <a:extLst>
              <a:ext uri="{FF2B5EF4-FFF2-40B4-BE49-F238E27FC236}">
                <a16:creationId xmlns:a16="http://schemas.microsoft.com/office/drawing/2014/main" id="{A671E71F-D95A-46A6-B028-FB23615965F2}"/>
              </a:ext>
            </a:extLst>
          </p:cNvPr>
          <p:cNvSpPr/>
          <p:nvPr/>
        </p:nvSpPr>
        <p:spPr>
          <a:xfrm>
            <a:off x="5519936" y="3283197"/>
            <a:ext cx="936105" cy="2788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100" dirty="0">
                <a:solidFill>
                  <a:schemeClr val="tx1"/>
                </a:solidFill>
              </a:rPr>
              <a:t>PPDU</a:t>
            </a:r>
            <a:endParaRPr lang="zh-CN" altLang="en-US" sz="1100" dirty="0">
              <a:solidFill>
                <a:schemeClr val="tx1"/>
              </a:solidFill>
            </a:endParaRPr>
          </a:p>
        </p:txBody>
      </p:sp>
      <p:sp>
        <p:nvSpPr>
          <p:cNvPr id="148" name="矩形 147">
            <a:extLst>
              <a:ext uri="{FF2B5EF4-FFF2-40B4-BE49-F238E27FC236}">
                <a16:creationId xmlns:a16="http://schemas.microsoft.com/office/drawing/2014/main" id="{AD10B02C-B7FC-4E13-ABA5-01FCE527511C}"/>
              </a:ext>
            </a:extLst>
          </p:cNvPr>
          <p:cNvSpPr/>
          <p:nvPr/>
        </p:nvSpPr>
        <p:spPr>
          <a:xfrm>
            <a:off x="5519936" y="3942268"/>
            <a:ext cx="936104" cy="2788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100" dirty="0">
                <a:solidFill>
                  <a:schemeClr val="tx1"/>
                </a:solidFill>
              </a:rPr>
              <a:t>PPDU</a:t>
            </a:r>
            <a:endParaRPr lang="zh-CN" altLang="en-US" sz="1100" dirty="0">
              <a:solidFill>
                <a:schemeClr val="tx1"/>
              </a:solidFill>
            </a:endParaRPr>
          </a:p>
        </p:txBody>
      </p:sp>
      <p:sp>
        <p:nvSpPr>
          <p:cNvPr id="149" name="矩形 148">
            <a:extLst>
              <a:ext uri="{FF2B5EF4-FFF2-40B4-BE49-F238E27FC236}">
                <a16:creationId xmlns:a16="http://schemas.microsoft.com/office/drawing/2014/main" id="{31D81DCE-A65A-4F54-89F6-2E6913B7C7C0}"/>
              </a:ext>
            </a:extLst>
          </p:cNvPr>
          <p:cNvSpPr/>
          <p:nvPr/>
        </p:nvSpPr>
        <p:spPr>
          <a:xfrm>
            <a:off x="5519936" y="4519689"/>
            <a:ext cx="936104" cy="2788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100" dirty="0">
                <a:solidFill>
                  <a:schemeClr val="tx1"/>
                </a:solidFill>
              </a:rPr>
              <a:t>PPDU</a:t>
            </a:r>
            <a:endParaRPr lang="zh-CN" altLang="en-US" sz="1100" dirty="0">
              <a:solidFill>
                <a:schemeClr val="tx1"/>
              </a:solidFill>
            </a:endParaRPr>
          </a:p>
        </p:txBody>
      </p:sp>
      <p:sp>
        <p:nvSpPr>
          <p:cNvPr id="150" name="矩形 149">
            <a:extLst>
              <a:ext uri="{FF2B5EF4-FFF2-40B4-BE49-F238E27FC236}">
                <a16:creationId xmlns:a16="http://schemas.microsoft.com/office/drawing/2014/main" id="{DB16D5A8-3EA5-4CFC-A38A-040268A58497}"/>
              </a:ext>
            </a:extLst>
          </p:cNvPr>
          <p:cNvSpPr/>
          <p:nvPr/>
        </p:nvSpPr>
        <p:spPr>
          <a:xfrm>
            <a:off x="6672064" y="1921223"/>
            <a:ext cx="345912" cy="27882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900" dirty="0">
                <a:solidFill>
                  <a:schemeClr val="tx1"/>
                </a:solidFill>
              </a:rPr>
              <a:t>BA</a:t>
            </a:r>
            <a:endParaRPr lang="zh-CN" altLang="en-US" sz="900" dirty="0">
              <a:solidFill>
                <a:schemeClr val="tx1"/>
              </a:solidFill>
            </a:endParaRPr>
          </a:p>
        </p:txBody>
      </p:sp>
      <p:cxnSp>
        <p:nvCxnSpPr>
          <p:cNvPr id="53" name="直接连接符 52">
            <a:extLst>
              <a:ext uri="{FF2B5EF4-FFF2-40B4-BE49-F238E27FC236}">
                <a16:creationId xmlns:a16="http://schemas.microsoft.com/office/drawing/2014/main" id="{F0BB8E36-E7E1-42EA-911F-367F8F0984E1}"/>
              </a:ext>
            </a:extLst>
          </p:cNvPr>
          <p:cNvCxnSpPr>
            <a:cxnSpLocks/>
            <a:stCxn id="150" idx="2"/>
          </p:cNvCxnSpPr>
          <p:nvPr/>
        </p:nvCxnSpPr>
        <p:spPr bwMode="auto">
          <a:xfrm>
            <a:off x="6845020" y="2200043"/>
            <a:ext cx="0" cy="2582966"/>
          </a:xfrm>
          <a:prstGeom prst="line">
            <a:avLst/>
          </a:prstGeom>
          <a:solidFill>
            <a:srgbClr val="00B8FF"/>
          </a:solidFill>
          <a:ln w="9525" cap="flat" cmpd="sng" algn="ctr">
            <a:solidFill>
              <a:srgbClr val="C00000"/>
            </a:solidFill>
            <a:prstDash val="dash"/>
            <a:round/>
            <a:headEnd type="none" w="med" len="med"/>
            <a:tailEnd type="none" w="med" len="med"/>
          </a:ln>
          <a:effectLst/>
        </p:spPr>
      </p:cxnSp>
      <p:cxnSp>
        <p:nvCxnSpPr>
          <p:cNvPr id="61" name="直接连接符 60">
            <a:extLst>
              <a:ext uri="{FF2B5EF4-FFF2-40B4-BE49-F238E27FC236}">
                <a16:creationId xmlns:a16="http://schemas.microsoft.com/office/drawing/2014/main" id="{8F2F5DBF-F03F-476B-A12A-F1F502574067}"/>
              </a:ext>
            </a:extLst>
          </p:cNvPr>
          <p:cNvCxnSpPr>
            <a:cxnSpLocks/>
          </p:cNvCxnSpPr>
          <p:nvPr/>
        </p:nvCxnSpPr>
        <p:spPr bwMode="auto">
          <a:xfrm>
            <a:off x="1919536" y="5215057"/>
            <a:ext cx="5328592" cy="0"/>
          </a:xfrm>
          <a:prstGeom prst="line">
            <a:avLst/>
          </a:prstGeom>
          <a:solidFill>
            <a:srgbClr val="00B8FF"/>
          </a:solidFill>
          <a:ln w="9525" cap="flat" cmpd="sng" algn="ctr">
            <a:solidFill>
              <a:schemeClr val="tx1"/>
            </a:solidFill>
            <a:prstDash val="dashDot"/>
            <a:round/>
            <a:headEnd type="none" w="med" len="med"/>
            <a:tailEnd type="none" w="med" len="med"/>
          </a:ln>
          <a:effectLst/>
        </p:spPr>
      </p:cxnSp>
      <p:cxnSp>
        <p:nvCxnSpPr>
          <p:cNvPr id="151" name="直接连接符 150">
            <a:extLst>
              <a:ext uri="{FF2B5EF4-FFF2-40B4-BE49-F238E27FC236}">
                <a16:creationId xmlns:a16="http://schemas.microsoft.com/office/drawing/2014/main" id="{09D9691C-4F15-469C-9A2B-431276634985}"/>
              </a:ext>
            </a:extLst>
          </p:cNvPr>
          <p:cNvCxnSpPr>
            <a:cxnSpLocks/>
          </p:cNvCxnSpPr>
          <p:nvPr/>
        </p:nvCxnSpPr>
        <p:spPr bwMode="auto">
          <a:xfrm>
            <a:off x="1919536" y="5791121"/>
            <a:ext cx="5328592" cy="0"/>
          </a:xfrm>
          <a:prstGeom prst="line">
            <a:avLst/>
          </a:prstGeom>
          <a:solidFill>
            <a:srgbClr val="00B8FF"/>
          </a:solidFill>
          <a:ln w="9525" cap="flat" cmpd="sng" algn="ctr">
            <a:solidFill>
              <a:schemeClr val="tx1"/>
            </a:solidFill>
            <a:prstDash val="dashDot"/>
            <a:round/>
            <a:headEnd type="none" w="med" len="med"/>
            <a:tailEnd type="none" w="med" len="med"/>
          </a:ln>
          <a:effectLst/>
        </p:spPr>
      </p:cxnSp>
      <p:sp>
        <p:nvSpPr>
          <p:cNvPr id="152" name="矩形 151">
            <a:extLst>
              <a:ext uri="{FF2B5EF4-FFF2-40B4-BE49-F238E27FC236}">
                <a16:creationId xmlns:a16="http://schemas.microsoft.com/office/drawing/2014/main" id="{410B8C27-D45E-4D16-B837-62AE57145499}"/>
              </a:ext>
            </a:extLst>
          </p:cNvPr>
          <p:cNvSpPr/>
          <p:nvPr/>
        </p:nvSpPr>
        <p:spPr>
          <a:xfrm>
            <a:off x="4511824" y="4999033"/>
            <a:ext cx="633548" cy="255263"/>
          </a:xfrm>
          <a:prstGeom prst="rect">
            <a:avLst/>
          </a:prstGeom>
        </p:spPr>
        <p:txBody>
          <a:bodyPr wrap="square">
            <a:spAutoFit/>
          </a:bodyPr>
          <a:lstStyle/>
          <a:p>
            <a:pPr>
              <a:lnSpc>
                <a:spcPct val="150000"/>
              </a:lnSpc>
            </a:pPr>
            <a:r>
              <a:rPr lang="en-US" altLang="zh-CN" sz="800" b="1" i="1" dirty="0" err="1">
                <a:solidFill>
                  <a:schemeClr val="tx1"/>
                </a:solidFill>
                <a:latin typeface="微软雅黑" panose="020B0503020204020204" pitchFamily="34" charset="-122"/>
                <a:ea typeface="微软雅黑" panose="020B0503020204020204" pitchFamily="34" charset="-122"/>
              </a:rPr>
              <a:t>backoff</a:t>
            </a:r>
            <a:endParaRPr lang="en-US" altLang="zh-CN" sz="600" b="1" i="1" dirty="0">
              <a:solidFill>
                <a:schemeClr val="tx1"/>
              </a:solidFill>
              <a:latin typeface="微软雅黑" panose="020B0503020204020204" pitchFamily="34" charset="-122"/>
              <a:ea typeface="微软雅黑" panose="020B0503020204020204" pitchFamily="34" charset="-122"/>
            </a:endParaRPr>
          </a:p>
        </p:txBody>
      </p:sp>
      <p:sp>
        <p:nvSpPr>
          <p:cNvPr id="153" name="矩形 152">
            <a:extLst>
              <a:ext uri="{FF2B5EF4-FFF2-40B4-BE49-F238E27FC236}">
                <a16:creationId xmlns:a16="http://schemas.microsoft.com/office/drawing/2014/main" id="{9F625577-12FD-4A04-8342-93C150973B01}"/>
              </a:ext>
            </a:extLst>
          </p:cNvPr>
          <p:cNvSpPr/>
          <p:nvPr/>
        </p:nvSpPr>
        <p:spPr>
          <a:xfrm>
            <a:off x="4511824" y="5575097"/>
            <a:ext cx="633548" cy="255263"/>
          </a:xfrm>
          <a:prstGeom prst="rect">
            <a:avLst/>
          </a:prstGeom>
        </p:spPr>
        <p:txBody>
          <a:bodyPr wrap="square">
            <a:spAutoFit/>
          </a:bodyPr>
          <a:lstStyle/>
          <a:p>
            <a:pPr>
              <a:lnSpc>
                <a:spcPct val="150000"/>
              </a:lnSpc>
            </a:pPr>
            <a:r>
              <a:rPr lang="en-US" altLang="zh-CN" sz="800" b="1" i="1" dirty="0" err="1">
                <a:solidFill>
                  <a:schemeClr val="tx1"/>
                </a:solidFill>
                <a:latin typeface="微软雅黑" panose="020B0503020204020204" pitchFamily="34" charset="-122"/>
                <a:ea typeface="微软雅黑" panose="020B0503020204020204" pitchFamily="34" charset="-122"/>
              </a:rPr>
              <a:t>backoff</a:t>
            </a:r>
            <a:endParaRPr lang="en-US" altLang="zh-CN" sz="600" b="1" i="1" dirty="0">
              <a:solidFill>
                <a:schemeClr val="tx1"/>
              </a:solidFill>
              <a:latin typeface="微软雅黑" panose="020B0503020204020204" pitchFamily="34" charset="-122"/>
              <a:ea typeface="微软雅黑" panose="020B0503020204020204" pitchFamily="34" charset="-122"/>
            </a:endParaRPr>
          </a:p>
        </p:txBody>
      </p:sp>
      <p:cxnSp>
        <p:nvCxnSpPr>
          <p:cNvPr id="154" name="直接连接符 153">
            <a:extLst>
              <a:ext uri="{FF2B5EF4-FFF2-40B4-BE49-F238E27FC236}">
                <a16:creationId xmlns:a16="http://schemas.microsoft.com/office/drawing/2014/main" id="{54DFB0C4-FF6C-447B-8581-00E6986F1F40}"/>
              </a:ext>
            </a:extLst>
          </p:cNvPr>
          <p:cNvCxnSpPr>
            <a:cxnSpLocks/>
          </p:cNvCxnSpPr>
          <p:nvPr/>
        </p:nvCxnSpPr>
        <p:spPr>
          <a:xfrm>
            <a:off x="1919536" y="4711001"/>
            <a:ext cx="0" cy="1584176"/>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a16="http://schemas.microsoft.com/office/drawing/2014/main" id="{5207B13F-D6BA-4A1F-949F-93EB1B87A54F}"/>
              </a:ext>
            </a:extLst>
          </p:cNvPr>
          <p:cNvCxnSpPr>
            <a:cxnSpLocks/>
          </p:cNvCxnSpPr>
          <p:nvPr/>
        </p:nvCxnSpPr>
        <p:spPr>
          <a:xfrm>
            <a:off x="7248128" y="4638993"/>
            <a:ext cx="0" cy="1584176"/>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56" name="直接箭头连接符 155">
            <a:extLst>
              <a:ext uri="{FF2B5EF4-FFF2-40B4-BE49-F238E27FC236}">
                <a16:creationId xmlns:a16="http://schemas.microsoft.com/office/drawing/2014/main" id="{B0C58D97-52FC-4ED4-9A5E-DF013B259A51}"/>
              </a:ext>
            </a:extLst>
          </p:cNvPr>
          <p:cNvCxnSpPr>
            <a:cxnSpLocks/>
          </p:cNvCxnSpPr>
          <p:nvPr/>
        </p:nvCxnSpPr>
        <p:spPr>
          <a:xfrm flipV="1">
            <a:off x="6096000" y="2262729"/>
            <a:ext cx="0" cy="2232248"/>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7" name="Rectangle 2">
            <a:extLst>
              <a:ext uri="{FF2B5EF4-FFF2-40B4-BE49-F238E27FC236}">
                <a16:creationId xmlns:a16="http://schemas.microsoft.com/office/drawing/2014/main" id="{B5C26042-E5C2-435B-8F0A-36A782C7976E}"/>
              </a:ext>
            </a:extLst>
          </p:cNvPr>
          <p:cNvSpPr>
            <a:spLocks noGrp="1" noChangeArrowheads="1"/>
          </p:cNvSpPr>
          <p:nvPr>
            <p:ph idx="1"/>
          </p:nvPr>
        </p:nvSpPr>
        <p:spPr>
          <a:xfrm>
            <a:off x="7536160" y="2636912"/>
            <a:ext cx="4536504" cy="2664296"/>
          </a:xfrm>
          <a:ln/>
        </p:spPr>
        <p:txBody>
          <a:bodyPr/>
          <a:lstStyle/>
          <a:p>
            <a:pPr marL="285750" indent="-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dirty="0">
                <a:solidFill>
                  <a:schemeClr val="tx1"/>
                </a:solidFill>
              </a:rPr>
              <a:t>All devices are equal.</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dirty="0">
                <a:solidFill>
                  <a:schemeClr val="tx1"/>
                </a:solidFill>
              </a:rPr>
              <a:t>      - </a:t>
            </a:r>
            <a:r>
              <a:rPr lang="en-US" altLang="zh-CN" sz="1600" b="0" dirty="0">
                <a:solidFill>
                  <a:schemeClr val="tx1"/>
                </a:solidFill>
              </a:rPr>
              <a:t>No ‘leader’, No ‘sub’</a:t>
            </a:r>
          </a:p>
          <a:p>
            <a:pPr marL="285750" indent="-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dirty="0">
                <a:solidFill>
                  <a:schemeClr val="tx1"/>
                </a:solidFill>
              </a:rPr>
              <a:t>‘Notice’ information needs to be carried.</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dirty="0">
                <a:solidFill>
                  <a:schemeClr val="tx1"/>
                </a:solidFill>
              </a:rPr>
              <a:t>     </a:t>
            </a:r>
            <a:r>
              <a:rPr lang="en-US" altLang="zh-CN" sz="1600" b="0" dirty="0">
                <a:solidFill>
                  <a:schemeClr val="tx1"/>
                </a:solidFill>
              </a:rPr>
              <a:t>- AP should know the timing</a:t>
            </a:r>
          </a:p>
          <a:p>
            <a:pPr marL="285750" indent="-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dirty="0">
                <a:solidFill>
                  <a:schemeClr val="tx1"/>
                </a:solidFill>
              </a:rPr>
              <a:t>The AP performs scheduling</a:t>
            </a:r>
          </a:p>
          <a:p>
            <a:pPr marL="285750" indent="-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dirty="0">
                <a:solidFill>
                  <a:schemeClr val="tx1"/>
                </a:solidFill>
              </a:rPr>
              <a:t>Both Event-triggered and periodically.</a:t>
            </a:r>
          </a:p>
          <a:p>
            <a:pPr marL="285750" indent="-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600" dirty="0">
                <a:solidFill>
                  <a:schemeClr val="tx1"/>
                </a:solidFill>
              </a:rPr>
              <a:t>Grouping in AP sides, and STA does not need to know other members.</a:t>
            </a:r>
            <a:endParaRPr lang="en-US" altLang="zh-CN" sz="1800" dirty="0">
              <a:solidFill>
                <a:schemeClr val="tx1"/>
              </a:solidFill>
            </a:endParaRPr>
          </a:p>
        </p:txBody>
      </p:sp>
      <p:sp>
        <p:nvSpPr>
          <p:cNvPr id="62" name="矩形 61">
            <a:extLst>
              <a:ext uri="{FF2B5EF4-FFF2-40B4-BE49-F238E27FC236}">
                <a16:creationId xmlns:a16="http://schemas.microsoft.com/office/drawing/2014/main" id="{21D7C2E4-32FD-4AE0-BB28-91196CC09DC1}"/>
              </a:ext>
            </a:extLst>
          </p:cNvPr>
          <p:cNvSpPr/>
          <p:nvPr/>
        </p:nvSpPr>
        <p:spPr>
          <a:xfrm>
            <a:off x="5375920" y="2478753"/>
            <a:ext cx="864096" cy="255263"/>
          </a:xfrm>
          <a:prstGeom prst="rect">
            <a:avLst/>
          </a:prstGeom>
        </p:spPr>
        <p:txBody>
          <a:bodyPr wrap="square">
            <a:spAutoFit/>
          </a:bodyPr>
          <a:lstStyle/>
          <a:p>
            <a:pPr>
              <a:lnSpc>
                <a:spcPct val="150000"/>
              </a:lnSpc>
            </a:pPr>
            <a:r>
              <a:rPr lang="en-US" altLang="zh-CN" sz="800" i="1" dirty="0">
                <a:solidFill>
                  <a:schemeClr val="tx1"/>
                </a:solidFill>
                <a:latin typeface="微软雅黑" panose="020B0503020204020204" pitchFamily="34" charset="-122"/>
                <a:ea typeface="微软雅黑" panose="020B0503020204020204" pitchFamily="34" charset="-122"/>
              </a:rPr>
              <a:t>UL-OFDMA</a:t>
            </a:r>
            <a:endParaRPr lang="en-US" altLang="zh-CN" sz="600" i="1" dirty="0">
              <a:solidFill>
                <a:schemeClr val="tx1"/>
              </a:solidFill>
              <a:latin typeface="微软雅黑" panose="020B0503020204020204" pitchFamily="34" charset="-122"/>
              <a:ea typeface="微软雅黑" panose="020B0503020204020204" pitchFamily="34" charset="-122"/>
            </a:endParaRPr>
          </a:p>
        </p:txBody>
      </p:sp>
      <p:sp>
        <p:nvSpPr>
          <p:cNvPr id="63" name="矩形 62">
            <a:extLst>
              <a:ext uri="{FF2B5EF4-FFF2-40B4-BE49-F238E27FC236}">
                <a16:creationId xmlns:a16="http://schemas.microsoft.com/office/drawing/2014/main" id="{C793A4AC-FE6C-4DA7-B27D-82F6FEECA6A1}"/>
              </a:ext>
            </a:extLst>
          </p:cNvPr>
          <p:cNvSpPr/>
          <p:nvPr/>
        </p:nvSpPr>
        <p:spPr bwMode="auto">
          <a:xfrm>
            <a:off x="5663952" y="3284984"/>
            <a:ext cx="144016" cy="288032"/>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4" name="矩形 63">
            <a:extLst>
              <a:ext uri="{FF2B5EF4-FFF2-40B4-BE49-F238E27FC236}">
                <a16:creationId xmlns:a16="http://schemas.microsoft.com/office/drawing/2014/main" id="{CD14835B-AA3D-4B98-8596-83B0C4BAD931}"/>
              </a:ext>
            </a:extLst>
          </p:cNvPr>
          <p:cNvSpPr/>
          <p:nvPr/>
        </p:nvSpPr>
        <p:spPr bwMode="auto">
          <a:xfrm>
            <a:off x="5663952" y="3933056"/>
            <a:ext cx="144016" cy="288032"/>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5" name="矩形 64">
            <a:extLst>
              <a:ext uri="{FF2B5EF4-FFF2-40B4-BE49-F238E27FC236}">
                <a16:creationId xmlns:a16="http://schemas.microsoft.com/office/drawing/2014/main" id="{8D72B648-A9EE-4340-A41B-9B342E251A78}"/>
              </a:ext>
            </a:extLst>
          </p:cNvPr>
          <p:cNvSpPr/>
          <p:nvPr/>
        </p:nvSpPr>
        <p:spPr bwMode="auto">
          <a:xfrm>
            <a:off x="5663952" y="4509120"/>
            <a:ext cx="144016" cy="288032"/>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2327811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9</a:t>
            </a:fld>
            <a:endParaRPr lang="en-GB"/>
          </a:p>
        </p:txBody>
      </p:sp>
      <p:sp>
        <p:nvSpPr>
          <p:cNvPr id="5" name="Footer Placeholder 4"/>
          <p:cNvSpPr>
            <a:spLocks noGrp="1"/>
          </p:cNvSpPr>
          <p:nvPr>
            <p:ph type="ftr" idx="14"/>
          </p:nvPr>
        </p:nvSpPr>
        <p:spPr/>
        <p:txBody>
          <a:bodyPr/>
          <a:lstStyle/>
          <a:p>
            <a:r>
              <a:rPr lang="en-GB" altLang="zh-CN" dirty="0"/>
              <a:t>Yue Xu</a:t>
            </a:r>
            <a:r>
              <a:rPr lang="en-US" altLang="zh-CN" dirty="0"/>
              <a:t> (Huawei)</a:t>
            </a:r>
            <a:endParaRPr lang="en-GB" altLang="zh-CN" dirty="0"/>
          </a:p>
        </p:txBody>
      </p:sp>
      <p:sp>
        <p:nvSpPr>
          <p:cNvPr id="4" name="Date Placeholder 3"/>
          <p:cNvSpPr>
            <a:spLocks noGrp="1"/>
          </p:cNvSpPr>
          <p:nvPr>
            <p:ph type="dt" idx="15"/>
          </p:nvPr>
        </p:nvSpPr>
        <p:spPr/>
        <p:txBody>
          <a:bodyPr/>
          <a:lstStyle/>
          <a:p>
            <a:r>
              <a:rPr lang="en-US" altLang="zh-CN" dirty="0"/>
              <a:t>August 2024</a:t>
            </a:r>
            <a:endParaRPr lang="en-GB" altLang="zh-CN" dirty="0"/>
          </a:p>
        </p:txBody>
      </p:sp>
      <p:sp>
        <p:nvSpPr>
          <p:cNvPr id="7" name="标题 1">
            <a:extLst>
              <a:ext uri="{FF2B5EF4-FFF2-40B4-BE49-F238E27FC236}">
                <a16:creationId xmlns:a16="http://schemas.microsoft.com/office/drawing/2014/main" id="{9575F269-EB0B-43F9-A9E5-0018C5156741}"/>
              </a:ext>
            </a:extLst>
          </p:cNvPr>
          <p:cNvSpPr>
            <a:spLocks noGrp="1"/>
          </p:cNvSpPr>
          <p:nvPr>
            <p:ph type="title"/>
          </p:nvPr>
        </p:nvSpPr>
        <p:spPr>
          <a:xfrm>
            <a:off x="914401" y="685801"/>
            <a:ext cx="10361084" cy="1065213"/>
          </a:xfrm>
        </p:spPr>
        <p:txBody>
          <a:bodyPr/>
          <a:lstStyle/>
          <a:p>
            <a:r>
              <a:rPr lang="en-US" altLang="zh-CN" dirty="0"/>
              <a:t>Summary</a:t>
            </a:r>
            <a:endParaRPr lang="zh-CN" altLang="en-US" dirty="0"/>
          </a:p>
        </p:txBody>
      </p:sp>
      <p:sp>
        <p:nvSpPr>
          <p:cNvPr id="8" name="内容占位符 2">
            <a:extLst>
              <a:ext uri="{FF2B5EF4-FFF2-40B4-BE49-F238E27FC236}">
                <a16:creationId xmlns:a16="http://schemas.microsoft.com/office/drawing/2014/main" id="{55AD7B3A-317A-4237-AC00-E6FDD14266BB}"/>
              </a:ext>
            </a:extLst>
          </p:cNvPr>
          <p:cNvSpPr>
            <a:spLocks noGrp="1"/>
          </p:cNvSpPr>
          <p:nvPr>
            <p:ph idx="1"/>
          </p:nvPr>
        </p:nvSpPr>
        <p:spPr>
          <a:xfrm>
            <a:off x="1038881" y="2023660"/>
            <a:ext cx="10097679" cy="4113213"/>
          </a:xfrm>
        </p:spPr>
        <p:txBody>
          <a:bodyPr/>
          <a:lstStyle/>
          <a:p>
            <a:pPr marL="0" indent="0"/>
            <a:r>
              <a:rPr lang="en-US" altLang="zh-CN" dirty="0">
                <a:solidFill>
                  <a:schemeClr val="tx1"/>
                </a:solidFill>
              </a:rPr>
              <a:t>With the increasing demand for intelligent control and precise regulation, based on the analysis of real industrial, enterprise, and agricultural scenarios, the issue of concurrent messages is presented together with considerations (high level) that may be helpful.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802-11-Submission-16-9</Template>
  <TotalTime>26512</TotalTime>
  <Words>975</Words>
  <Application>Microsoft Office PowerPoint</Application>
  <PresentationFormat>宽屏</PresentationFormat>
  <Paragraphs>221</Paragraphs>
  <Slides>10</Slides>
  <Notes>10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Arial Unicode MS</vt:lpstr>
      <vt:lpstr>Huawei Sans</vt:lpstr>
      <vt:lpstr>MS Gothic</vt:lpstr>
      <vt:lpstr>微软雅黑</vt:lpstr>
      <vt:lpstr>Arial</vt:lpstr>
      <vt:lpstr>Calibri</vt:lpstr>
      <vt:lpstr>Times New Roman</vt:lpstr>
      <vt:lpstr>Wingdings</vt:lpstr>
      <vt:lpstr>Office 主题​​</vt:lpstr>
      <vt:lpstr>Concurrent Messaging </vt:lpstr>
      <vt:lpstr>Introduction</vt:lpstr>
      <vt:lpstr>Recap: Reliability and Low Latency in TGbn</vt:lpstr>
      <vt:lpstr>Recap: Scenarios in TGbn</vt:lpstr>
      <vt:lpstr>Demands in real</vt:lpstr>
      <vt:lpstr>Concurrent messages issue (1/3)</vt:lpstr>
      <vt:lpstr>Concurrent messages issue (2/3)</vt:lpstr>
      <vt:lpstr>Concurrent messages issue (3/3)</vt:lpstr>
      <vt:lpstr>Summary</vt:lpstr>
      <vt:lpstr>SP</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xuyue (I)</dc:creator>
  <cp:lastModifiedBy>xuyue (I)</cp:lastModifiedBy>
  <cp:revision>588</cp:revision>
  <cp:lastPrinted>1601-01-01T00:00:00Z</cp:lastPrinted>
  <dcterms:created xsi:type="dcterms:W3CDTF">2023-05-31T01:05:25Z</dcterms:created>
  <dcterms:modified xsi:type="dcterms:W3CDTF">2024-09-05T02:57:30Z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(3)SfLXnPwtYJWnV53G0MJgN0tleX2uR/LaR6T1GxFENQc5elw/sJy6m/Pp1Mm9+zOWJ4ppwT/U
T1RpEH1r0NPqfl5cbYNGHTDrNEvBYr041hYVB8ccOYNzfDAJhEFN/mgRu7NOEoqez/FD1fIA
ZJ/NyN6ZPU0NR4cZ8kKE57D75kqxmjuB7EqpvmMQaBB4hoK3vrTsiozNVCJKeRjIA/NAc2WM
GiU8sr16h1wOhq5bcj</vt:lpwstr>
  </property>
  <property fmtid="{D5CDD505-2E9C-101B-9397-08002B2CF9AE}" pid="3" name="_2015_ms_pID_7253431">
    <vt:lpwstr>+TsPzu8YdWnlvHShu1jHDL+qxVAB3AhRVueGaCObt+SvJbvO4RtaZz
hReLoX3BqAub0sdq3WMKpBehSKdPOH4hQc17+6bXwzRfITLxvAO5Epc/ixRXHbRR7O7GJrZE
FH6DwiUD5+3L0klw4sfW4yJr3CL+1fPy9Lqm5psXfXjdlAqJnReUeBUcCtksLizPVRAzhjxr
LeDuH1yIfRnB6btek7wtbmdrpnpHuE1NGOlO</vt:lpwstr>
  </property>
  <property fmtid="{D5CDD505-2E9C-101B-9397-08002B2CF9AE}" pid="4" name="_2015_ms_pID_7253432">
    <vt:lpwstr>DMmPmgthVQc6DXkBpM4mR1Q=</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1724899761</vt:lpwstr>
  </property>
</Properties>
</file>