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334" r:id="rId6"/>
    <p:sldId id="2147473593" r:id="rId7"/>
    <p:sldId id="2147473567" r:id="rId8"/>
    <p:sldId id="2147473568" r:id="rId9"/>
    <p:sldId id="2147473571" r:id="rId10"/>
    <p:sldId id="2147473572" r:id="rId11"/>
    <p:sldId id="2147473594" r:id="rId12"/>
    <p:sldId id="2147473589" r:id="rId13"/>
    <p:sldId id="2147473595" r:id="rId14"/>
    <p:sldId id="2147473596" r:id="rId15"/>
    <p:sldId id="343" r:id="rId16"/>
    <p:sldId id="273" r:id="rId17"/>
    <p:sldId id="2147473540" r:id="rId18"/>
    <p:sldId id="2147473597" r:id="rId19"/>
    <p:sldId id="2147473598" r:id="rId20"/>
    <p:sldId id="2147473599" r:id="rId21"/>
    <p:sldId id="214747360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75" d="100"/>
          <a:sy n="75"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392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BF3F48F6-B77C-478C-91FE-B9799C872F2A}"/>
    <pc:docChg chg="undo custSel modSld modMainMaster">
      <pc:chgData name="Aio, Kosuke (SEC)" userId="4ca0a952-a8c3-4ae4-877b-7a498285cc83" providerId="ADAL" clId="{BF3F48F6-B77C-478C-91FE-B9799C872F2A}" dt="2025-02-06T14:46:22.084" v="87" actId="403"/>
      <pc:docMkLst>
        <pc:docMk/>
      </pc:docMkLst>
      <pc:sldChg chg="modSp mod">
        <pc:chgData name="Aio, Kosuke (SEC)" userId="4ca0a952-a8c3-4ae4-877b-7a498285cc83" providerId="ADAL" clId="{BF3F48F6-B77C-478C-91FE-B9799C872F2A}" dt="2025-02-06T14:46:22.084" v="87" actId="403"/>
        <pc:sldMkLst>
          <pc:docMk/>
          <pc:sldMk cId="1744388495" sldId="2147473540"/>
        </pc:sldMkLst>
        <pc:spChg chg="mod">
          <ac:chgData name="Aio, Kosuke (SEC)" userId="4ca0a952-a8c3-4ae4-877b-7a498285cc83" providerId="ADAL" clId="{BF3F48F6-B77C-478C-91FE-B9799C872F2A}" dt="2025-02-06T14:46:22.084" v="87" actId="403"/>
          <ac:spMkLst>
            <pc:docMk/>
            <pc:sldMk cId="1744388495" sldId="2147473540"/>
            <ac:spMk id="3" creationId="{00000000-0000-0000-0000-000000000000}"/>
          </ac:spMkLst>
        </pc:spChg>
      </pc:sldChg>
      <pc:sldChg chg="modSp mod">
        <pc:chgData name="Aio, Kosuke (SEC)" userId="4ca0a952-a8c3-4ae4-877b-7a498285cc83" providerId="ADAL" clId="{BF3F48F6-B77C-478C-91FE-B9799C872F2A}" dt="2025-02-06T14:45:35.732" v="86" actId="20577"/>
        <pc:sldMkLst>
          <pc:docMk/>
          <pc:sldMk cId="2545154228" sldId="2147473593"/>
        </pc:sldMkLst>
        <pc:spChg chg="mod">
          <ac:chgData name="Aio, Kosuke (SEC)" userId="4ca0a952-a8c3-4ae4-877b-7a498285cc83" providerId="ADAL" clId="{BF3F48F6-B77C-478C-91FE-B9799C872F2A}" dt="2025-02-06T14:45:35.732" v="86" actId="20577"/>
          <ac:spMkLst>
            <pc:docMk/>
            <pc:sldMk cId="2545154228" sldId="2147473593"/>
            <ac:spMk id="5" creationId="{8BD58028-5D55-130A-908E-C364549C096F}"/>
          </ac:spMkLst>
        </pc:spChg>
      </pc:sldChg>
      <pc:sldMasterChg chg="modSp mod">
        <pc:chgData name="Aio, Kosuke (SEC)" userId="4ca0a952-a8c3-4ae4-877b-7a498285cc83" providerId="ADAL" clId="{BF3F48F6-B77C-478C-91FE-B9799C872F2A}" dt="2025-02-04T07:41:43.412" v="1" actId="20577"/>
        <pc:sldMasterMkLst>
          <pc:docMk/>
          <pc:sldMasterMk cId="0" sldId="2147483648"/>
        </pc:sldMasterMkLst>
        <pc:spChg chg="mod">
          <ac:chgData name="Aio, Kosuke (SEC)" userId="4ca0a952-a8c3-4ae4-877b-7a498285cc83" providerId="ADAL" clId="{BF3F48F6-B77C-478C-91FE-B9799C872F2A}" dt="2025-02-04T07:41:43.41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432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74298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September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September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September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September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802.11-24/1452r3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Coordinated Measurement: Follow-up</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September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2983355855"/>
              </p:ext>
            </p:extLst>
          </p:nvPr>
        </p:nvGraphicFramePr>
        <p:xfrm>
          <a:off x="1449388" y="2413000"/>
          <a:ext cx="9934575" cy="4243388"/>
        </p:xfrm>
        <a:graphic>
          <a:graphicData uri="http://schemas.openxmlformats.org/presentationml/2006/ole">
            <mc:AlternateContent xmlns:mc="http://schemas.openxmlformats.org/markup-compatibility/2006">
              <mc:Choice xmlns:v="urn:schemas-microsoft-com:vml" Requires="v">
                <p:oleObj name="Document" r:id="rId3" imgW="10457133" imgH="4463844" progId="Word.Document.8">
                  <p:embed/>
                </p:oleObj>
              </mc:Choice>
              <mc:Fallback>
                <p:oleObj name="Document" r:id="rId3" imgW="10457133" imgH="4463844"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9388" y="2413000"/>
                        <a:ext cx="9934575" cy="42433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a:t>
            </a:r>
            <a:r>
              <a:rPr lang="ja-JP" altLang="en-US" dirty="0"/>
              <a:t> </a:t>
            </a:r>
            <a:r>
              <a:rPr lang="en-US" altLang="ja-JP" dirty="0"/>
              <a:t>(2/2)</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the existing measurement scheme should be extended to be used between multiple APs. </a:t>
            </a:r>
          </a:p>
          <a:p>
            <a:pPr marL="800100" lvl="1">
              <a:buFont typeface="Arial" panose="020B0604020202020204" pitchFamily="34" charset="0"/>
              <a:buChar char="•"/>
            </a:pPr>
            <a:r>
              <a:rPr lang="en-US" altLang="ja-JP" sz="1800" kern="0" dirty="0"/>
              <a:t>The frame format can be used as is. </a:t>
            </a:r>
          </a:p>
          <a:p>
            <a:pPr marL="800100" lvl="1">
              <a:buFont typeface="Arial" panose="020B0604020202020204" pitchFamily="34" charset="0"/>
              <a:buChar char="•"/>
            </a:pPr>
            <a:endParaRPr lang="en-US" altLang="ja-JP" sz="1400" kern="0" dirty="0"/>
          </a:p>
          <a:p>
            <a:pPr marL="400050">
              <a:buFont typeface="Arial" panose="020B0604020202020204" pitchFamily="34" charset="0"/>
              <a:buChar char="•"/>
            </a:pPr>
            <a:r>
              <a:rPr lang="en-US" altLang="ja-JP" sz="1800" kern="0" dirty="0"/>
              <a:t>In addition, the following point may need to be considered:</a:t>
            </a:r>
          </a:p>
          <a:p>
            <a:pPr marL="857250" lvl="1" indent="-342900">
              <a:buFont typeface="+mj-lt"/>
              <a:buAutoNum type="alphaUcParenR"/>
            </a:pPr>
            <a:r>
              <a:rPr lang="en-US" altLang="ja-JP" sz="1800" b="1" kern="0" dirty="0"/>
              <a:t>Multi-user transmission of test signals</a:t>
            </a:r>
          </a:p>
          <a:p>
            <a:pPr marL="1257300" lvl="2" indent="-342900">
              <a:buFont typeface="Arial" panose="020B0604020202020204" pitchFamily="34" charset="0"/>
              <a:buChar char="•"/>
            </a:pPr>
            <a:r>
              <a:rPr lang="en-US" altLang="ja-JP" sz="1800" kern="0" dirty="0"/>
              <a:t>To perform interference link measurement on many STAs at once, AP1 needs to trigger and have multiple users send test signals in UL OFDMA. </a:t>
            </a:r>
          </a:p>
          <a:p>
            <a:pPr marL="1257300" lvl="2" indent="-342900">
              <a:buFont typeface="Arial" panose="020B0604020202020204" pitchFamily="34" charset="0"/>
              <a:buChar char="•"/>
            </a:pPr>
            <a:r>
              <a:rPr lang="en-US" altLang="ja-JP" sz="1800" kern="0" dirty="0"/>
              <a:t>It may be possible to obtain information on interference links of multiple STAs at once by using NFRP Trigger or DRU (Example is added in Appendix.2)</a:t>
            </a:r>
          </a:p>
          <a:p>
            <a:pPr marL="1714500" lvl="3" indent="-342900">
              <a:buFont typeface="Arial" panose="020B0604020202020204" pitchFamily="34" charset="0"/>
              <a:buChar char="•"/>
            </a:pPr>
            <a:r>
              <a:rPr lang="en-US" altLang="ja-JP" kern="0" dirty="0"/>
              <a:t>In this case, the OBSS AP may not be able to set AGC properly because of the different received power of signals from multiple STAs to be observed, so the number of STAs which join UL MU transmission should be limited (4 or 5?)</a:t>
            </a:r>
          </a:p>
          <a:p>
            <a:pPr marL="400050">
              <a:buFont typeface="Arial" panose="020B0604020202020204" pitchFamily="34" charset="0"/>
              <a:buChar char="•"/>
            </a:pPr>
            <a:endParaRPr lang="en-US" altLang="ja-JP" sz="1800" kern="0" dirty="0"/>
          </a:p>
        </p:txBody>
      </p:sp>
    </p:spTree>
    <p:extLst>
      <p:ext uri="{BB962C8B-B14F-4D97-AF65-F5344CB8AC3E}">
        <p14:creationId xmlns:p14="http://schemas.microsoft.com/office/powerpoint/2010/main" val="290407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Measurement Duration Comparison </a:t>
            </a:r>
            <a:endParaRPr lang="ja-JP" altLang="en-US" dirty="0"/>
          </a:p>
        </p:txBody>
      </p:sp>
      <p:sp>
        <p:nvSpPr>
          <p:cNvPr id="2" name="Content Placeholder 2">
            <a:extLst>
              <a:ext uri="{FF2B5EF4-FFF2-40B4-BE49-F238E27FC236}">
                <a16:creationId xmlns:a16="http://schemas.microsoft.com/office/drawing/2014/main" id="{3DB4D5DB-10EF-820E-6455-8B109315F9A9}"/>
              </a:ext>
            </a:extLst>
          </p:cNvPr>
          <p:cNvSpPr txBox="1">
            <a:spLocks/>
          </p:cNvSpPr>
          <p:nvPr/>
        </p:nvSpPr>
        <p:spPr bwMode="auto">
          <a:xfrm>
            <a:off x="921162" y="1555917"/>
            <a:ext cx="11042237" cy="15111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Roughly compare both types of measurement duration</a:t>
            </a:r>
          </a:p>
          <a:p>
            <a:pPr marL="800100" lvl="1">
              <a:buFont typeface="Arial" panose="020B0604020202020204" pitchFamily="34" charset="0"/>
              <a:buChar char="•"/>
            </a:pPr>
            <a:r>
              <a:rPr lang="en-US" altLang="ja-JP" sz="1800" kern="0" dirty="0"/>
              <a:t>Number of APs is 2. Number of STAs in a BSS varies from 1-10.</a:t>
            </a:r>
          </a:p>
          <a:p>
            <a:pPr marL="800100" lvl="1">
              <a:buFont typeface="Arial" panose="020B0604020202020204" pitchFamily="34" charset="0"/>
              <a:buChar char="•"/>
            </a:pPr>
            <a:r>
              <a:rPr lang="en-US" altLang="ja-JP" sz="1800" kern="0" dirty="0"/>
              <a:t>Assumption that all frame duration is fixed to 80 us, and all frames are transmitted at SIFS (16us)</a:t>
            </a:r>
            <a:r>
              <a:rPr lang="ja-JP" altLang="en-US" sz="1800" kern="0" dirty="0"/>
              <a:t> </a:t>
            </a:r>
            <a:r>
              <a:rPr lang="en-US" altLang="ja-JP" sz="1800" kern="0" dirty="0"/>
              <a:t>intervals.</a:t>
            </a:r>
          </a:p>
          <a:p>
            <a:pPr marL="800100" lvl="1">
              <a:buFont typeface="Arial" panose="020B0604020202020204" pitchFamily="34" charset="0"/>
              <a:buChar char="•"/>
            </a:pPr>
            <a:r>
              <a:rPr lang="en-US" altLang="ja-JP" sz="1800" kern="0" dirty="0"/>
              <a:t>“SU” means no multiuser transmission (only single-user unicast or broadcast), “MU” means max 4 STAs can join UL MU transmission for sending Measurement Report or Test signal</a:t>
            </a:r>
          </a:p>
        </p:txBody>
      </p:sp>
      <p:sp>
        <p:nvSpPr>
          <p:cNvPr id="7" name="Content Placeholder 2">
            <a:extLst>
              <a:ext uri="{FF2B5EF4-FFF2-40B4-BE49-F238E27FC236}">
                <a16:creationId xmlns:a16="http://schemas.microsoft.com/office/drawing/2014/main" id="{465CCC52-F93D-D13D-6204-8603547600C7}"/>
              </a:ext>
            </a:extLst>
          </p:cNvPr>
          <p:cNvSpPr txBox="1">
            <a:spLocks/>
          </p:cNvSpPr>
          <p:nvPr/>
        </p:nvSpPr>
        <p:spPr bwMode="auto">
          <a:xfrm>
            <a:off x="929217" y="3429000"/>
            <a:ext cx="6035278" cy="2743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For any type, interference link measurement can be completed within 2.5ms with 10 STA/BSS.</a:t>
            </a:r>
          </a:p>
          <a:p>
            <a:pPr marL="800100" lvl="1">
              <a:buFont typeface="Arial" panose="020B0604020202020204" pitchFamily="34" charset="0"/>
              <a:buChar char="•"/>
            </a:pPr>
            <a:r>
              <a:rPr lang="en-US" altLang="ja-JP" sz="1800" kern="0" dirty="0"/>
              <a:t>In the SU case, the Transmission Type takes less time to measure interference links.</a:t>
            </a:r>
          </a:p>
          <a:p>
            <a:pPr marL="800100" lvl="1">
              <a:buFont typeface="Arial" panose="020B0604020202020204" pitchFamily="34" charset="0"/>
              <a:buChar char="•"/>
            </a:pPr>
            <a:r>
              <a:rPr lang="en-US" altLang="ja-JP" sz="1800" kern="0" dirty="0"/>
              <a:t>If it becomes possible to MU transmission for Measurement Response frame or Test signal, the time required for both measurements can be greatly reduced. In addition, the Observation Type takes less time to measure interference links.</a:t>
            </a:r>
          </a:p>
          <a:p>
            <a:pPr marL="800100" lvl="1">
              <a:buFont typeface="Arial" panose="020B0604020202020204" pitchFamily="34" charset="0"/>
              <a:buChar char="•"/>
            </a:pPr>
            <a:endParaRPr lang="en-US" altLang="ja-JP" sz="1800" kern="0" dirty="0"/>
          </a:p>
        </p:txBody>
      </p:sp>
      <p:pic>
        <p:nvPicPr>
          <p:cNvPr id="3" name="図 2">
            <a:extLst>
              <a:ext uri="{FF2B5EF4-FFF2-40B4-BE49-F238E27FC236}">
                <a16:creationId xmlns:a16="http://schemas.microsoft.com/office/drawing/2014/main" id="{37894052-1BDC-A923-8263-8FE6D9DF3134}"/>
              </a:ext>
            </a:extLst>
          </p:cNvPr>
          <p:cNvPicPr>
            <a:picLocks noChangeAspect="1"/>
          </p:cNvPicPr>
          <p:nvPr/>
        </p:nvPicPr>
        <p:blipFill rotWithShape="1">
          <a:blip r:embed="rId2"/>
          <a:srcRect b="5596"/>
          <a:stretch/>
        </p:blipFill>
        <p:spPr>
          <a:xfrm>
            <a:off x="6907198" y="3405130"/>
            <a:ext cx="4982997" cy="2827493"/>
          </a:xfrm>
          <a:prstGeom prst="rect">
            <a:avLst/>
          </a:prstGeom>
        </p:spPr>
      </p:pic>
    </p:spTree>
    <p:extLst>
      <p:ext uri="{BB962C8B-B14F-4D97-AF65-F5344CB8AC3E}">
        <p14:creationId xmlns:p14="http://schemas.microsoft.com/office/powerpoint/2010/main" val="2325538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proposed two coordinated measurement schemes to shorten measurement time.</a:t>
            </a:r>
          </a:p>
          <a:p>
            <a:pPr lvl="1">
              <a:buFont typeface="Arial" panose="020B0604020202020204" pitchFamily="34" charset="0"/>
              <a:buChar char="•"/>
            </a:pPr>
            <a:r>
              <a:rPr lang="en-US" altLang="ja-JP" dirty="0"/>
              <a:t>Coordinated</a:t>
            </a:r>
            <a:r>
              <a:rPr lang="ja-JP" altLang="en-US" dirty="0"/>
              <a:t> </a:t>
            </a:r>
            <a:r>
              <a:rPr lang="en-US" altLang="ja-JP" dirty="0"/>
              <a:t>Transmission Type Measurement </a:t>
            </a:r>
          </a:p>
          <a:p>
            <a:pPr lvl="1">
              <a:buFont typeface="Arial" panose="020B0604020202020204" pitchFamily="34" charset="0"/>
              <a:buChar char="•"/>
            </a:pPr>
            <a:r>
              <a:rPr lang="en-US" altLang="ja-JP" dirty="0"/>
              <a:t>Coordinated Observation Type Measurement </a:t>
            </a:r>
          </a:p>
          <a:p>
            <a:pPr lvl="1">
              <a:buFont typeface="Arial" panose="020B0604020202020204" pitchFamily="34" charset="0"/>
              <a:buChar char="•"/>
            </a:pPr>
            <a:endParaRPr lang="en-US" altLang="ja-JP" sz="2400" dirty="0"/>
          </a:p>
          <a:p>
            <a:pPr>
              <a:buFont typeface="Arial" panose="020B0604020202020204" pitchFamily="34" charset="0"/>
              <a:buChar char="•"/>
            </a:pPr>
            <a:r>
              <a:rPr lang="en-US" altLang="ja-JP" sz="2000" dirty="0"/>
              <a:t>Both schemes can shorten measurement time substantially. (at least 2.5ms for 10 STAs in a BSS)</a:t>
            </a:r>
          </a:p>
          <a:p>
            <a:pPr lvl="1">
              <a:buFont typeface="Arial" panose="020B0604020202020204" pitchFamily="34" charset="0"/>
              <a:buChar char="•"/>
            </a:pPr>
            <a:r>
              <a:rPr lang="en-US" altLang="ja-JP" dirty="0"/>
              <a:t>Multi-user transmission for sending reports and test signals would allow for more efficient completion of measurements.</a:t>
            </a:r>
          </a:p>
          <a:p>
            <a:pPr>
              <a:buFont typeface="Arial" panose="020B0604020202020204" pitchFamily="34" charset="0"/>
              <a:buChar char="•"/>
            </a:pPr>
            <a:endParaRPr lang="en-US" altLang="ja-JP" sz="2000" dirty="0"/>
          </a:p>
          <a:p>
            <a:pPr lvl="2">
              <a:buFont typeface="Arial" panose="020B0604020202020204" pitchFamily="34" charset="0"/>
              <a:buChar char="•"/>
            </a:pPr>
            <a:endParaRPr lang="en-US" sz="2000" dirty="0"/>
          </a:p>
          <a:p>
            <a:pPr lvl="2">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23/0480r5, March 2023</a:t>
            </a:r>
          </a:p>
          <a:p>
            <a:pPr marL="0" indent="0">
              <a:buNone/>
            </a:pPr>
            <a:r>
              <a:rPr kumimoji="1" lang="en-US" altLang="ja-JP" sz="1800" b="0" dirty="0"/>
              <a:t>[2] Kosuke Aio (Sony Corporation), “Coordinated Measurement,” 23/0668r2, August 2023</a:t>
            </a:r>
          </a:p>
          <a:p>
            <a:pPr marL="0" indent="0">
              <a:buNone/>
            </a:pPr>
            <a:r>
              <a:rPr kumimoji="1" lang="en-US" altLang="ja-JP" sz="1800" b="0" dirty="0"/>
              <a:t>[3] Kosuke Aio (Sony Group Corporation), “Recap on Coordinated Spatial Reuse Operation,” 22/1822r0, November 2022.</a:t>
            </a:r>
          </a:p>
          <a:p>
            <a:pPr marL="0" indent="0">
              <a:buNone/>
            </a:pPr>
            <a:r>
              <a:rPr kumimoji="1" lang="en-US" altLang="ja-JP" sz="1800" b="0" dirty="0"/>
              <a:t>[4] Jason Yuchen Guo (Huawei), “Coordinated-Spatial-Reuse-Design,”, 23/1868r1, November 2023</a:t>
            </a:r>
          </a:p>
          <a:p>
            <a:pPr marL="0" indent="0">
              <a:buNone/>
            </a:pPr>
            <a:r>
              <a:rPr kumimoji="1" lang="en-US" altLang="ja-JP" sz="1800" b="0" dirty="0"/>
              <a:t>[5] Duncan Ho (Qualcomm), “Seamless Roaming for UHR,” 22/1910r1, January 2023</a:t>
            </a:r>
          </a:p>
          <a:p>
            <a:pPr marL="0" indent="0">
              <a:buNone/>
            </a:pPr>
            <a:r>
              <a:rPr kumimoji="1" lang="en-US" altLang="ja-JP" sz="1800" b="0" dirty="0"/>
              <a:t>[6] </a:t>
            </a:r>
            <a:r>
              <a:rPr kumimoji="1" lang="en-US" altLang="ja-JP" sz="1800" b="0" dirty="0" err="1"/>
              <a:t>Guogang</a:t>
            </a:r>
            <a:r>
              <a:rPr kumimoji="1" lang="en-US" altLang="ja-JP" sz="1800" b="0" dirty="0"/>
              <a:t> Huang (Huawei), “Thoughts on Improving Roaming under Existing Architecture, “2023/1897r0, January 2024</a:t>
            </a:r>
          </a:p>
          <a:p>
            <a:pPr marL="0" indent="0">
              <a:buNone/>
            </a:pPr>
            <a:r>
              <a:rPr kumimoji="1" lang="en-US" altLang="ja-JP" sz="1800" b="0" dirty="0"/>
              <a:t>[7] SunHee Baek (LG Electronics), “Coordinated R-TWT Protection in Multi-BSS,” 23/0771r0, May 2023</a:t>
            </a:r>
          </a:p>
          <a:p>
            <a:pPr marL="0" indent="0">
              <a:buNone/>
            </a:pPr>
            <a:r>
              <a:rPr kumimoji="1" lang="en-US" altLang="ja-JP" sz="1800" b="0" dirty="0"/>
              <a:t>[8] Qing Xia (Sony), “OBSS Interference Impact on CR-TWT and Enhanced Channel Access Rules,” 24/0827r0, May 2024</a:t>
            </a:r>
          </a:p>
          <a:p>
            <a:pPr marL="0" indent="0"/>
            <a:r>
              <a:rPr kumimoji="1" lang="en-US" altLang="ja-JP" sz="1800" b="0" dirty="0"/>
              <a:t>[9] You-Wei Chen (MediaTek), “PDT-Joint-Sounding procedure,” You-Wei Chen (MediaTek), 24/2083r0, January 2025</a:t>
            </a:r>
          </a:p>
          <a:p>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nchor="ct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Measurement” to </a:t>
            </a:r>
            <a:r>
              <a:rPr lang="en-US" b="0" dirty="0" err="1"/>
              <a:t>TGbn</a:t>
            </a:r>
            <a:r>
              <a:rPr lang="en-US" b="0" dirty="0"/>
              <a:t> SFD?</a:t>
            </a:r>
          </a:p>
          <a:p>
            <a:pPr lvl="1">
              <a:buFont typeface="Arial" panose="020B0604020202020204" pitchFamily="34" charset="0"/>
              <a:buChar char="•"/>
            </a:pPr>
            <a:r>
              <a:rPr lang="en-US" altLang="ja-JP" sz="2400" kern="0" dirty="0"/>
              <a:t>Coordinated Measurement involves that an AP can request another AP to send a test signal or measure a test signal from intra-BSS STA.</a:t>
            </a:r>
          </a:p>
          <a:p>
            <a:pPr lvl="2">
              <a:buFont typeface="Arial" panose="020B0604020202020204" pitchFamily="34" charset="0"/>
              <a:buChar char="•"/>
            </a:pPr>
            <a:r>
              <a:rPr lang="en-US" sz="2000" b="0" dirty="0"/>
              <a:t>The test signa</a:t>
            </a:r>
            <a:r>
              <a:rPr lang="en-US" sz="2000" dirty="0"/>
              <a:t>l is an existing signal (Beacon, Data, </a:t>
            </a:r>
            <a:r>
              <a:rPr lang="en-US" sz="2000" dirty="0" err="1"/>
              <a:t>etc</a:t>
            </a:r>
            <a:r>
              <a:rPr lang="en-US" sz="2000" dirty="0"/>
              <a:t>)</a:t>
            </a: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Transmission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Transmission Type Measurement involves that an AP can request another AP to send a test signal.</a:t>
            </a:r>
          </a:p>
          <a:p>
            <a:pPr lvl="1">
              <a:buFont typeface="Arial" panose="020B0604020202020204" pitchFamily="34" charset="0"/>
              <a:buChar char="•"/>
              <a:tabLst>
                <a:tab pos="0" algn="l"/>
              </a:tabLst>
            </a:pPr>
            <a:r>
              <a:rPr lang="en-US" b="0" dirty="0"/>
              <a:t>Detail in slide.7.</a:t>
            </a:r>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93267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to add “Coordinated Observation Type Measurement” to </a:t>
            </a:r>
            <a:r>
              <a:rPr lang="en-US" b="0" dirty="0" err="1"/>
              <a:t>TGbn</a:t>
            </a:r>
            <a:r>
              <a:rPr lang="en-US" b="0" dirty="0"/>
              <a:t> SFD?</a:t>
            </a:r>
          </a:p>
          <a:p>
            <a:pPr>
              <a:buFont typeface="Arial" panose="020B0604020202020204" pitchFamily="34" charset="0"/>
              <a:buChar char="•"/>
              <a:tabLst>
                <a:tab pos="0" algn="l"/>
              </a:tabLst>
            </a:pPr>
            <a:r>
              <a:rPr lang="en-US" b="0" dirty="0"/>
              <a:t>Coordinated Observation Type Measurement involves that an AP can request another AP to measure a test signal from intra-BSS STA and get the measurement response from the AP.</a:t>
            </a:r>
          </a:p>
          <a:p>
            <a:pPr lvl="1">
              <a:buFont typeface="Arial" panose="020B0604020202020204" pitchFamily="34" charset="0"/>
              <a:buChar char="•"/>
              <a:tabLst>
                <a:tab pos="0" algn="l"/>
              </a:tabLst>
            </a:pPr>
            <a:r>
              <a:rPr lang="en-US" altLang="ja-JP" b="0" dirty="0"/>
              <a:t>Detail in slide.9.</a:t>
            </a:r>
            <a:endParaRPr lang="en-US" b="0" dirty="0"/>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04287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Appendix.1 Coordinated Transmission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3" name="図 2">
            <a:extLst>
              <a:ext uri="{FF2B5EF4-FFF2-40B4-BE49-F238E27FC236}">
                <a16:creationId xmlns:a16="http://schemas.microsoft.com/office/drawing/2014/main" id="{280EF713-9AC0-83F7-88BA-26E652C86530}"/>
              </a:ext>
            </a:extLst>
          </p:cNvPr>
          <p:cNvPicPr>
            <a:picLocks noChangeAspect="1"/>
          </p:cNvPicPr>
          <p:nvPr/>
        </p:nvPicPr>
        <p:blipFill>
          <a:blip r:embed="rId2"/>
          <a:stretch>
            <a:fillRect/>
          </a:stretch>
        </p:blipFill>
        <p:spPr>
          <a:xfrm>
            <a:off x="1331246" y="2303524"/>
            <a:ext cx="9529508" cy="3698813"/>
          </a:xfrm>
          <a:prstGeom prst="rect">
            <a:avLst/>
          </a:prstGeom>
        </p:spPr>
      </p:pic>
    </p:spTree>
    <p:extLst>
      <p:ext uri="{BB962C8B-B14F-4D97-AF65-F5344CB8AC3E}">
        <p14:creationId xmlns:p14="http://schemas.microsoft.com/office/powerpoint/2010/main" val="3425463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Appendix.2 Coordinated Observation Type Measurement (MU case)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4D093F34-F5FA-6E12-4A51-D4FC111F2A3D}"/>
              </a:ext>
            </a:extLst>
          </p:cNvPr>
          <p:cNvPicPr>
            <a:picLocks noChangeAspect="1"/>
          </p:cNvPicPr>
          <p:nvPr/>
        </p:nvPicPr>
        <p:blipFill>
          <a:blip r:embed="rId2"/>
          <a:stretch>
            <a:fillRect/>
          </a:stretch>
        </p:blipFill>
        <p:spPr>
          <a:xfrm>
            <a:off x="1246699" y="2438400"/>
            <a:ext cx="9698601" cy="3554012"/>
          </a:xfrm>
          <a:prstGeom prst="rect">
            <a:avLst/>
          </a:prstGeom>
        </p:spPr>
      </p:pic>
    </p:spTree>
    <p:extLst>
      <p:ext uri="{BB962C8B-B14F-4D97-AF65-F5344CB8AC3E}">
        <p14:creationId xmlns:p14="http://schemas.microsoft.com/office/powerpoint/2010/main" val="388411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Discussions on Multi-AP are in progress at </a:t>
            </a:r>
            <a:r>
              <a:rPr lang="en-US" sz="2000" dirty="0" err="1"/>
              <a:t>TGbn</a:t>
            </a:r>
            <a:r>
              <a:rPr lang="en-US" sz="2000" dirty="0"/>
              <a:t> [1].</a:t>
            </a:r>
          </a:p>
          <a:p>
            <a:pPr>
              <a:buFont typeface="Arial" panose="020B0604020202020204" pitchFamily="34" charset="0"/>
              <a:buChar char="•"/>
            </a:pPr>
            <a:endParaRPr lang="en-US" sz="2000" dirty="0"/>
          </a:p>
          <a:p>
            <a:pPr>
              <a:buFont typeface="Arial" panose="020B0604020202020204" pitchFamily="34" charset="0"/>
              <a:buChar char="•"/>
            </a:pPr>
            <a:r>
              <a:rPr lang="en-US" sz="2000" dirty="0"/>
              <a:t>Some coordinated types require RSSI (SNR) information of interference link (STA - OBSS AP)</a:t>
            </a:r>
          </a:p>
          <a:p>
            <a:pPr lvl="1">
              <a:buFont typeface="Arial" panose="020B0604020202020204" pitchFamily="34" charset="0"/>
              <a:buChar char="•"/>
            </a:pPr>
            <a:r>
              <a:rPr lang="en-US" sz="1600" b="1" dirty="0"/>
              <a:t>Coordinated Spatial Reuse: </a:t>
            </a:r>
            <a:r>
              <a:rPr lang="en-US" sz="1600" dirty="0"/>
              <a:t>To calculate the appropriate Tx power for multiple APs [3,4].</a:t>
            </a:r>
          </a:p>
          <a:p>
            <a:pPr lvl="1">
              <a:buFont typeface="Arial" panose="020B0604020202020204" pitchFamily="34" charset="0"/>
              <a:buChar char="•"/>
            </a:pPr>
            <a:r>
              <a:rPr lang="en-US" sz="1600" b="1" dirty="0"/>
              <a:t>Seamless Roaming: </a:t>
            </a:r>
            <a:r>
              <a:rPr lang="en-US" sz="1600" dirty="0"/>
              <a:t>To decide to start the roaming phase appropriately [5,6].</a:t>
            </a:r>
          </a:p>
          <a:p>
            <a:pPr lvl="1">
              <a:buFont typeface="Arial" panose="020B0604020202020204" pitchFamily="34" charset="0"/>
              <a:buChar char="•"/>
            </a:pPr>
            <a:r>
              <a:rPr lang="en-US" sz="1600" b="1" dirty="0"/>
              <a:t>Coordinated R-TWT: </a:t>
            </a:r>
            <a:r>
              <a:rPr lang="en-US" sz="1600" dirty="0"/>
              <a:t>To protect emergency data communication with STA which observes high interference from OBSS [7,8].</a:t>
            </a:r>
          </a:p>
          <a:p>
            <a:pPr marL="0" indent="0"/>
            <a:endParaRPr lang="en-US" sz="2000" dirty="0"/>
          </a:p>
          <a:p>
            <a:pPr>
              <a:buFont typeface="Arial" panose="020B0604020202020204" pitchFamily="34" charset="0"/>
              <a:buChar char="•"/>
            </a:pPr>
            <a:r>
              <a:rPr lang="en-US" sz="2000" dirty="0"/>
              <a:t>We proposed a concept of “Coordinated Measurement” to efficiently collect RSSI (SNR) information of the interference link [2].</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contribution follows up on the concept of “Coordinated Measurement” and discusses the details procedure.</a:t>
            </a: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Motivation: Different point from Sounding</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Coordinated BF(Co-BF) requires the new sounding procedure to collect CSI of the interference link (STA - OBSS AP), and sequential/joint sounding procedure has been approved.</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Certainly, the sounding procedure may also be able to collect RSSI (SNR) information of the interference link as well. However, …</a:t>
            </a:r>
          </a:p>
          <a:p>
            <a:pPr lvl="1">
              <a:buFont typeface="Arial" panose="020B0604020202020204" pitchFamily="34" charset="0"/>
              <a:buChar char="•"/>
            </a:pPr>
            <a:r>
              <a:rPr lang="en-US" altLang="ja-JP" sz="1800" kern="0" dirty="0"/>
              <a:t>when the STA sends the compressed BF matrix as feedback, it takes a long time to complete the measurement.</a:t>
            </a:r>
          </a:p>
          <a:p>
            <a:pPr lvl="1">
              <a:buFont typeface="Arial" panose="020B0604020202020204" pitchFamily="34" charset="0"/>
              <a:buChar char="•"/>
            </a:pPr>
            <a:r>
              <a:rPr lang="en-US" altLang="ja-JP" sz="1800" kern="0" dirty="0"/>
              <a:t>the sounding procedure may not be possible to cover legacy STAs (only UHR STAs).</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We believe that 11bn should also support the ability to extend the existing measurement scheme to efficiently collect RSSI (SNR) information on the interference link for both UHR STAs and legacy STAs.</a:t>
            </a:r>
            <a:endParaRPr lang="en-US" altLang="ja-JP" sz="2000" kern="0" dirty="0"/>
          </a:p>
        </p:txBody>
      </p:sp>
    </p:spTree>
    <p:extLst>
      <p:ext uri="{BB962C8B-B14F-4D97-AF65-F5344CB8AC3E}">
        <p14:creationId xmlns:p14="http://schemas.microsoft.com/office/powerpoint/2010/main" val="25451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Existing Measurement for OBSS Signal</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“Radio Measurement Request/Response” mechanism defined in IEEE 802.11 allows APs to request the STAs to measure OBSS signal.</a:t>
            </a:r>
          </a:p>
          <a:p>
            <a:pPr lvl="1">
              <a:buFont typeface="Arial" panose="020B0604020202020204" pitchFamily="34" charset="0"/>
              <a:buChar char="•"/>
            </a:pPr>
            <a:r>
              <a:rPr lang="en-US" altLang="ja-JP" sz="1800" kern="0" dirty="0"/>
              <a:t>General Procedure</a:t>
            </a:r>
          </a:p>
          <a:p>
            <a:pPr marL="1257300" lvl="2" indent="-342900">
              <a:buFont typeface="+mj-lt"/>
              <a:buAutoNum type="arabicPeriod"/>
            </a:pPr>
            <a:r>
              <a:rPr lang="en-US" altLang="ja-JP" sz="1600" kern="0" dirty="0"/>
              <a:t>AP sends “Radio Measurement Request frame” to intra-BSS STAs</a:t>
            </a:r>
          </a:p>
          <a:p>
            <a:pPr marL="1257300" lvl="2" indent="-342900">
              <a:buFont typeface="+mj-lt"/>
              <a:buAutoNum type="arabicPeriod"/>
            </a:pPr>
            <a:r>
              <a:rPr lang="en-US" altLang="ja-JP" sz="1600" kern="0" dirty="0"/>
              <a:t>STA starts the measurement stats (passably, STA needs to switch the primary channel temporally to measure the OBSS signal)</a:t>
            </a:r>
          </a:p>
          <a:p>
            <a:pPr marL="1257300" lvl="2" indent="-342900">
              <a:buFont typeface="+mj-lt"/>
              <a:buAutoNum type="arabicPeriod"/>
            </a:pPr>
            <a:r>
              <a:rPr lang="en-US" altLang="ja-JP" sz="1600" kern="0" dirty="0"/>
              <a:t>STA responses “Radio Measurement Report frame” to the AP</a:t>
            </a:r>
          </a:p>
          <a:p>
            <a:pPr lvl="1">
              <a:buFont typeface="Arial" panose="020B0604020202020204" pitchFamily="34" charset="0"/>
              <a:buChar char="•"/>
            </a:pPr>
            <a:r>
              <a:rPr lang="en-US" altLang="ja-JP" sz="1800" kern="0" dirty="0"/>
              <a:t>Measuring Beacon frames is typically used for RSSI measurement because the Tx power is relatively static compered to other frames.</a:t>
            </a:r>
          </a:p>
          <a:p>
            <a:pPr lvl="2">
              <a:buFont typeface="Arial" panose="020B0604020202020204" pitchFamily="34" charset="0"/>
              <a:buChar char="•"/>
            </a:pPr>
            <a:r>
              <a:rPr lang="en-US" altLang="ja-JP" sz="1800" kern="0" dirty="0"/>
              <a:t>STA may retrieve and report some information in the Beacon.</a:t>
            </a:r>
          </a:p>
        </p:txBody>
      </p:sp>
      <p:pic>
        <p:nvPicPr>
          <p:cNvPr id="30" name="図 29">
            <a:extLst>
              <a:ext uri="{FF2B5EF4-FFF2-40B4-BE49-F238E27FC236}">
                <a16:creationId xmlns:a16="http://schemas.microsoft.com/office/drawing/2014/main" id="{7D2A9ED2-C24B-C96C-C1F6-533FCF3CD639}"/>
              </a:ext>
            </a:extLst>
          </p:cNvPr>
          <p:cNvPicPr>
            <a:picLocks noChangeAspect="1"/>
          </p:cNvPicPr>
          <p:nvPr/>
        </p:nvPicPr>
        <p:blipFill>
          <a:blip r:embed="rId2"/>
          <a:stretch>
            <a:fillRect/>
          </a:stretch>
        </p:blipFill>
        <p:spPr>
          <a:xfrm>
            <a:off x="7315200" y="3969229"/>
            <a:ext cx="4348443" cy="2527301"/>
          </a:xfrm>
          <a:prstGeom prst="rect">
            <a:avLst/>
          </a:prstGeom>
        </p:spPr>
      </p:pic>
    </p:spTree>
    <p:extLst>
      <p:ext uri="{BB962C8B-B14F-4D97-AF65-F5344CB8AC3E}">
        <p14:creationId xmlns:p14="http://schemas.microsoft.com/office/powerpoint/2010/main" val="344589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Problem of Existing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Regardless of the Beacon Measurement type (active/passive), it typically takes more than 100-200ms to complete the measurement process. </a:t>
            </a:r>
          </a:p>
          <a:p>
            <a:pPr lvl="1">
              <a:buFont typeface="Arial" panose="020B0604020202020204" pitchFamily="34" charset="0"/>
              <a:buChar char="•"/>
            </a:pPr>
            <a:r>
              <a:rPr lang="en-US" altLang="ja-JP" sz="1800" kern="0" dirty="0"/>
              <a:t>For passive measurement, Beacon interval is usually set to 100-200ms. </a:t>
            </a:r>
          </a:p>
          <a:p>
            <a:pPr lvl="1">
              <a:buFont typeface="Arial" panose="020B0604020202020204" pitchFamily="34" charset="0"/>
              <a:buChar char="•"/>
            </a:pPr>
            <a:r>
              <a:rPr lang="en-US" altLang="ja-JP" sz="1800" kern="0" dirty="0"/>
              <a:t>For active measurement, a STA allocates approximately 100-200ms to collect probe responses from all APs. </a:t>
            </a:r>
          </a:p>
          <a:p>
            <a:pPr lvl="1">
              <a:buFont typeface="Arial" panose="020B0604020202020204" pitchFamily="34" charset="0"/>
              <a:buChar char="•"/>
            </a:pPr>
            <a:r>
              <a:rPr lang="en-US" altLang="ja-JP" sz="1800" kern="0" dirty="0"/>
              <a:t>In cases where a STA fails to receive a Beacon from an OBSS AP for some reason, the measurement process will take even longer.</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Long measurement times create several problems. </a:t>
            </a:r>
          </a:p>
          <a:p>
            <a:pPr lvl="1">
              <a:buFont typeface="Arial" panose="020B0604020202020204" pitchFamily="34" charset="0"/>
              <a:buChar char="•"/>
            </a:pPr>
            <a:r>
              <a:rPr lang="en-US" altLang="ja-JP" sz="1800" kern="0" dirty="0"/>
              <a:t>AP cannot obtain real-time information</a:t>
            </a:r>
          </a:p>
          <a:p>
            <a:pPr lvl="1">
              <a:buFont typeface="Arial" panose="020B0604020202020204" pitchFamily="34" charset="0"/>
              <a:buChar char="•"/>
            </a:pPr>
            <a:r>
              <a:rPr lang="en-US" altLang="ja-JP" sz="1800" kern="0" dirty="0"/>
              <a:t>STA must perform the measurement process for a long time, resulting in increased power consumption.</a:t>
            </a:r>
            <a:endParaRPr lang="en-US" altLang="ja-JP" sz="2400" kern="0" dirty="0"/>
          </a:p>
        </p:txBody>
      </p:sp>
    </p:spTree>
    <p:extLst>
      <p:ext uri="{BB962C8B-B14F-4D97-AF65-F5344CB8AC3E}">
        <p14:creationId xmlns:p14="http://schemas.microsoft.com/office/powerpoint/2010/main" val="137651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Proposal: Coordinated Measurement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We propose </a:t>
            </a:r>
            <a:r>
              <a:rPr lang="en-US" altLang="ja-JP" sz="1800" kern="0" dirty="0">
                <a:solidFill>
                  <a:srgbClr val="FF0000"/>
                </a:solidFill>
              </a:rPr>
              <a:t>Coordinated measurement schemes</a:t>
            </a:r>
            <a:r>
              <a:rPr lang="en-US" altLang="ja-JP" sz="1800" kern="0" dirty="0"/>
              <a:t>.</a:t>
            </a:r>
          </a:p>
          <a:p>
            <a:pPr lvl="1">
              <a:buFont typeface="Arial" panose="020B0604020202020204" pitchFamily="34" charset="0"/>
              <a:buChar char="•"/>
            </a:pPr>
            <a:r>
              <a:rPr lang="en-US" altLang="ja-JP" sz="1800" kern="0" dirty="0"/>
              <a:t>Coordinated Measurement involves the cooperative transmission and observation of test signals, and the sharing of measurement results among multiple APs. </a:t>
            </a:r>
          </a:p>
          <a:p>
            <a:pPr lvl="1">
              <a:buFont typeface="Arial" panose="020B0604020202020204" pitchFamily="34" charset="0"/>
              <a:buChar char="•"/>
            </a:pPr>
            <a:r>
              <a:rPr lang="en-US" altLang="ja-JP" sz="1800" kern="0" dirty="0"/>
              <a:t>By actively measuring OBSS signals, we can expect a significant reduction in measurement time.</a:t>
            </a:r>
          </a:p>
          <a:p>
            <a:pPr>
              <a:buFont typeface="Arial" panose="020B0604020202020204" pitchFamily="34" charset="0"/>
              <a:buChar char="•"/>
            </a:pPr>
            <a:r>
              <a:rPr lang="en-US" altLang="ja-JP" sz="1800" kern="0" dirty="0"/>
              <a:t>There are two types of coordinated measurement: </a:t>
            </a:r>
            <a:r>
              <a:rPr lang="en-US" altLang="ja-JP" sz="1800" kern="0" dirty="0">
                <a:solidFill>
                  <a:srgbClr val="FF0000"/>
                </a:solidFill>
              </a:rPr>
              <a:t>Transmission Type </a:t>
            </a:r>
            <a:r>
              <a:rPr lang="en-US" altLang="ja-JP" sz="1800" kern="0" dirty="0">
                <a:solidFill>
                  <a:schemeClr val="tx1"/>
                </a:solidFill>
              </a:rPr>
              <a:t>&amp; </a:t>
            </a:r>
            <a:r>
              <a:rPr lang="en-US" altLang="ja-JP" sz="1800" kern="0" dirty="0">
                <a:solidFill>
                  <a:srgbClr val="FF0000"/>
                </a:solidFill>
              </a:rPr>
              <a:t>Observation Type</a:t>
            </a:r>
          </a:p>
        </p:txBody>
      </p:sp>
      <p:sp>
        <p:nvSpPr>
          <p:cNvPr id="20" name="正方形/長方形 19">
            <a:extLst>
              <a:ext uri="{FF2B5EF4-FFF2-40B4-BE49-F238E27FC236}">
                <a16:creationId xmlns:a16="http://schemas.microsoft.com/office/drawing/2014/main" id="{35782FD8-7A7E-BEB9-7D5D-5991680302E6}"/>
              </a:ext>
            </a:extLst>
          </p:cNvPr>
          <p:cNvSpPr/>
          <p:nvPr/>
        </p:nvSpPr>
        <p:spPr bwMode="auto">
          <a:xfrm>
            <a:off x="1527885"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Transmission Type Measurement</a:t>
            </a:r>
            <a:endParaRPr kumimoji="0" lang="ja-JP" altLang="en-US" sz="1600" b="1" i="0" u="none" strike="noStrike" cap="none" normalizeH="0" baseline="0" dirty="0">
              <a:ln>
                <a:noFill/>
              </a:ln>
              <a:solidFill>
                <a:schemeClr val="bg1"/>
              </a:solidFill>
              <a:effectLst/>
            </a:endParaRPr>
          </a:p>
        </p:txBody>
      </p:sp>
      <p:sp>
        <p:nvSpPr>
          <p:cNvPr id="2" name="正方形/長方形 1">
            <a:extLst>
              <a:ext uri="{FF2B5EF4-FFF2-40B4-BE49-F238E27FC236}">
                <a16:creationId xmlns:a16="http://schemas.microsoft.com/office/drawing/2014/main" id="{386DC0C8-8C10-3305-A0CB-F7C291C56607}"/>
              </a:ext>
            </a:extLst>
          </p:cNvPr>
          <p:cNvSpPr/>
          <p:nvPr/>
        </p:nvSpPr>
        <p:spPr bwMode="auto">
          <a:xfrm>
            <a:off x="6631800" y="3322974"/>
            <a:ext cx="3960000" cy="487026"/>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b="1" dirty="0">
                <a:solidFill>
                  <a:schemeClr val="bg1"/>
                </a:solidFill>
              </a:rPr>
              <a:t>Coordinated Observation Type Measurement</a:t>
            </a:r>
            <a:endParaRPr kumimoji="0" lang="ja-JP" altLang="en-US" sz="1600" b="1" i="0" u="none" strike="noStrike" cap="none" normalizeH="0" baseline="0" dirty="0">
              <a:ln>
                <a:noFill/>
              </a:ln>
              <a:solidFill>
                <a:schemeClr val="bg1"/>
              </a:solidFill>
              <a:effectLst/>
            </a:endParaRPr>
          </a:p>
        </p:txBody>
      </p:sp>
      <p:pic>
        <p:nvPicPr>
          <p:cNvPr id="7" name="図 6">
            <a:extLst>
              <a:ext uri="{FF2B5EF4-FFF2-40B4-BE49-F238E27FC236}">
                <a16:creationId xmlns:a16="http://schemas.microsoft.com/office/drawing/2014/main" id="{77440ED6-5EDB-11DD-6574-C3C3A6DA0C1B}"/>
              </a:ext>
            </a:extLst>
          </p:cNvPr>
          <p:cNvPicPr>
            <a:picLocks noChangeAspect="1"/>
          </p:cNvPicPr>
          <p:nvPr/>
        </p:nvPicPr>
        <p:blipFill>
          <a:blip r:embed="rId2"/>
          <a:stretch>
            <a:fillRect/>
          </a:stretch>
        </p:blipFill>
        <p:spPr>
          <a:xfrm>
            <a:off x="1621720" y="3909234"/>
            <a:ext cx="3614521" cy="2557817"/>
          </a:xfrm>
          <a:prstGeom prst="rect">
            <a:avLst/>
          </a:prstGeom>
        </p:spPr>
      </p:pic>
      <p:pic>
        <p:nvPicPr>
          <p:cNvPr id="10" name="図 9">
            <a:extLst>
              <a:ext uri="{FF2B5EF4-FFF2-40B4-BE49-F238E27FC236}">
                <a16:creationId xmlns:a16="http://schemas.microsoft.com/office/drawing/2014/main" id="{9FA3D996-9F20-A9F8-FD43-CF5DFD7A4732}"/>
              </a:ext>
            </a:extLst>
          </p:cNvPr>
          <p:cNvPicPr>
            <a:picLocks noChangeAspect="1"/>
          </p:cNvPicPr>
          <p:nvPr/>
        </p:nvPicPr>
        <p:blipFill>
          <a:blip r:embed="rId3"/>
          <a:stretch>
            <a:fillRect/>
          </a:stretch>
        </p:blipFill>
        <p:spPr>
          <a:xfrm>
            <a:off x="7147180" y="3808415"/>
            <a:ext cx="3139820" cy="2549259"/>
          </a:xfrm>
          <a:prstGeom prst="rect">
            <a:avLst/>
          </a:prstGeom>
        </p:spPr>
      </p:pic>
    </p:spTree>
    <p:extLst>
      <p:ext uri="{BB962C8B-B14F-4D97-AF65-F5344CB8AC3E}">
        <p14:creationId xmlns:p14="http://schemas.microsoft.com/office/powerpoint/2010/main" val="266752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Transmission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 C-TDMA)</a:t>
            </a:r>
          </a:p>
          <a:p>
            <a:pPr marL="800100" lvl="1" indent="-342900">
              <a:buFont typeface="+mj-lt"/>
              <a:buAutoNum type="arabicPeriod"/>
            </a:pPr>
            <a:r>
              <a:rPr lang="en-US" altLang="ja-JP" sz="1800" kern="0" dirty="0"/>
              <a:t>AP1 sends the radio measurement request frame to STA1a and STA1b, then they start measurement state.</a:t>
            </a:r>
          </a:p>
          <a:p>
            <a:pPr marL="800100" lvl="1" indent="-342900">
              <a:buFont typeface="+mj-lt"/>
              <a:buAutoNum type="arabicPeriod"/>
            </a:pPr>
            <a:r>
              <a:rPr lang="en-US" altLang="ja-JP" sz="1800" kern="0" dirty="0"/>
              <a:t>AP1 sends MU-RTS(TXS) to AP2 for sharing TXOP.</a:t>
            </a:r>
          </a:p>
          <a:p>
            <a:pPr marL="800100" lvl="1" indent="-342900">
              <a:buFont typeface="+mj-lt"/>
              <a:buAutoNum type="arabicPeriod"/>
            </a:pPr>
            <a:r>
              <a:rPr lang="en-US" altLang="ja-JP" sz="1800" kern="0" dirty="0"/>
              <a:t>AP2 sends the test signal (Beacon, Data frame, </a:t>
            </a:r>
            <a:r>
              <a:rPr lang="en-US" altLang="ja-JP" sz="1800" kern="0" dirty="0" err="1"/>
              <a:t>etc</a:t>
            </a:r>
            <a:r>
              <a:rPr lang="en-US" altLang="ja-JP" sz="1800" kern="0" dirty="0"/>
              <a:t>), then sends CF-END to AP1 to return TXOP.</a:t>
            </a:r>
          </a:p>
          <a:p>
            <a:pPr marL="800100" lvl="1" indent="-342900">
              <a:buFont typeface="+mj-lt"/>
              <a:buAutoNum type="arabicPeriod"/>
            </a:pPr>
            <a:r>
              <a:rPr lang="en-US" altLang="ja-JP" sz="1800" kern="0" dirty="0"/>
              <a:t>AP1 receives Measurement Report frame from STA1a and STA1b.</a:t>
            </a:r>
          </a:p>
          <a:p>
            <a:pPr marL="800100" lvl="1" indent="-342900">
              <a:buFont typeface="+mj-lt"/>
              <a:buAutoNum type="arabicPeriod"/>
            </a:pPr>
            <a:r>
              <a:rPr lang="en-US" altLang="ja-JP" sz="1800" kern="0" dirty="0"/>
              <a:t>(If necessary) AP1 shares the report information to AP2.</a:t>
            </a:r>
          </a:p>
        </p:txBody>
      </p:sp>
      <p:pic>
        <p:nvPicPr>
          <p:cNvPr id="2" name="図 1">
            <a:extLst>
              <a:ext uri="{FF2B5EF4-FFF2-40B4-BE49-F238E27FC236}">
                <a16:creationId xmlns:a16="http://schemas.microsoft.com/office/drawing/2014/main" id="{7C0D3AF3-9140-209E-7C59-C3B40707AAFB}"/>
              </a:ext>
            </a:extLst>
          </p:cNvPr>
          <p:cNvPicPr>
            <a:picLocks noChangeAspect="1"/>
          </p:cNvPicPr>
          <p:nvPr/>
        </p:nvPicPr>
        <p:blipFill>
          <a:blip r:embed="rId2"/>
          <a:stretch>
            <a:fillRect/>
          </a:stretch>
        </p:blipFill>
        <p:spPr>
          <a:xfrm>
            <a:off x="2027281" y="3661110"/>
            <a:ext cx="8236921" cy="2863515"/>
          </a:xfrm>
          <a:prstGeom prst="rect">
            <a:avLst/>
          </a:prstGeom>
        </p:spPr>
      </p:pic>
    </p:spTree>
    <p:extLst>
      <p:ext uri="{BB962C8B-B14F-4D97-AF65-F5344CB8AC3E}">
        <p14:creationId xmlns:p14="http://schemas.microsoft.com/office/powerpoint/2010/main" val="17174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Coordinated Transmission Type Measurement (2/2)</a:t>
            </a:r>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September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Content Placeholder 2">
            <a:extLst>
              <a:ext uri="{FF2B5EF4-FFF2-40B4-BE49-F238E27FC236}">
                <a16:creationId xmlns:a16="http://schemas.microsoft.com/office/drawing/2014/main" id="{5DC75F41-5783-6AFF-CBC9-B7679E8FF094}"/>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1800" kern="0" dirty="0"/>
              <a:t>Basically, it can be realized by combining the existing measurement scheme and the C-TDMA procedure.</a:t>
            </a:r>
          </a:p>
          <a:p>
            <a:pPr marL="400050">
              <a:buFont typeface="Arial" panose="020B0604020202020204" pitchFamily="34" charset="0"/>
              <a:buChar char="•"/>
            </a:pPr>
            <a:endParaRPr lang="en-US" altLang="ja-JP" sz="1800" kern="0" dirty="0"/>
          </a:p>
          <a:p>
            <a:pPr marL="400050">
              <a:buFont typeface="Arial" panose="020B0604020202020204" pitchFamily="34" charset="0"/>
              <a:buChar char="•"/>
            </a:pPr>
            <a:r>
              <a:rPr lang="en-US" altLang="ja-JP" sz="1800" kern="0" dirty="0"/>
              <a:t>In addition, the following points may need to be considered:</a:t>
            </a:r>
          </a:p>
          <a:p>
            <a:pPr marL="857250" lvl="1" indent="-342900">
              <a:buFont typeface="+mj-lt"/>
              <a:buAutoNum type="alphaUcParenR"/>
            </a:pPr>
            <a:r>
              <a:rPr lang="en-US" altLang="ja-JP" sz="1800" b="1" dirty="0"/>
              <a:t>Multi-user transmission of report frames</a:t>
            </a:r>
          </a:p>
          <a:p>
            <a:pPr marL="1314450" lvl="2" indent="-342900">
              <a:buFont typeface="Arial" panose="020B0604020202020204" pitchFamily="34" charset="0"/>
              <a:buChar char="•"/>
            </a:pPr>
            <a:r>
              <a:rPr lang="en-US" altLang="ja-JP" sz="1800" kern="0" dirty="0"/>
              <a:t>Currently, the STA sends Measurement Report frame only when it obtains TXOP for the first time after the Measurement Duration set in Measurement Request frame has expired. Therefore, there is a high possibility that it will take time until the report frame is sent, and it is not possible to receive the report frames from multiple STAs simultaneously. </a:t>
            </a:r>
          </a:p>
          <a:p>
            <a:pPr marL="1314450" lvl="2" indent="-342900">
              <a:buFont typeface="Arial" panose="020B0604020202020204" pitchFamily="34" charset="0"/>
              <a:buChar char="•"/>
            </a:pPr>
            <a:r>
              <a:rPr lang="en-US" altLang="ja-JP" sz="1800" kern="0" dirty="0"/>
              <a:t>To make it more efficient, the AP should be able to trigger multiple STAs and receive measurement report frames at once. (Example is added in Appendix.1)</a:t>
            </a:r>
          </a:p>
          <a:p>
            <a:pPr marL="857250" lvl="1" indent="-342900">
              <a:buFont typeface="+mj-lt"/>
              <a:buAutoNum type="alphaUcParenR"/>
            </a:pPr>
            <a:r>
              <a:rPr lang="en-US" altLang="ja-JP" sz="1800" b="1" kern="0" dirty="0"/>
              <a:t>Regarding specifying the test signal</a:t>
            </a:r>
          </a:p>
          <a:p>
            <a:pPr marL="1257300" lvl="2" indent="-342900">
              <a:buFont typeface="+mj-lt"/>
              <a:buAutoNum type="alphaUcParenR"/>
            </a:pPr>
            <a:r>
              <a:rPr lang="en-US" altLang="ja-JP" sz="1600" kern="0" dirty="0"/>
              <a:t>Currently, the AP cannot specify what kind of frame is sent with what kind of transmission parameters just by sharing TXOP. </a:t>
            </a:r>
          </a:p>
          <a:p>
            <a:pPr marL="1257300" lvl="2" indent="-342900">
              <a:buFont typeface="+mj-lt"/>
              <a:buAutoNum type="alphaUcParenR"/>
            </a:pPr>
            <a:r>
              <a:rPr lang="en-US" altLang="ja-JP" sz="1600" kern="0" dirty="0"/>
              <a:t>The AP should be able to share TXOP by limiting the frames that can be sent (e.g., beacon) and some of the transmission parameters (e.g., transmission power).</a:t>
            </a:r>
          </a:p>
        </p:txBody>
      </p:sp>
    </p:spTree>
    <p:extLst>
      <p:ext uri="{BB962C8B-B14F-4D97-AF65-F5344CB8AC3E}">
        <p14:creationId xmlns:p14="http://schemas.microsoft.com/office/powerpoint/2010/main" val="649331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September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Coordinated Observation Type Measurement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Detail Procedure (Existing Measurement for multiple APs)</a:t>
            </a:r>
          </a:p>
          <a:p>
            <a:pPr marL="800100" lvl="1" indent="-342900">
              <a:buFont typeface="+mj-lt"/>
              <a:buAutoNum type="arabicPeriod"/>
            </a:pPr>
            <a:r>
              <a:rPr lang="en-US" altLang="ja-JP" sz="1800" kern="0" dirty="0"/>
              <a:t>AP1 sends a new radio measurement request frame to AP2, then AP2 starts measurement state.</a:t>
            </a:r>
          </a:p>
          <a:p>
            <a:pPr marL="800100" lvl="1" indent="-342900">
              <a:buFont typeface="+mj-lt"/>
              <a:buAutoNum type="arabicPeriod"/>
            </a:pPr>
            <a:r>
              <a:rPr lang="en-US" altLang="ja-JP" sz="1800" kern="0" dirty="0"/>
              <a:t>AP1 sends a trigger frame to request STA1a (STA1b) to send the test signal.</a:t>
            </a:r>
          </a:p>
          <a:p>
            <a:pPr marL="800100" lvl="1" indent="-342900">
              <a:buFont typeface="+mj-lt"/>
              <a:buAutoNum type="arabicPeriod"/>
            </a:pPr>
            <a:r>
              <a:rPr lang="en-US" altLang="ja-JP" sz="1800" kern="0" dirty="0"/>
              <a:t>STA1a(STA1b) sends the test signal (Data frame, </a:t>
            </a:r>
            <a:r>
              <a:rPr lang="en-US" altLang="ja-JP" sz="1800" kern="0" dirty="0" err="1"/>
              <a:t>etc</a:t>
            </a:r>
            <a:r>
              <a:rPr lang="en-US" altLang="ja-JP" sz="1800" kern="0" dirty="0"/>
              <a:t>).</a:t>
            </a:r>
          </a:p>
          <a:p>
            <a:pPr marL="800100" lvl="1" indent="-342900">
              <a:buFont typeface="+mj-lt"/>
              <a:buAutoNum type="arabicPeriod"/>
            </a:pPr>
            <a:r>
              <a:rPr lang="en-US" altLang="ja-JP" sz="1800" kern="0" dirty="0"/>
              <a:t>AP2 measures RSSI(SNR) of the test signal from STA1a(STA1b).</a:t>
            </a:r>
          </a:p>
          <a:p>
            <a:pPr marL="800100" lvl="1" indent="-342900">
              <a:buFont typeface="+mj-lt"/>
              <a:buAutoNum type="arabicPeriod"/>
            </a:pPr>
            <a:r>
              <a:rPr lang="en-US" altLang="ja-JP" sz="1800" kern="0" dirty="0"/>
              <a:t>AP1 receives Measurement Report frames from AP2.</a:t>
            </a:r>
          </a:p>
        </p:txBody>
      </p:sp>
      <p:pic>
        <p:nvPicPr>
          <p:cNvPr id="2" name="図 1">
            <a:extLst>
              <a:ext uri="{FF2B5EF4-FFF2-40B4-BE49-F238E27FC236}">
                <a16:creationId xmlns:a16="http://schemas.microsoft.com/office/drawing/2014/main" id="{5908F98A-34D8-4898-5A93-E2E5B3D354DA}"/>
              </a:ext>
            </a:extLst>
          </p:cNvPr>
          <p:cNvPicPr>
            <a:picLocks noChangeAspect="1"/>
          </p:cNvPicPr>
          <p:nvPr/>
        </p:nvPicPr>
        <p:blipFill>
          <a:blip r:embed="rId3"/>
          <a:stretch>
            <a:fillRect/>
          </a:stretch>
        </p:blipFill>
        <p:spPr>
          <a:xfrm>
            <a:off x="2095500" y="3564486"/>
            <a:ext cx="8001000" cy="2958427"/>
          </a:xfrm>
          <a:prstGeom prst="rect">
            <a:avLst/>
          </a:prstGeom>
        </p:spPr>
      </p:pic>
    </p:spTree>
    <p:extLst>
      <p:ext uri="{BB962C8B-B14F-4D97-AF65-F5344CB8AC3E}">
        <p14:creationId xmlns:p14="http://schemas.microsoft.com/office/powerpoint/2010/main" val="13805416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52423</TotalTime>
  <Words>1877</Words>
  <Application>Microsoft Office PowerPoint</Application>
  <PresentationFormat>ワイド画面</PresentationFormat>
  <Paragraphs>193</Paragraphs>
  <Slides>18</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3" baseType="lpstr">
      <vt:lpstr>Arial Unicode MS</vt:lpstr>
      <vt:lpstr>Arial</vt:lpstr>
      <vt:lpstr>Times New Roman</vt:lpstr>
      <vt:lpstr>Office Theme</vt:lpstr>
      <vt:lpstr>Document</vt:lpstr>
      <vt:lpstr>PowerPoint プレゼンテーション</vt:lpstr>
      <vt:lpstr>Introduction</vt:lpstr>
      <vt:lpstr>Motivation: Different point from Sounding</vt:lpstr>
      <vt:lpstr>Existing Measurement for OBSS Signal</vt:lpstr>
      <vt:lpstr>Problem of Existing Measurement</vt:lpstr>
      <vt:lpstr>Proposal: Coordinated Measurement</vt:lpstr>
      <vt:lpstr>Coordinated Transmission Type Measurement (1/2)</vt:lpstr>
      <vt:lpstr>Coordinated Transmission Type Measurement (2/2)</vt:lpstr>
      <vt:lpstr>Coordinated Observation Type Measurement (1/2)</vt:lpstr>
      <vt:lpstr>Coordinated Observation Type Measurement (2/2)</vt:lpstr>
      <vt:lpstr>Measurement Duration Comparison </vt:lpstr>
      <vt:lpstr>Summary </vt:lpstr>
      <vt:lpstr>References</vt:lpstr>
      <vt:lpstr>SP #1</vt:lpstr>
      <vt:lpstr>SP #2</vt:lpstr>
      <vt:lpstr>SP #3</vt:lpstr>
      <vt:lpstr>Appendix.1 Coordinated Transmission Type Measurement (MU case)</vt:lpstr>
      <vt:lpstr>Appendix.2 Coordinated Observation Type Measurement (MU case)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128</cp:revision>
  <cp:lastPrinted>1601-01-01T00:00:00Z</cp:lastPrinted>
  <dcterms:created xsi:type="dcterms:W3CDTF">2024-01-02T17:53:44Z</dcterms:created>
  <dcterms:modified xsi:type="dcterms:W3CDTF">2025-02-06T14:46:24Z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