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1"/>
  </p:notesMasterIdLst>
  <p:handoutMasterIdLst>
    <p:handoutMasterId r:id="rId22"/>
  </p:handoutMasterIdLst>
  <p:sldIdLst>
    <p:sldId id="256" r:id="rId5"/>
    <p:sldId id="334" r:id="rId6"/>
    <p:sldId id="2147473593" r:id="rId7"/>
    <p:sldId id="2147473567" r:id="rId8"/>
    <p:sldId id="2147473568" r:id="rId9"/>
    <p:sldId id="2147473571" r:id="rId10"/>
    <p:sldId id="2147473572" r:id="rId11"/>
    <p:sldId id="2147473594" r:id="rId12"/>
    <p:sldId id="2147473589" r:id="rId13"/>
    <p:sldId id="2147473595" r:id="rId14"/>
    <p:sldId id="2147473596" r:id="rId15"/>
    <p:sldId id="343" r:id="rId16"/>
    <p:sldId id="273" r:id="rId17"/>
    <p:sldId id="2147473540" r:id="rId18"/>
    <p:sldId id="2147473597" r:id="rId19"/>
    <p:sldId id="2147473598" r:id="rId2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3681" autoAdjust="0"/>
  </p:normalViewPr>
  <p:slideViewPr>
    <p:cSldViewPr>
      <p:cViewPr varScale="1">
        <p:scale>
          <a:sx n="160" d="100"/>
          <a:sy n="160" d="100"/>
        </p:scale>
        <p:origin x="472" y="9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io, Kosuke (SEC)" userId="4ca0a952-a8c3-4ae4-877b-7a498285cc83" providerId="ADAL" clId="{355C3A06-74C9-47F4-B106-21FA6D026823}"/>
    <pc:docChg chg="undo custSel delSld modSld">
      <pc:chgData name="Aio, Kosuke (SEC)" userId="4ca0a952-a8c3-4ae4-877b-7a498285cc83" providerId="ADAL" clId="{355C3A06-74C9-47F4-B106-21FA6D026823}" dt="2024-09-06T09:02:45.290" v="1153"/>
      <pc:docMkLst>
        <pc:docMk/>
      </pc:docMkLst>
      <pc:sldChg chg="modSp mod">
        <pc:chgData name="Aio, Kosuke (SEC)" userId="4ca0a952-a8c3-4ae4-877b-7a498285cc83" providerId="ADAL" clId="{355C3A06-74C9-47F4-B106-21FA6D026823}" dt="2024-09-06T09:02:20.868" v="1150" actId="20577"/>
        <pc:sldMkLst>
          <pc:docMk/>
          <pc:sldMk cId="0" sldId="256"/>
        </pc:sldMkLst>
        <pc:spChg chg="mod">
          <ac:chgData name="Aio, Kosuke (SEC)" userId="4ca0a952-a8c3-4ae4-877b-7a498285cc83" providerId="ADAL" clId="{355C3A06-74C9-47F4-B106-21FA6D026823}" dt="2024-09-06T09:02:20.868" v="1150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Aio, Kosuke (SEC)" userId="4ca0a952-a8c3-4ae4-877b-7a498285cc83" providerId="ADAL" clId="{355C3A06-74C9-47F4-B106-21FA6D026823}" dt="2024-09-06T08:42:15.144" v="672" actId="20577"/>
        <pc:sldMkLst>
          <pc:docMk/>
          <pc:sldMk cId="551391497" sldId="334"/>
        </pc:sldMkLst>
        <pc:spChg chg="mod">
          <ac:chgData name="Aio, Kosuke (SEC)" userId="4ca0a952-a8c3-4ae4-877b-7a498285cc83" providerId="ADAL" clId="{355C3A06-74C9-47F4-B106-21FA6D026823}" dt="2024-09-06T08:42:15.144" v="672" actId="20577"/>
          <ac:spMkLst>
            <pc:docMk/>
            <pc:sldMk cId="551391497" sldId="334"/>
            <ac:spMk id="3" creationId="{6022ABF0-32CA-B3DC-4DE9-DC9319F214B3}"/>
          </ac:spMkLst>
        </pc:spChg>
      </pc:sldChg>
      <pc:sldChg chg="modSp mod">
        <pc:chgData name="Aio, Kosuke (SEC)" userId="4ca0a952-a8c3-4ae4-877b-7a498285cc83" providerId="ADAL" clId="{355C3A06-74C9-47F4-B106-21FA6D026823}" dt="2024-09-06T09:02:45.290" v="1153"/>
        <pc:sldMkLst>
          <pc:docMk/>
          <pc:sldMk cId="1744388495" sldId="2147473540"/>
        </pc:sldMkLst>
        <pc:spChg chg="mod">
          <ac:chgData name="Aio, Kosuke (SEC)" userId="4ca0a952-a8c3-4ae4-877b-7a498285cc83" providerId="ADAL" clId="{355C3A06-74C9-47F4-B106-21FA6D026823}" dt="2024-09-06T09:02:45.290" v="1153"/>
          <ac:spMkLst>
            <pc:docMk/>
            <pc:sldMk cId="1744388495" sldId="2147473540"/>
            <ac:spMk id="3" creationId="{00000000-0000-0000-0000-000000000000}"/>
          </ac:spMkLst>
        </pc:spChg>
      </pc:sldChg>
      <pc:sldChg chg="modSp mod">
        <pc:chgData name="Aio, Kosuke (SEC)" userId="4ca0a952-a8c3-4ae4-877b-7a498285cc83" providerId="ADAL" clId="{355C3A06-74C9-47F4-B106-21FA6D026823}" dt="2024-09-06T08:54:49.074" v="974" actId="20577"/>
        <pc:sldMkLst>
          <pc:docMk/>
          <pc:sldMk cId="3445890766" sldId="2147473567"/>
        </pc:sldMkLst>
        <pc:spChg chg="mod">
          <ac:chgData name="Aio, Kosuke (SEC)" userId="4ca0a952-a8c3-4ae4-877b-7a498285cc83" providerId="ADAL" clId="{355C3A06-74C9-47F4-B106-21FA6D026823}" dt="2024-09-06T08:54:49.074" v="974" actId="20577"/>
          <ac:spMkLst>
            <pc:docMk/>
            <pc:sldMk cId="3445890766" sldId="2147473567"/>
            <ac:spMk id="5" creationId="{8BD58028-5D55-130A-908E-C364549C096F}"/>
          </ac:spMkLst>
        </pc:spChg>
        <pc:spChg chg="mod">
          <ac:chgData name="Aio, Kosuke (SEC)" userId="4ca0a952-a8c3-4ae4-877b-7a498285cc83" providerId="ADAL" clId="{355C3A06-74C9-47F4-B106-21FA6D026823}" dt="2024-09-06T08:50:20.745" v="865" actId="1076"/>
          <ac:spMkLst>
            <pc:docMk/>
            <pc:sldMk cId="3445890766" sldId="2147473567"/>
            <ac:spMk id="26" creationId="{61CB41B8-7A2C-80CB-F811-1A4BD0FF1012}"/>
          </ac:spMkLst>
        </pc:spChg>
        <pc:spChg chg="mod">
          <ac:chgData name="Aio, Kosuke (SEC)" userId="4ca0a952-a8c3-4ae4-877b-7a498285cc83" providerId="ADAL" clId="{355C3A06-74C9-47F4-B106-21FA6D026823}" dt="2024-09-06T08:50:20.745" v="865" actId="1076"/>
          <ac:spMkLst>
            <pc:docMk/>
            <pc:sldMk cId="3445890766" sldId="2147473567"/>
            <ac:spMk id="27" creationId="{DEFAC86C-3FF4-A059-8E23-54F178AB7870}"/>
          </ac:spMkLst>
        </pc:spChg>
        <pc:spChg chg="mod">
          <ac:chgData name="Aio, Kosuke (SEC)" userId="4ca0a952-a8c3-4ae4-877b-7a498285cc83" providerId="ADAL" clId="{355C3A06-74C9-47F4-B106-21FA6D026823}" dt="2024-09-06T08:50:20.745" v="865" actId="1076"/>
          <ac:spMkLst>
            <pc:docMk/>
            <pc:sldMk cId="3445890766" sldId="2147473567"/>
            <ac:spMk id="28" creationId="{569178BE-1689-6429-0186-89847D478255}"/>
          </ac:spMkLst>
        </pc:spChg>
        <pc:grpChg chg="mod">
          <ac:chgData name="Aio, Kosuke (SEC)" userId="4ca0a952-a8c3-4ae4-877b-7a498285cc83" providerId="ADAL" clId="{355C3A06-74C9-47F4-B106-21FA6D026823}" dt="2024-09-06T08:50:20.745" v="865" actId="1076"/>
          <ac:grpSpMkLst>
            <pc:docMk/>
            <pc:sldMk cId="3445890766" sldId="2147473567"/>
            <ac:grpSpMk id="2" creationId="{0B8FEB6E-BED2-4A5B-0E37-346D5EB727AA}"/>
          </ac:grpSpMkLst>
        </pc:grpChg>
      </pc:sldChg>
      <pc:sldChg chg="modSp mod">
        <pc:chgData name="Aio, Kosuke (SEC)" userId="4ca0a952-a8c3-4ae4-877b-7a498285cc83" providerId="ADAL" clId="{355C3A06-74C9-47F4-B106-21FA6D026823}" dt="2024-09-06T08:52:33.116" v="926" actId="20577"/>
        <pc:sldMkLst>
          <pc:docMk/>
          <pc:sldMk cId="1376512370" sldId="2147473568"/>
        </pc:sldMkLst>
        <pc:spChg chg="mod">
          <ac:chgData name="Aio, Kosuke (SEC)" userId="4ca0a952-a8c3-4ae4-877b-7a498285cc83" providerId="ADAL" clId="{355C3A06-74C9-47F4-B106-21FA6D026823}" dt="2024-09-06T08:52:33.116" v="926" actId="20577"/>
          <ac:spMkLst>
            <pc:docMk/>
            <pc:sldMk cId="1376512370" sldId="2147473568"/>
            <ac:spMk id="5" creationId="{8BD58028-5D55-130A-908E-C364549C096F}"/>
          </ac:spMkLst>
        </pc:spChg>
      </pc:sldChg>
      <pc:sldChg chg="modSp mod">
        <pc:chgData name="Aio, Kosuke (SEC)" userId="4ca0a952-a8c3-4ae4-877b-7a498285cc83" providerId="ADAL" clId="{355C3A06-74C9-47F4-B106-21FA6D026823}" dt="2024-09-06T08:54:26.397" v="954" actId="20577"/>
        <pc:sldMkLst>
          <pc:docMk/>
          <pc:sldMk cId="2667522862" sldId="2147473571"/>
        </pc:sldMkLst>
        <pc:spChg chg="mod">
          <ac:chgData name="Aio, Kosuke (SEC)" userId="4ca0a952-a8c3-4ae4-877b-7a498285cc83" providerId="ADAL" clId="{355C3A06-74C9-47F4-B106-21FA6D026823}" dt="2024-09-06T08:54:26.397" v="954" actId="20577"/>
          <ac:spMkLst>
            <pc:docMk/>
            <pc:sldMk cId="2667522862" sldId="2147473571"/>
            <ac:spMk id="5" creationId="{8BD58028-5D55-130A-908E-C364549C096F}"/>
          </ac:spMkLst>
        </pc:spChg>
      </pc:sldChg>
      <pc:sldChg chg="modSp mod">
        <pc:chgData name="Aio, Kosuke (SEC)" userId="4ca0a952-a8c3-4ae4-877b-7a498285cc83" providerId="ADAL" clId="{355C3A06-74C9-47F4-B106-21FA6D026823}" dt="2024-09-06T08:55:35.144" v="982" actId="20577"/>
        <pc:sldMkLst>
          <pc:docMk/>
          <pc:sldMk cId="1717499740" sldId="2147473572"/>
        </pc:sldMkLst>
        <pc:spChg chg="mod">
          <ac:chgData name="Aio, Kosuke (SEC)" userId="4ca0a952-a8c3-4ae4-877b-7a498285cc83" providerId="ADAL" clId="{355C3A06-74C9-47F4-B106-21FA6D026823}" dt="2024-09-06T08:55:35.144" v="982" actId="20577"/>
          <ac:spMkLst>
            <pc:docMk/>
            <pc:sldMk cId="1717499740" sldId="2147473572"/>
            <ac:spMk id="5" creationId="{8BD58028-5D55-130A-908E-C364549C096F}"/>
          </ac:spMkLst>
        </pc:spChg>
      </pc:sldChg>
      <pc:sldChg chg="modSp mod">
        <pc:chgData name="Aio, Kosuke (SEC)" userId="4ca0a952-a8c3-4ae4-877b-7a498285cc83" providerId="ADAL" clId="{355C3A06-74C9-47F4-B106-21FA6D026823}" dt="2024-09-06T08:59:16.740" v="1076" actId="20577"/>
        <pc:sldMkLst>
          <pc:docMk/>
          <pc:sldMk cId="1380541679" sldId="2147473589"/>
        </pc:sldMkLst>
        <pc:spChg chg="mod">
          <ac:chgData name="Aio, Kosuke (SEC)" userId="4ca0a952-a8c3-4ae4-877b-7a498285cc83" providerId="ADAL" clId="{355C3A06-74C9-47F4-B106-21FA6D026823}" dt="2024-09-06T08:59:16.740" v="1076" actId="20577"/>
          <ac:spMkLst>
            <pc:docMk/>
            <pc:sldMk cId="1380541679" sldId="2147473589"/>
            <ac:spMk id="5" creationId="{8BD58028-5D55-130A-908E-C364549C096F}"/>
          </ac:spMkLst>
        </pc:spChg>
      </pc:sldChg>
      <pc:sldChg chg="modSp mod">
        <pc:chgData name="Aio, Kosuke (SEC)" userId="4ca0a952-a8c3-4ae4-877b-7a498285cc83" providerId="ADAL" clId="{355C3A06-74C9-47F4-B106-21FA6D026823}" dt="2024-09-06T09:01:51.984" v="1146" actId="20577"/>
        <pc:sldMkLst>
          <pc:docMk/>
          <pc:sldMk cId="2545154228" sldId="2147473593"/>
        </pc:sldMkLst>
        <pc:spChg chg="mod">
          <ac:chgData name="Aio, Kosuke (SEC)" userId="4ca0a952-a8c3-4ae4-877b-7a498285cc83" providerId="ADAL" clId="{355C3A06-74C9-47F4-B106-21FA6D026823}" dt="2024-09-06T09:01:51.984" v="1146" actId="20577"/>
          <ac:spMkLst>
            <pc:docMk/>
            <pc:sldMk cId="2545154228" sldId="2147473593"/>
            <ac:spMk id="5" creationId="{8BD58028-5D55-130A-908E-C364549C096F}"/>
          </ac:spMkLst>
        </pc:spChg>
      </pc:sldChg>
      <pc:sldChg chg="modSp mod">
        <pc:chgData name="Aio, Kosuke (SEC)" userId="4ca0a952-a8c3-4ae4-877b-7a498285cc83" providerId="ADAL" clId="{355C3A06-74C9-47F4-B106-21FA6D026823}" dt="2024-09-06T08:58:30.137" v="1060" actId="20577"/>
        <pc:sldMkLst>
          <pc:docMk/>
          <pc:sldMk cId="649331916" sldId="2147473594"/>
        </pc:sldMkLst>
        <pc:spChg chg="mod">
          <ac:chgData name="Aio, Kosuke (SEC)" userId="4ca0a952-a8c3-4ae4-877b-7a498285cc83" providerId="ADAL" clId="{355C3A06-74C9-47F4-B106-21FA6D026823}" dt="2024-09-06T08:58:30.137" v="1060" actId="20577"/>
          <ac:spMkLst>
            <pc:docMk/>
            <pc:sldMk cId="649331916" sldId="2147473594"/>
            <ac:spMk id="9" creationId="{5DC75F41-5783-6AFF-CBC9-B7679E8FF094}"/>
          </ac:spMkLst>
        </pc:spChg>
      </pc:sldChg>
      <pc:sldChg chg="modSp mod">
        <pc:chgData name="Aio, Kosuke (SEC)" userId="4ca0a952-a8c3-4ae4-877b-7a498285cc83" providerId="ADAL" clId="{355C3A06-74C9-47F4-B106-21FA6D026823}" dt="2024-09-06T09:02:34.545" v="1152" actId="403"/>
        <pc:sldMkLst>
          <pc:docMk/>
          <pc:sldMk cId="2904077598" sldId="2147473595"/>
        </pc:sldMkLst>
        <pc:spChg chg="mod">
          <ac:chgData name="Aio, Kosuke (SEC)" userId="4ca0a952-a8c3-4ae4-877b-7a498285cc83" providerId="ADAL" clId="{355C3A06-74C9-47F4-B106-21FA6D026823}" dt="2024-09-06T09:02:34.545" v="1152" actId="403"/>
          <ac:spMkLst>
            <pc:docMk/>
            <pc:sldMk cId="2904077598" sldId="2147473595"/>
            <ac:spMk id="2" creationId="{3DB4D5DB-10EF-820E-6455-8B109315F9A9}"/>
          </ac:spMkLst>
        </pc:spChg>
      </pc:sldChg>
      <pc:sldChg chg="modSp mod">
        <pc:chgData name="Aio, Kosuke (SEC)" userId="4ca0a952-a8c3-4ae4-877b-7a498285cc83" providerId="ADAL" clId="{355C3A06-74C9-47F4-B106-21FA6D026823}" dt="2024-09-06T09:01:01.127" v="1116" actId="20577"/>
        <pc:sldMkLst>
          <pc:docMk/>
          <pc:sldMk cId="2325538350" sldId="2147473596"/>
        </pc:sldMkLst>
        <pc:spChg chg="mod">
          <ac:chgData name="Aio, Kosuke (SEC)" userId="4ca0a952-a8c3-4ae4-877b-7a498285cc83" providerId="ADAL" clId="{355C3A06-74C9-47F4-B106-21FA6D026823}" dt="2024-09-06T09:01:01.127" v="1116" actId="20577"/>
          <ac:spMkLst>
            <pc:docMk/>
            <pc:sldMk cId="2325538350" sldId="2147473596"/>
            <ac:spMk id="7" creationId="{465CCC52-F93D-D13D-6204-8603547600C7}"/>
          </ac:spMkLst>
        </pc:spChg>
      </pc:sldChg>
      <pc:sldChg chg="del">
        <pc:chgData name="Aio, Kosuke (SEC)" userId="4ca0a952-a8c3-4ae4-877b-7a498285cc83" providerId="ADAL" clId="{355C3A06-74C9-47F4-B106-21FA6D026823}" dt="2024-09-06T09:01:11.535" v="1117" actId="47"/>
        <pc:sldMkLst>
          <pc:docMk/>
          <pc:sldMk cId="3478533355" sldId="214747359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3240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2987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676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September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Kosuke Aio (Sony),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it-IT"/>
              <a:t>Kosuke Aio (Sony), et al.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September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September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Kosuke Aio (Sony),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September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Kosuke Aio (Sony), et al.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September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Kosuke Aio (Sony), et al.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September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Kosuke Aio (Sony), et al.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September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Kosuke Aio (Sony), et al.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September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Kosuke Aio (Sony),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September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Kosuke Aio (Sony),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September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it-IT"/>
              <a:t>Kosuke Aio (Sony), et al.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802.11-24/1452r0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67533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2024-09-08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0F88BBFA-7354-6131-639E-A6B94149F8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790291"/>
            <a:ext cx="10363200" cy="89990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/>
              <a:t>Coordinated Measurement: Follow-up</a:t>
            </a:r>
            <a:endParaRPr lang="en-GB" kern="0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506EC37-AF25-D226-8530-859C03595855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altLang="ja-JP"/>
              <a:t>September 2024</a:t>
            </a:r>
            <a:endParaRPr lang="en-GB" dirty="0"/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E6CFBF8A-45D2-D48D-3358-32A2B51EB4A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3355855"/>
              </p:ext>
            </p:extLst>
          </p:nvPr>
        </p:nvGraphicFramePr>
        <p:xfrm>
          <a:off x="1449388" y="2413000"/>
          <a:ext cx="9934575" cy="424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7133" imgH="4463844" progId="Word.Document.8">
                  <p:embed/>
                </p:oleObj>
              </mc:Choice>
              <mc:Fallback>
                <p:oleObj name="Document" r:id="rId3" imgW="10457133" imgH="4463844" progId="Word.Document.8">
                  <p:embed/>
                  <p:pic>
                    <p:nvPicPr>
                      <p:cNvPr id="2" name="Object 3">
                        <a:extLst>
                          <a:ext uri="{FF2B5EF4-FFF2-40B4-BE49-F238E27FC236}">
                            <a16:creationId xmlns:a16="http://schemas.microsoft.com/office/drawing/2014/main" id="{E6CFBF8A-45D2-D48D-3358-32A2B51EB4A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9388" y="2413000"/>
                        <a:ext cx="9934575" cy="42433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3BACBF-80FA-6B1E-102D-DA7A911970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487AD25-0BF3-0B3B-5FCA-EFFB700E1C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September 2024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51ED49B-55F2-D5F3-CBAF-B6B6D42EB4F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  <p:sp>
        <p:nvSpPr>
          <p:cNvPr id="9" name="タイトル 8">
            <a:extLst>
              <a:ext uri="{FF2B5EF4-FFF2-40B4-BE49-F238E27FC236}">
                <a16:creationId xmlns:a16="http://schemas.microsoft.com/office/drawing/2014/main" id="{A83FC01D-1DF7-3436-77AD-48B610C08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Coordinated Observation Type Measurement</a:t>
            </a:r>
            <a:r>
              <a:rPr lang="ja-JP" altLang="en-US" dirty="0"/>
              <a:t> </a:t>
            </a:r>
            <a:r>
              <a:rPr lang="en-US" altLang="ja-JP" dirty="0"/>
              <a:t>(2/2)</a:t>
            </a:r>
            <a:endParaRPr lang="ja-JP" altLang="en-US" dirty="0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3DB4D5DB-10EF-820E-6455-8B109315F9A9}"/>
              </a:ext>
            </a:extLst>
          </p:cNvPr>
          <p:cNvSpPr txBox="1">
            <a:spLocks/>
          </p:cNvSpPr>
          <p:nvPr/>
        </p:nvSpPr>
        <p:spPr bwMode="auto">
          <a:xfrm>
            <a:off x="921162" y="1555917"/>
            <a:ext cx="10813637" cy="450499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00050">
              <a:buFont typeface="Arial" panose="020B0604020202020204" pitchFamily="34" charset="0"/>
              <a:buChar char="•"/>
            </a:pPr>
            <a:r>
              <a:rPr lang="en-US" altLang="ja-JP" sz="1800" kern="0" dirty="0"/>
              <a:t>Basically, the existing measurement scheme should be extended to be used between multiple APs. 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ja-JP" sz="1800" kern="0" dirty="0"/>
              <a:t>The frame format can be used as is. </a:t>
            </a:r>
          </a:p>
          <a:p>
            <a:pPr marL="800100" lvl="1">
              <a:buFont typeface="Arial" panose="020B0604020202020204" pitchFamily="34" charset="0"/>
              <a:buChar char="•"/>
            </a:pPr>
            <a:endParaRPr lang="en-US" altLang="ja-JP" sz="1400" kern="0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ja-JP" sz="1800" kern="0" dirty="0"/>
              <a:t>In addition, the following point may need to be considered:</a:t>
            </a:r>
          </a:p>
          <a:p>
            <a:pPr marL="857250" lvl="1" indent="-342900">
              <a:buFont typeface="+mj-lt"/>
              <a:buAutoNum type="alphaUcParenR"/>
            </a:pPr>
            <a:r>
              <a:rPr lang="en-US" altLang="ja-JP" sz="1800" b="1" kern="0" dirty="0"/>
              <a:t>Multi-user transmission of test signals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altLang="ja-JP" sz="1600" kern="0" dirty="0"/>
              <a:t>To perform interference link measurement on many STAs at once, AP1 needs to trigger and have multiple users send test signals in UL OFDMA.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altLang="ja-JP" sz="1600" kern="0" dirty="0"/>
              <a:t>It may be possible to obtain information on interference links of multiple STAs at once by using NFRP Trigger or DRU. 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altLang="ja-JP" sz="1400" kern="0" dirty="0"/>
              <a:t>In this case, the OBSS AP may not be able to set AGC properly because of the different received power of signals from multiple STAs to be observed.</a:t>
            </a:r>
          </a:p>
          <a:p>
            <a:pPr marL="400050">
              <a:buFont typeface="Arial" panose="020B0604020202020204" pitchFamily="34" charset="0"/>
              <a:buChar char="•"/>
            </a:pPr>
            <a:endParaRPr lang="en-US" altLang="ja-JP" sz="1800" kern="0" dirty="0"/>
          </a:p>
        </p:txBody>
      </p:sp>
    </p:spTree>
    <p:extLst>
      <p:ext uri="{BB962C8B-B14F-4D97-AF65-F5344CB8AC3E}">
        <p14:creationId xmlns:p14="http://schemas.microsoft.com/office/powerpoint/2010/main" val="29040775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3BACBF-80FA-6B1E-102D-DA7A911970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487AD25-0BF3-0B3B-5FCA-EFFB700E1C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September 2024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51ED49B-55F2-D5F3-CBAF-B6B6D42EB4F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  <p:sp>
        <p:nvSpPr>
          <p:cNvPr id="9" name="タイトル 8">
            <a:extLst>
              <a:ext uri="{FF2B5EF4-FFF2-40B4-BE49-F238E27FC236}">
                <a16:creationId xmlns:a16="http://schemas.microsoft.com/office/drawing/2014/main" id="{A83FC01D-1DF7-3436-77AD-48B610C08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Measurement Duration Comparison </a:t>
            </a:r>
            <a:endParaRPr lang="ja-JP" altLang="en-US" dirty="0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3DB4D5DB-10EF-820E-6455-8B109315F9A9}"/>
              </a:ext>
            </a:extLst>
          </p:cNvPr>
          <p:cNvSpPr txBox="1">
            <a:spLocks/>
          </p:cNvSpPr>
          <p:nvPr/>
        </p:nvSpPr>
        <p:spPr bwMode="auto">
          <a:xfrm>
            <a:off x="921162" y="1555917"/>
            <a:ext cx="11042237" cy="15111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00050">
              <a:buFont typeface="Arial" panose="020B0604020202020204" pitchFamily="34" charset="0"/>
              <a:buChar char="•"/>
            </a:pPr>
            <a:r>
              <a:rPr lang="en-US" altLang="ja-JP" sz="1800" kern="0" dirty="0"/>
              <a:t>Roughly compare both types of measurement duration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ja-JP" sz="1800" kern="0" dirty="0"/>
              <a:t>Number of APs is 3. Number of STAs in a BSS varies from 1-10.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ja-JP" sz="1800" kern="0" dirty="0"/>
              <a:t>Assumption that all frame duration is fixed to 80 us, and all frames are transmitted at SIFS (16us)</a:t>
            </a:r>
            <a:r>
              <a:rPr lang="ja-JP" altLang="en-US" sz="1800" kern="0" dirty="0"/>
              <a:t> </a:t>
            </a:r>
            <a:r>
              <a:rPr lang="en-US" altLang="ja-JP" sz="1800" kern="0" dirty="0"/>
              <a:t>intervals.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ja-JP" sz="1800" kern="0" dirty="0"/>
              <a:t>No multiuser transmission (only single-user unicast or broadcast)</a:t>
            </a: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2C084902-04B9-1778-A346-7DBAF3AB84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6600" y="3122874"/>
            <a:ext cx="5029200" cy="3022871"/>
          </a:xfrm>
          <a:prstGeom prst="rect">
            <a:avLst/>
          </a:prstGeo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65CCC52-F93D-D13D-6204-8603547600C7}"/>
              </a:ext>
            </a:extLst>
          </p:cNvPr>
          <p:cNvSpPr txBox="1">
            <a:spLocks/>
          </p:cNvSpPr>
          <p:nvPr/>
        </p:nvSpPr>
        <p:spPr bwMode="auto">
          <a:xfrm>
            <a:off x="914402" y="3124200"/>
            <a:ext cx="6019798" cy="15111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00050">
              <a:buFont typeface="Arial" panose="020B0604020202020204" pitchFamily="34" charset="0"/>
              <a:buChar char="•"/>
            </a:pPr>
            <a:r>
              <a:rPr lang="en-US" altLang="ja-JP" sz="1800" kern="0" dirty="0"/>
              <a:t>The “Observation Type” can complete the  measurement of up to 4 STAs in a shorter time, but the “Transmission Type” is shorter for 5 or more STAs.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ja-JP" sz="1800" kern="0" dirty="0"/>
              <a:t>“Transmission Type” may complete in longer time if time required for the STA to obtain TXOP to send the report frame is added.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ja-JP" sz="1800" kern="0" dirty="0"/>
              <a:t>Both types may complete in less time when some multi-user transmission method of test signals or reports is adopted.</a:t>
            </a:r>
          </a:p>
        </p:txBody>
      </p:sp>
    </p:spTree>
    <p:extLst>
      <p:ext uri="{BB962C8B-B14F-4D97-AF65-F5344CB8AC3E}">
        <p14:creationId xmlns:p14="http://schemas.microsoft.com/office/powerpoint/2010/main" val="23255383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C8DD5E-AA28-8342-8C5F-E821EAB436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E63551-2142-AFEF-621D-BCD9B8AB62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1643636"/>
            <a:ext cx="10783407" cy="452856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We proposed two coordinated measurement schemes to shorten measurement time.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Coordinated</a:t>
            </a:r>
            <a:r>
              <a:rPr lang="ja-JP" altLang="en-US" dirty="0"/>
              <a:t> </a:t>
            </a:r>
            <a:r>
              <a:rPr lang="en-US" altLang="ja-JP" dirty="0"/>
              <a:t>Transmission Type Measurement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Coordinated Observation Type Measurement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Both schemes can shorten measurement time substantially. (at least 1ms for 3 STAs in a BSS)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Multi-user transmission for sending reports and test signals would allow for more efficient completion of measurements.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sz="2000" dirty="0"/>
          </a:p>
          <a:p>
            <a:pPr lvl="2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2">
              <a:buFont typeface="Arial" panose="020B0604020202020204" pitchFamily="34" charset="0"/>
              <a:buChar char="•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41DD79-A43F-5BD1-E188-2E769E931B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DB88ABC-E7B1-0F92-6A1A-7C9A74483E8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September 2024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00D0B82-2A56-2EB5-F23A-993F89DD5E29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52132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3515" y="1600200"/>
            <a:ext cx="10361084" cy="45719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ja-JP" sz="1800" b="0" dirty="0"/>
              <a:t>[1] Laurent Cariou (Intel), “UHR proposed PAR,” 23/0480r5, March 2023</a:t>
            </a:r>
          </a:p>
          <a:p>
            <a:pPr marL="0" indent="0">
              <a:buNone/>
            </a:pPr>
            <a:r>
              <a:rPr kumimoji="1" lang="en-US" altLang="ja-JP" sz="1800" b="0" dirty="0"/>
              <a:t>[2] Kosuke Aio (Sony Corporation), “Coordinated Measurement,” 23/0668r2, August 2023</a:t>
            </a:r>
          </a:p>
          <a:p>
            <a:pPr marL="0" indent="0">
              <a:buNone/>
            </a:pPr>
            <a:r>
              <a:rPr kumimoji="1" lang="en-US" altLang="ja-JP" sz="1800" b="0" dirty="0"/>
              <a:t>[3] Kosuke Aio (Sony Group Corporation), “Recap on Coordinated Spatial Reuse Operation,” 22/1822r0, November 2022.</a:t>
            </a:r>
          </a:p>
          <a:p>
            <a:pPr marL="0" indent="0">
              <a:buNone/>
            </a:pPr>
            <a:r>
              <a:rPr kumimoji="1" lang="en-US" altLang="ja-JP" sz="1800" b="0" dirty="0"/>
              <a:t>[4] Jason Yuchen Guo (Huawei), “Coordinated-Spatial-Reuse-Design,”, 23/1868r1, November 2023</a:t>
            </a:r>
          </a:p>
          <a:p>
            <a:pPr marL="0" indent="0">
              <a:buNone/>
            </a:pPr>
            <a:r>
              <a:rPr kumimoji="1" lang="en-US" altLang="ja-JP" sz="1800" b="0" dirty="0"/>
              <a:t>[5] Duncan Ho (Qualcomm), “Seamless Roaming for UHR,” 22/1910r1, January 2023</a:t>
            </a:r>
          </a:p>
          <a:p>
            <a:pPr marL="0" indent="0">
              <a:buNone/>
            </a:pPr>
            <a:r>
              <a:rPr kumimoji="1" lang="en-US" altLang="ja-JP" sz="1800" b="0" dirty="0"/>
              <a:t>[6] </a:t>
            </a:r>
            <a:r>
              <a:rPr kumimoji="1" lang="en-US" altLang="ja-JP" sz="1800" b="0" dirty="0" err="1"/>
              <a:t>Guogang</a:t>
            </a:r>
            <a:r>
              <a:rPr kumimoji="1" lang="en-US" altLang="ja-JP" sz="1800" b="0" dirty="0"/>
              <a:t> Huang (Huawei), “Thoughts on Improving Roaming under Existing Architecture, “2023/1897r0, January 2024</a:t>
            </a:r>
          </a:p>
          <a:p>
            <a:pPr marL="0" indent="0">
              <a:buNone/>
            </a:pPr>
            <a:r>
              <a:rPr kumimoji="1" lang="en-US" altLang="ja-JP" sz="1800" b="0" dirty="0"/>
              <a:t>[7] SunHee Baek (LG Electronics), “Coordinated R-TWT Protection in Multi-BSS,” 23/0771r0, May 2023</a:t>
            </a:r>
          </a:p>
          <a:p>
            <a:pPr marL="0" indent="0">
              <a:buNone/>
            </a:pPr>
            <a:r>
              <a:rPr kumimoji="1" lang="en-US" altLang="ja-JP" sz="1800" b="0" dirty="0"/>
              <a:t>[8] Qing Xia (Sony), “OBSS Interference Impact on CR-TWT and Enhanced Channel Access Rules,” 24/0827r0, May 2024</a:t>
            </a:r>
          </a:p>
          <a:p>
            <a:endParaRPr lang="it-IT" altLang="ja-JP" sz="1800" b="0" dirty="0"/>
          </a:p>
          <a:p>
            <a:endParaRPr lang="nn-NO" altLang="ja-JP" sz="1800" b="0" dirty="0"/>
          </a:p>
          <a:p>
            <a:endParaRPr lang="en-US" altLang="ja-JP" sz="1800" b="0" dirty="0"/>
          </a:p>
          <a:p>
            <a:endParaRPr lang="en-US" altLang="ja-JP" sz="1800" b="0" dirty="0"/>
          </a:p>
          <a:p>
            <a:endParaRPr lang="en-US" altLang="ja-JP" sz="1800" b="0" dirty="0"/>
          </a:p>
          <a:p>
            <a:endParaRPr lang="en-US" altLang="ja-JP" sz="18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 anchor="ctr"/>
          <a:lstStyle/>
          <a:p>
            <a:r>
              <a:rPr lang="en-US" altLang="ja-JP"/>
              <a:t>September 2024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E8F6F9F-92E6-3A85-6D02-182836A0A1BC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58310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3515" y="1600200"/>
            <a:ext cx="10361084" cy="4113213"/>
          </a:xfrm>
        </p:spPr>
        <p:txBody>
          <a:bodyPr>
            <a:normAutofit/>
          </a:bodyPr>
          <a:lstStyle/>
          <a:p>
            <a:pPr marL="0" indent="0">
              <a:tabLst>
                <a:tab pos="0" algn="l"/>
              </a:tabLst>
            </a:pPr>
            <a:r>
              <a:rPr lang="en-US" b="0" dirty="0"/>
              <a:t>Do you agree to add “Coordinated Measurement” to </a:t>
            </a:r>
            <a:r>
              <a:rPr lang="en-US" b="0" dirty="0" err="1"/>
              <a:t>TGbn</a:t>
            </a:r>
            <a:r>
              <a:rPr lang="en-US" b="0" dirty="0"/>
              <a:t> SFD?</a:t>
            </a:r>
          </a:p>
          <a:p>
            <a:pPr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en-US" b="0" dirty="0"/>
              <a:t>Coordinated Measurement involves the cooperative transmission and observation of test signals, and the sharing of measurement results among multiple APs. </a:t>
            </a:r>
          </a:p>
          <a:p>
            <a:pPr marL="0" indent="0">
              <a:tabLst>
                <a:tab pos="0" algn="l"/>
              </a:tabLst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September 2024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E8F6F9F-92E6-3A85-6D02-182836A0A1BC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43884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3515" y="1600200"/>
            <a:ext cx="10361084" cy="4113213"/>
          </a:xfrm>
        </p:spPr>
        <p:txBody>
          <a:bodyPr>
            <a:normAutofit/>
          </a:bodyPr>
          <a:lstStyle/>
          <a:p>
            <a:pPr marL="0" indent="0">
              <a:tabLst>
                <a:tab pos="0" algn="l"/>
              </a:tabLst>
            </a:pPr>
            <a:r>
              <a:rPr lang="en-US" b="0" dirty="0"/>
              <a:t>Do you agree to add “Coordinated Transmission Type Measurement” to </a:t>
            </a:r>
            <a:r>
              <a:rPr lang="en-US" b="0" dirty="0" err="1"/>
              <a:t>TGbn</a:t>
            </a:r>
            <a:r>
              <a:rPr lang="en-US" b="0" dirty="0"/>
              <a:t> SFD?</a:t>
            </a:r>
          </a:p>
          <a:p>
            <a:pPr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en-US" b="0" dirty="0"/>
              <a:t>Coordinated Transmission Type Measurement is the cooperative procedure about transmission of OBSS test signals.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en-US" b="0" dirty="0"/>
              <a:t>Detail in slide.7.</a:t>
            </a:r>
          </a:p>
          <a:p>
            <a:pPr marL="0" indent="0">
              <a:tabLst>
                <a:tab pos="0" algn="l"/>
              </a:tabLst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September 2024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E8F6F9F-92E6-3A85-6D02-182836A0A1BC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32678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3515" y="1600200"/>
            <a:ext cx="10361084" cy="4113213"/>
          </a:xfrm>
        </p:spPr>
        <p:txBody>
          <a:bodyPr>
            <a:normAutofit/>
          </a:bodyPr>
          <a:lstStyle/>
          <a:p>
            <a:pPr marL="0" indent="0">
              <a:tabLst>
                <a:tab pos="0" algn="l"/>
              </a:tabLst>
            </a:pPr>
            <a:r>
              <a:rPr lang="en-US" b="0" dirty="0"/>
              <a:t>Do you agree to add “Coordinated Observation Type Measurement” to </a:t>
            </a:r>
            <a:r>
              <a:rPr lang="en-US" b="0" dirty="0" err="1"/>
              <a:t>TGbn</a:t>
            </a:r>
            <a:r>
              <a:rPr lang="en-US" b="0" dirty="0"/>
              <a:t> SFD?</a:t>
            </a:r>
          </a:p>
          <a:p>
            <a:pPr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en-US" b="0" dirty="0"/>
              <a:t>Coordinated Observation Type Measurement is the cooperative procedure about observation of OBSS test signals and measurement results </a:t>
            </a:r>
            <a:r>
              <a:rPr lang="en-US" altLang="ja-JP" b="0" dirty="0"/>
              <a:t>sharing </a:t>
            </a:r>
            <a:r>
              <a:rPr lang="en-US" b="0" dirty="0"/>
              <a:t>among multiple APs.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en-US" altLang="ja-JP" b="0" dirty="0"/>
              <a:t>Detail in slide.9.</a:t>
            </a:r>
            <a:endParaRPr lang="en-US" b="0" dirty="0"/>
          </a:p>
          <a:p>
            <a:pPr marL="0" indent="0">
              <a:tabLst>
                <a:tab pos="0" algn="l"/>
              </a:tabLst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September 2024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E8F6F9F-92E6-3A85-6D02-182836A0A1BC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2877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5D561-9CA3-E984-2BBC-75BDDBF09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22ABF0-32CA-B3DC-4DE9-DC9319F214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3112" y="1514803"/>
            <a:ext cx="10639392" cy="496061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Discussions on Multi-AP are in progress at </a:t>
            </a:r>
            <a:r>
              <a:rPr lang="en-US" sz="2000" dirty="0" err="1"/>
              <a:t>TGbn</a:t>
            </a:r>
            <a:r>
              <a:rPr lang="en-US" sz="2000" dirty="0"/>
              <a:t> [1].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Some coordinated types require RSSI (SNR) information of interference link (STA - OBSS AP)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/>
              <a:t>Coordinated Spatial Reuse: </a:t>
            </a:r>
            <a:r>
              <a:rPr lang="en-US" sz="1600" dirty="0"/>
              <a:t>To calculate the appropriate Tx power for multiple APs [3,4].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/>
              <a:t>Seamless Roaming: </a:t>
            </a:r>
            <a:r>
              <a:rPr lang="en-US" sz="1600" dirty="0"/>
              <a:t>To decide to start the roaming phase appropriately [5,6].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/>
              <a:t>Coordinated R-TWT: </a:t>
            </a:r>
            <a:r>
              <a:rPr lang="en-US" sz="1600" dirty="0"/>
              <a:t>To protect emergency data communication with STA which observes high interference from OBSS [7,8].</a:t>
            </a:r>
          </a:p>
          <a:p>
            <a:pPr marL="0" indent="0"/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We proposed a concept of “Coordinated Measurement” to efficiently collect RSSI (SNR) information of the interference link [2].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This contribution follows up on the concept of “Coordinated Measurement” and discusses the details procedure.</a:t>
            </a:r>
            <a:endParaRPr lang="en-US" b="1" dirty="0">
              <a:cs typeface="+mn-cs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b="1" dirty="0">
              <a:cs typeface="+mn-cs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b="1" dirty="0">
              <a:cs typeface="+mn-cs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b="1" dirty="0">
              <a:cs typeface="+mn-cs"/>
            </a:endParaRPr>
          </a:p>
          <a:p>
            <a:endParaRPr lang="en-US" sz="2000" dirty="0"/>
          </a:p>
          <a:p>
            <a:endParaRPr lang="en-US" sz="2000" dirty="0"/>
          </a:p>
          <a:p>
            <a:pPr lvl="1"/>
            <a:endParaRPr lang="en-US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3BACBF-80FA-6B1E-102D-DA7A911970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487AD25-0BF3-0B3B-5FCA-EFFB700E1C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September 2024</a:t>
            </a:r>
            <a:endParaRPr lang="en-GB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DF19B4AF-2F8F-A8CB-70C9-943BAE80A52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1391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3BACBF-80FA-6B1E-102D-DA7A911970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487AD25-0BF3-0B3B-5FCA-EFFB700E1C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September 2024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51ED49B-55F2-D5F3-CBAF-B6B6D42EB4F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  <p:sp>
        <p:nvSpPr>
          <p:cNvPr id="9" name="タイトル 8">
            <a:extLst>
              <a:ext uri="{FF2B5EF4-FFF2-40B4-BE49-F238E27FC236}">
                <a16:creationId xmlns:a16="http://schemas.microsoft.com/office/drawing/2014/main" id="{A83FC01D-1DF7-3436-77AD-48B610C08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b="1" kern="0" dirty="0"/>
              <a:t>Motivation: Different point from Sounding</a:t>
            </a:r>
            <a:endParaRPr lang="ja-JP" alt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BD58028-5D55-130A-908E-C364549C096F}"/>
              </a:ext>
            </a:extLst>
          </p:cNvPr>
          <p:cNvSpPr txBox="1">
            <a:spLocks/>
          </p:cNvSpPr>
          <p:nvPr/>
        </p:nvSpPr>
        <p:spPr bwMode="auto">
          <a:xfrm>
            <a:off x="929217" y="1575092"/>
            <a:ext cx="11034183" cy="467330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ja-JP" sz="1800" kern="0" dirty="0"/>
              <a:t>Some coordination types (Coordinated BF and possibly Coordinated SR) require the "Coordinated Sounding procedure" to collect CSI of the interference link (STA - OBSS AP).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kern="0" dirty="0"/>
              <a:t>For example, sequential/joint sounding in 11be SFD is candidate procedures for interference link measurement.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sz="1800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1800" kern="0" dirty="0"/>
              <a:t>Certainly, the Coordinated Sounding procedure may also be able to collect RSSI (SNR) information of the interference link as well. However, …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kern="0" dirty="0"/>
              <a:t>when the STA sends the compressed BF matrix as feedback, it takes a long time to complete the measurement.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kern="0" dirty="0"/>
              <a:t>11be supports CQI feedback instead of a compressed BF matrix to reduce the overhead, but legacy STAs cannot support this.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sz="1800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1800" kern="0" dirty="0"/>
              <a:t>We believe that 11bn should also support the ability to extend the existing measurement scheme to efficiently collect RSSI (SNR) information on the interference link for legacy STAs.</a:t>
            </a:r>
            <a:endParaRPr lang="en-US" altLang="ja-JP" sz="2000" kern="0" dirty="0"/>
          </a:p>
        </p:txBody>
      </p:sp>
    </p:spTree>
    <p:extLst>
      <p:ext uri="{BB962C8B-B14F-4D97-AF65-F5344CB8AC3E}">
        <p14:creationId xmlns:p14="http://schemas.microsoft.com/office/powerpoint/2010/main" val="25451542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3BACBF-80FA-6B1E-102D-DA7A911970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487AD25-0BF3-0B3B-5FCA-EFFB700E1C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September 2024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51ED49B-55F2-D5F3-CBAF-B6B6D42EB4F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  <p:sp>
        <p:nvSpPr>
          <p:cNvPr id="9" name="タイトル 8">
            <a:extLst>
              <a:ext uri="{FF2B5EF4-FFF2-40B4-BE49-F238E27FC236}">
                <a16:creationId xmlns:a16="http://schemas.microsoft.com/office/drawing/2014/main" id="{A83FC01D-1DF7-3436-77AD-48B610C08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b="1" kern="0" dirty="0"/>
              <a:t>Existing Measurement for OBSS Signal</a:t>
            </a:r>
            <a:endParaRPr lang="ja-JP" alt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BD58028-5D55-130A-908E-C364549C096F}"/>
              </a:ext>
            </a:extLst>
          </p:cNvPr>
          <p:cNvSpPr txBox="1">
            <a:spLocks/>
          </p:cNvSpPr>
          <p:nvPr/>
        </p:nvSpPr>
        <p:spPr bwMode="auto">
          <a:xfrm>
            <a:off x="929217" y="1575092"/>
            <a:ext cx="11034183" cy="467330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ja-JP" sz="1800" kern="0" dirty="0"/>
              <a:t>“Radio Measurement Request/Response” mechanism defined in IEEE 802.11 allows APs to request the STAs to measure OBSS signal.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kern="0" dirty="0"/>
              <a:t>General Procedure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US" altLang="ja-JP" sz="1600" kern="0" dirty="0"/>
              <a:t>AP sends “Radio Measurement Request frame” to intra-BSS STAs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US" altLang="ja-JP" sz="1600" kern="0" dirty="0"/>
              <a:t>STA starts the measurement stats (passably, STA needs to switch the primary channel temporally to measure the OBSS signal)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US" altLang="ja-JP" sz="1600" kern="0" dirty="0"/>
              <a:t>STA responses “Radio Measurement Report frame” to the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kern="0" dirty="0"/>
              <a:t>Measuring Beacon frames is typically used for RSSI measurement because the Tx power is relatively static compered to other frames.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800" kern="0" dirty="0"/>
              <a:t>STA may retrieve and report some information in the Beacon.</a:t>
            </a: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0B8FEB6E-BED2-4A5B-0E37-346D5EB727AA}"/>
              </a:ext>
            </a:extLst>
          </p:cNvPr>
          <p:cNvGrpSpPr/>
          <p:nvPr/>
        </p:nvGrpSpPr>
        <p:grpSpPr>
          <a:xfrm>
            <a:off x="4594599" y="4682345"/>
            <a:ext cx="3176048" cy="1666120"/>
            <a:chOff x="3363003" y="4714838"/>
            <a:chExt cx="2857115" cy="1498811"/>
          </a:xfrm>
        </p:grpSpPr>
        <p:cxnSp>
          <p:nvCxnSpPr>
            <p:cNvPr id="3" name="直線矢印コネクタ 2">
              <a:extLst>
                <a:ext uri="{FF2B5EF4-FFF2-40B4-BE49-F238E27FC236}">
                  <a16:creationId xmlns:a16="http://schemas.microsoft.com/office/drawing/2014/main" id="{C76C45B5-9C72-718F-77B8-63976BEB05D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947254" y="5410200"/>
              <a:ext cx="395146" cy="314"/>
            </a:xfrm>
            <a:prstGeom prst="straightConnector1">
              <a:avLst/>
            </a:prstGeom>
            <a:ln w="19050">
              <a:solidFill>
                <a:srgbClr val="0B66DF"/>
              </a:solidFill>
              <a:prstDash val="solid"/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pic>
          <p:nvPicPr>
            <p:cNvPr id="7" name="図 6">
              <a:extLst>
                <a:ext uri="{FF2B5EF4-FFF2-40B4-BE49-F238E27FC236}">
                  <a16:creationId xmlns:a16="http://schemas.microsoft.com/office/drawing/2014/main" id="{2514614A-3814-244C-B169-F896D72F232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35895" y="5300865"/>
              <a:ext cx="316488" cy="236969"/>
            </a:xfrm>
            <a:prstGeom prst="rect">
              <a:avLst/>
            </a:prstGeom>
          </p:spPr>
        </p:pic>
        <p:sp>
          <p:nvSpPr>
            <p:cNvPr id="10" name="テキスト ボックス 9">
              <a:extLst>
                <a:ext uri="{FF2B5EF4-FFF2-40B4-BE49-F238E27FC236}">
                  <a16:creationId xmlns:a16="http://schemas.microsoft.com/office/drawing/2014/main" id="{12CD98BA-A5A5-E10A-9C86-877A78C7AA58}"/>
                </a:ext>
              </a:extLst>
            </p:cNvPr>
            <p:cNvSpPr txBox="1"/>
            <p:nvPr/>
          </p:nvSpPr>
          <p:spPr>
            <a:xfrm>
              <a:off x="3363003" y="5335460"/>
              <a:ext cx="336282" cy="2076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0" lang="en-US" altLang="ja-JP" sz="900" b="0" dirty="0">
                  <a:solidFill>
                    <a:srgbClr val="000000"/>
                  </a:solidFill>
                  <a:latin typeface="Thomas"/>
                  <a:cs typeface="Calibri" panose="020F0502020204030204" pitchFamily="34" charset="0"/>
                </a:rPr>
                <a:t>AP1</a:t>
              </a:r>
              <a:endParaRPr kumimoji="0" lang="ja-JP" altLang="en-US" sz="900" b="0" dirty="0">
                <a:solidFill>
                  <a:srgbClr val="000000"/>
                </a:solidFill>
                <a:latin typeface="Thomas"/>
                <a:cs typeface="Calibri" panose="020F0502020204030204" pitchFamily="34" charset="0"/>
              </a:endParaRPr>
            </a:p>
          </p:txBody>
        </p:sp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2D66ABC8-13D0-73AE-75E5-6EABB88A4F9D}"/>
                </a:ext>
              </a:extLst>
            </p:cNvPr>
            <p:cNvSpPr txBox="1"/>
            <p:nvPr/>
          </p:nvSpPr>
          <p:spPr>
            <a:xfrm>
              <a:off x="4223756" y="5132967"/>
              <a:ext cx="480140" cy="2076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0" lang="en-US" altLang="ja-JP" sz="900" b="0" dirty="0">
                  <a:solidFill>
                    <a:srgbClr val="000000"/>
                  </a:solidFill>
                  <a:latin typeface="Thomas"/>
                  <a:cs typeface="Calibri" panose="020F0502020204030204" pitchFamily="34" charset="0"/>
                </a:rPr>
                <a:t>STA1</a:t>
              </a:r>
              <a:endParaRPr kumimoji="0" lang="ja-JP" altLang="en-US" sz="900" b="0" dirty="0">
                <a:solidFill>
                  <a:srgbClr val="000000"/>
                </a:solidFill>
                <a:latin typeface="Thomas"/>
                <a:cs typeface="Calibri" panose="020F0502020204030204" pitchFamily="34" charset="0"/>
              </a:endParaRPr>
            </a:p>
          </p:txBody>
        </p:sp>
        <p:pic>
          <p:nvPicPr>
            <p:cNvPr id="12" name="図 11">
              <a:extLst>
                <a:ext uri="{FF2B5EF4-FFF2-40B4-BE49-F238E27FC236}">
                  <a16:creationId xmlns:a16="http://schemas.microsoft.com/office/drawing/2014/main" id="{DF824807-F2DA-A3B5-67FC-24CACE0008C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37271" y="5357206"/>
              <a:ext cx="150601" cy="213031"/>
            </a:xfrm>
            <a:prstGeom prst="rect">
              <a:avLst/>
            </a:prstGeom>
          </p:spPr>
        </p:pic>
        <p:pic>
          <p:nvPicPr>
            <p:cNvPr id="13" name="図 12">
              <a:extLst>
                <a:ext uri="{FF2B5EF4-FFF2-40B4-BE49-F238E27FC236}">
                  <a16:creationId xmlns:a16="http://schemas.microsoft.com/office/drawing/2014/main" id="{CFDA9FFD-943A-BB04-FEB9-851606278EE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69111" y="5107194"/>
              <a:ext cx="316488" cy="236969"/>
            </a:xfrm>
            <a:prstGeom prst="rect">
              <a:avLst/>
            </a:prstGeom>
          </p:spPr>
        </p:pic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ED079B57-AC9D-22C6-D5E8-9CFB07AF7CC2}"/>
                </a:ext>
              </a:extLst>
            </p:cNvPr>
            <p:cNvSpPr txBox="1"/>
            <p:nvPr/>
          </p:nvSpPr>
          <p:spPr>
            <a:xfrm>
              <a:off x="5644458" y="5141669"/>
              <a:ext cx="575660" cy="2076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0" lang="en-US" altLang="ja-JP" sz="900" b="0" dirty="0">
                  <a:solidFill>
                    <a:srgbClr val="000000"/>
                  </a:solidFill>
                  <a:latin typeface="Thomas"/>
                  <a:cs typeface="Calibri" panose="020F0502020204030204" pitchFamily="34" charset="0"/>
                </a:rPr>
                <a:t>OBSS AP1</a:t>
              </a:r>
              <a:endParaRPr kumimoji="0" lang="ja-JP" altLang="en-US" sz="900" b="0" dirty="0">
                <a:solidFill>
                  <a:srgbClr val="000000"/>
                </a:solidFill>
                <a:latin typeface="Thomas"/>
                <a:cs typeface="Calibri" panose="020F0502020204030204" pitchFamily="34" charset="0"/>
              </a:endParaRPr>
            </a:p>
          </p:txBody>
        </p:sp>
        <p:sp>
          <p:nvSpPr>
            <p:cNvPr id="15" name="テキスト ボックス 14">
              <a:extLst>
                <a:ext uri="{FF2B5EF4-FFF2-40B4-BE49-F238E27FC236}">
                  <a16:creationId xmlns:a16="http://schemas.microsoft.com/office/drawing/2014/main" id="{5D2FBEF2-9FB9-8049-54D2-98B55EE9438E}"/>
                </a:ext>
              </a:extLst>
            </p:cNvPr>
            <p:cNvSpPr txBox="1"/>
            <p:nvPr/>
          </p:nvSpPr>
          <p:spPr>
            <a:xfrm>
              <a:off x="4545067" y="4714838"/>
              <a:ext cx="694983" cy="2076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0" lang="en-US" altLang="ja-JP" sz="900" b="0" dirty="0">
                  <a:solidFill>
                    <a:srgbClr val="000000"/>
                  </a:solidFill>
                  <a:latin typeface="Thomas"/>
                  <a:cs typeface="Calibri" panose="020F0502020204030204" pitchFamily="34" charset="0"/>
                </a:rPr>
                <a:t>OBSS STA1</a:t>
              </a:r>
              <a:endParaRPr kumimoji="0" lang="ja-JP" altLang="en-US" sz="900" b="0" dirty="0">
                <a:solidFill>
                  <a:srgbClr val="000000"/>
                </a:solidFill>
                <a:latin typeface="Thomas"/>
                <a:cs typeface="Calibri" panose="020F0502020204030204" pitchFamily="34" charset="0"/>
              </a:endParaRPr>
            </a:p>
          </p:txBody>
        </p:sp>
        <p:pic>
          <p:nvPicPr>
            <p:cNvPr id="16" name="図 15">
              <a:extLst>
                <a:ext uri="{FF2B5EF4-FFF2-40B4-BE49-F238E27FC236}">
                  <a16:creationId xmlns:a16="http://schemas.microsoft.com/office/drawing/2014/main" id="{788D6C11-B022-C1BC-1D30-14405BCE1EE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81707" y="4894163"/>
              <a:ext cx="150601" cy="213031"/>
            </a:xfrm>
            <a:prstGeom prst="rect">
              <a:avLst/>
            </a:prstGeom>
          </p:spPr>
        </p:pic>
        <p:pic>
          <p:nvPicPr>
            <p:cNvPr id="17" name="図 16">
              <a:extLst>
                <a:ext uri="{FF2B5EF4-FFF2-40B4-BE49-F238E27FC236}">
                  <a16:creationId xmlns:a16="http://schemas.microsoft.com/office/drawing/2014/main" id="{23D35E22-27E3-CE07-00DA-13A5D266348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69111" y="5686151"/>
              <a:ext cx="316488" cy="236969"/>
            </a:xfrm>
            <a:prstGeom prst="rect">
              <a:avLst/>
            </a:prstGeom>
          </p:spPr>
        </p:pic>
        <p:sp>
          <p:nvSpPr>
            <p:cNvPr id="18" name="テキスト ボックス 17">
              <a:extLst>
                <a:ext uri="{FF2B5EF4-FFF2-40B4-BE49-F238E27FC236}">
                  <a16:creationId xmlns:a16="http://schemas.microsoft.com/office/drawing/2014/main" id="{84CE2E8A-948A-AE7C-AD7B-5409E535D829}"/>
                </a:ext>
              </a:extLst>
            </p:cNvPr>
            <p:cNvSpPr txBox="1"/>
            <p:nvPr/>
          </p:nvSpPr>
          <p:spPr>
            <a:xfrm>
              <a:off x="5644458" y="5720626"/>
              <a:ext cx="575659" cy="2076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0" lang="en-US" altLang="ja-JP" sz="900" b="0" dirty="0">
                  <a:solidFill>
                    <a:srgbClr val="000000"/>
                  </a:solidFill>
                  <a:latin typeface="Thomas"/>
                  <a:cs typeface="Calibri" panose="020F0502020204030204" pitchFamily="34" charset="0"/>
                </a:rPr>
                <a:t>OBSS AP2</a:t>
              </a:r>
              <a:endParaRPr kumimoji="0" lang="ja-JP" altLang="en-US" sz="900" b="0" dirty="0">
                <a:solidFill>
                  <a:srgbClr val="000000"/>
                </a:solidFill>
                <a:latin typeface="Thomas"/>
                <a:cs typeface="Calibri" panose="020F0502020204030204" pitchFamily="34" charset="0"/>
              </a:endParaRPr>
            </a:p>
          </p:txBody>
        </p:sp>
        <p:sp>
          <p:nvSpPr>
            <p:cNvPr id="19" name="テキスト ボックス 18">
              <a:extLst>
                <a:ext uri="{FF2B5EF4-FFF2-40B4-BE49-F238E27FC236}">
                  <a16:creationId xmlns:a16="http://schemas.microsoft.com/office/drawing/2014/main" id="{E0964AFD-BF7D-25A0-BCCC-A343B0672873}"/>
                </a:ext>
              </a:extLst>
            </p:cNvPr>
            <p:cNvSpPr txBox="1"/>
            <p:nvPr/>
          </p:nvSpPr>
          <p:spPr>
            <a:xfrm>
              <a:off x="4882723" y="6005997"/>
              <a:ext cx="863112" cy="2076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0" lang="en-US" altLang="ja-JP" sz="900" b="0" dirty="0">
                  <a:solidFill>
                    <a:srgbClr val="000000"/>
                  </a:solidFill>
                  <a:latin typeface="Thomas"/>
                  <a:cs typeface="Calibri" panose="020F0502020204030204" pitchFamily="34" charset="0"/>
                </a:rPr>
                <a:t>OBSS STA2</a:t>
              </a:r>
              <a:endParaRPr kumimoji="0" lang="ja-JP" altLang="en-US" sz="900" b="0" dirty="0">
                <a:solidFill>
                  <a:srgbClr val="000000"/>
                </a:solidFill>
                <a:latin typeface="Thomas"/>
                <a:cs typeface="Calibri" panose="020F0502020204030204" pitchFamily="34" charset="0"/>
              </a:endParaRPr>
            </a:p>
          </p:txBody>
        </p:sp>
        <p:pic>
          <p:nvPicPr>
            <p:cNvPr id="20" name="図 19">
              <a:extLst>
                <a:ext uri="{FF2B5EF4-FFF2-40B4-BE49-F238E27FC236}">
                  <a16:creationId xmlns:a16="http://schemas.microsoft.com/office/drawing/2014/main" id="{53F4B02E-860A-CCAF-5F4D-DF5914A3C72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81707" y="5878809"/>
              <a:ext cx="150601" cy="213031"/>
            </a:xfrm>
            <a:prstGeom prst="rect">
              <a:avLst/>
            </a:prstGeom>
          </p:spPr>
        </p:pic>
        <p:cxnSp>
          <p:nvCxnSpPr>
            <p:cNvPr id="21" name="直線矢印コネクタ 20">
              <a:extLst>
                <a:ext uri="{FF2B5EF4-FFF2-40B4-BE49-F238E27FC236}">
                  <a16:creationId xmlns:a16="http://schemas.microsoft.com/office/drawing/2014/main" id="{998FE63A-237B-8F6C-6BE1-C38B3DAA6F0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977363" y="5932590"/>
              <a:ext cx="326771" cy="37736"/>
            </a:xfrm>
            <a:prstGeom prst="straightConnector1">
              <a:avLst/>
            </a:prstGeom>
            <a:ln w="19050">
              <a:solidFill>
                <a:srgbClr val="FF0000"/>
              </a:solidFill>
              <a:prstDash val="solid"/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2" name="直線矢印コネクタ 21">
              <a:extLst>
                <a:ext uri="{FF2B5EF4-FFF2-40B4-BE49-F238E27FC236}">
                  <a16:creationId xmlns:a16="http://schemas.microsoft.com/office/drawing/2014/main" id="{F9BDE351-34FE-3AE9-EE6B-D02C6B7CEF4B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975269" y="5067091"/>
              <a:ext cx="391748" cy="110368"/>
            </a:xfrm>
            <a:prstGeom prst="straightConnector1">
              <a:avLst/>
            </a:prstGeom>
            <a:ln w="19050">
              <a:solidFill>
                <a:srgbClr val="FF0000"/>
              </a:solidFill>
              <a:prstDash val="solid"/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3" name="直線矢印コネクタ 22">
              <a:extLst>
                <a:ext uri="{FF2B5EF4-FFF2-40B4-BE49-F238E27FC236}">
                  <a16:creationId xmlns:a16="http://schemas.microsoft.com/office/drawing/2014/main" id="{92BD6190-6931-CCB8-DB49-134272752A37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471456" y="5509013"/>
              <a:ext cx="881239" cy="340914"/>
            </a:xfrm>
            <a:prstGeom prst="straightConnector1">
              <a:avLst/>
            </a:prstGeom>
            <a:ln w="19050">
              <a:solidFill>
                <a:srgbClr val="FF0000"/>
              </a:solidFill>
              <a:prstDash val="dash"/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4" name="直線矢印コネクタ 23">
              <a:extLst>
                <a:ext uri="{FF2B5EF4-FFF2-40B4-BE49-F238E27FC236}">
                  <a16:creationId xmlns:a16="http://schemas.microsoft.com/office/drawing/2014/main" id="{C48E43DD-4A54-3E8C-A6BD-89BDAFD5E33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478643" y="5216439"/>
              <a:ext cx="881239" cy="238043"/>
            </a:xfrm>
            <a:prstGeom prst="straightConnector1">
              <a:avLst/>
            </a:prstGeom>
            <a:ln w="19050">
              <a:solidFill>
                <a:srgbClr val="FF0000"/>
              </a:solidFill>
              <a:prstDash val="dash"/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5" name="直線矢印コネクタ 24">
              <a:extLst>
                <a:ext uri="{FF2B5EF4-FFF2-40B4-BE49-F238E27FC236}">
                  <a16:creationId xmlns:a16="http://schemas.microsoft.com/office/drawing/2014/main" id="{BDC825EF-E8FA-E90B-48C9-55C5AF7AD19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950303" y="5559700"/>
              <a:ext cx="360000" cy="0"/>
            </a:xfrm>
            <a:prstGeom prst="straightConnector1">
              <a:avLst/>
            </a:prstGeom>
            <a:ln w="19050">
              <a:solidFill>
                <a:srgbClr val="0B66DF"/>
              </a:solidFill>
              <a:prstDash val="solid"/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sp>
        <p:nvSpPr>
          <p:cNvPr id="26" name="吹き出し: 四角形 25">
            <a:extLst>
              <a:ext uri="{FF2B5EF4-FFF2-40B4-BE49-F238E27FC236}">
                <a16:creationId xmlns:a16="http://schemas.microsoft.com/office/drawing/2014/main" id="{61CB41B8-7A2C-80CB-F811-1A4BD0FF1012}"/>
              </a:ext>
            </a:extLst>
          </p:cNvPr>
          <p:cNvSpPr/>
          <p:nvPr/>
        </p:nvSpPr>
        <p:spPr bwMode="auto">
          <a:xfrm>
            <a:off x="3780609" y="4872473"/>
            <a:ext cx="1967480" cy="302079"/>
          </a:xfrm>
          <a:prstGeom prst="wedgeRectCallout">
            <a:avLst>
              <a:gd name="adj1" fmla="val 32136"/>
              <a:gd name="adj2" fmla="val 117657"/>
            </a:avLst>
          </a:prstGeom>
          <a:noFill/>
          <a:ln w="12700" cap="flat" cmpd="sng" algn="ctr">
            <a:solidFill>
              <a:srgbClr val="0B66D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en-US" altLang="ja-JP" sz="1200" b="0" dirty="0">
                <a:solidFill>
                  <a:srgbClr val="0B66DF"/>
                </a:solidFill>
              </a:rPr>
              <a:t>1. Measurement Request</a:t>
            </a:r>
            <a:endParaRPr kumimoji="1" lang="ja-JP" altLang="en-US" sz="1200" b="0" dirty="0">
              <a:solidFill>
                <a:srgbClr val="0B66DF"/>
              </a:solidFill>
            </a:endParaRPr>
          </a:p>
        </p:txBody>
      </p:sp>
      <p:sp>
        <p:nvSpPr>
          <p:cNvPr id="27" name="吹き出し: 四角形 26">
            <a:extLst>
              <a:ext uri="{FF2B5EF4-FFF2-40B4-BE49-F238E27FC236}">
                <a16:creationId xmlns:a16="http://schemas.microsoft.com/office/drawing/2014/main" id="{DEFAC86C-3FF4-A059-8E23-54F178AB7870}"/>
              </a:ext>
            </a:extLst>
          </p:cNvPr>
          <p:cNvSpPr/>
          <p:nvPr/>
        </p:nvSpPr>
        <p:spPr bwMode="auto">
          <a:xfrm>
            <a:off x="3780609" y="5858241"/>
            <a:ext cx="1967479" cy="334534"/>
          </a:xfrm>
          <a:prstGeom prst="wedgeRectCallout">
            <a:avLst>
              <a:gd name="adj1" fmla="val 36822"/>
              <a:gd name="adj2" fmla="val -95415"/>
            </a:avLst>
          </a:prstGeom>
          <a:noFill/>
          <a:ln w="12700" cap="flat" cmpd="sng" algn="ctr">
            <a:solidFill>
              <a:srgbClr val="0B66D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en-US" altLang="ja-JP" sz="1200" b="0" dirty="0">
                <a:solidFill>
                  <a:srgbClr val="0B66DF"/>
                </a:solidFill>
              </a:rPr>
              <a:t>3. Measurement Report</a:t>
            </a:r>
            <a:endParaRPr kumimoji="1" lang="ja-JP" altLang="en-US" sz="1200" b="0" dirty="0">
              <a:solidFill>
                <a:srgbClr val="0B66DF"/>
              </a:solidFill>
            </a:endParaRPr>
          </a:p>
        </p:txBody>
      </p:sp>
      <p:sp>
        <p:nvSpPr>
          <p:cNvPr id="28" name="吹き出し: 四角形 27">
            <a:extLst>
              <a:ext uri="{FF2B5EF4-FFF2-40B4-BE49-F238E27FC236}">
                <a16:creationId xmlns:a16="http://schemas.microsoft.com/office/drawing/2014/main" id="{569178BE-1689-6429-0186-89847D478255}"/>
              </a:ext>
            </a:extLst>
          </p:cNvPr>
          <p:cNvSpPr/>
          <p:nvPr/>
        </p:nvSpPr>
        <p:spPr bwMode="auto">
          <a:xfrm>
            <a:off x="7391400" y="5379544"/>
            <a:ext cx="2428181" cy="298606"/>
          </a:xfrm>
          <a:prstGeom prst="wedgeRectCallout">
            <a:avLst>
              <a:gd name="adj1" fmla="val -106494"/>
              <a:gd name="adj2" fmla="val -8294"/>
            </a:avLst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en-US" altLang="ja-JP" sz="1200" b="0" dirty="0">
                <a:solidFill>
                  <a:srgbClr val="FF0000"/>
                </a:solidFill>
              </a:rPr>
              <a:t>2. Measure OBSS Signal</a:t>
            </a:r>
            <a:endParaRPr kumimoji="1" lang="ja-JP" altLang="en-US" sz="1200" b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58907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3BACBF-80FA-6B1E-102D-DA7A911970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487AD25-0BF3-0B3B-5FCA-EFFB700E1C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September 2024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51ED49B-55F2-D5F3-CBAF-B6B6D42EB4F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  <p:sp>
        <p:nvSpPr>
          <p:cNvPr id="9" name="タイトル 8">
            <a:extLst>
              <a:ext uri="{FF2B5EF4-FFF2-40B4-BE49-F238E27FC236}">
                <a16:creationId xmlns:a16="http://schemas.microsoft.com/office/drawing/2014/main" id="{A83FC01D-1DF7-3436-77AD-48B610C08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b="1" kern="0" dirty="0"/>
              <a:t>Problem of Existing Measurement</a:t>
            </a:r>
            <a:endParaRPr lang="ja-JP" alt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BD58028-5D55-130A-908E-C364549C096F}"/>
              </a:ext>
            </a:extLst>
          </p:cNvPr>
          <p:cNvSpPr txBox="1">
            <a:spLocks/>
          </p:cNvSpPr>
          <p:nvPr/>
        </p:nvSpPr>
        <p:spPr bwMode="auto">
          <a:xfrm>
            <a:off x="921162" y="1555917"/>
            <a:ext cx="10813637" cy="450499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ja-JP" sz="1800" kern="0" dirty="0"/>
              <a:t>Regardless of the Beacon Measurement type (active/passive), it typically takes more than 100-200ms to complete the measurement process.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kern="0" dirty="0"/>
              <a:t>For passive measurement, Beacon interval is usually set to 100-200ms.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kern="0" dirty="0"/>
              <a:t>For active measurement, a STA allocates approximately 100-200ms to collect probe responses from all APs.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kern="0" dirty="0"/>
              <a:t>In cases where a STA fails to receive a Beacon from an OBSS AP for some reason, the measurement process will take even longer.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sz="1800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1800" kern="0" dirty="0"/>
              <a:t>Long measurement times create several problems.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kern="0" dirty="0"/>
              <a:t>AP cannot obtain real-time information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kern="0" dirty="0"/>
              <a:t>STA must perform the measurement process for a long time, resulting in increased power consumption.</a:t>
            </a:r>
            <a:endParaRPr lang="en-US" altLang="ja-JP" sz="2400" kern="0" dirty="0"/>
          </a:p>
        </p:txBody>
      </p:sp>
    </p:spTree>
    <p:extLst>
      <p:ext uri="{BB962C8B-B14F-4D97-AF65-F5344CB8AC3E}">
        <p14:creationId xmlns:p14="http://schemas.microsoft.com/office/powerpoint/2010/main" val="13765123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3BACBF-80FA-6B1E-102D-DA7A911970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487AD25-0BF3-0B3B-5FCA-EFFB700E1C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September 2024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51ED49B-55F2-D5F3-CBAF-B6B6D42EB4F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  <p:sp>
        <p:nvSpPr>
          <p:cNvPr id="9" name="タイトル 8">
            <a:extLst>
              <a:ext uri="{FF2B5EF4-FFF2-40B4-BE49-F238E27FC236}">
                <a16:creationId xmlns:a16="http://schemas.microsoft.com/office/drawing/2014/main" id="{A83FC01D-1DF7-3436-77AD-48B610C08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Proposal: Coordinated Measurement</a:t>
            </a:r>
            <a:endParaRPr lang="ja-JP" alt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BD58028-5D55-130A-908E-C364549C096F}"/>
              </a:ext>
            </a:extLst>
          </p:cNvPr>
          <p:cNvSpPr txBox="1">
            <a:spLocks/>
          </p:cNvSpPr>
          <p:nvPr/>
        </p:nvSpPr>
        <p:spPr bwMode="auto">
          <a:xfrm>
            <a:off x="921162" y="1555917"/>
            <a:ext cx="10813637" cy="450499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ja-JP" sz="1800" kern="0" dirty="0"/>
              <a:t>We propose </a:t>
            </a:r>
            <a:r>
              <a:rPr lang="en-US" altLang="ja-JP" sz="1800" kern="0" dirty="0">
                <a:solidFill>
                  <a:srgbClr val="FF0000"/>
                </a:solidFill>
              </a:rPr>
              <a:t>Coordinated measurement schemes</a:t>
            </a:r>
            <a:r>
              <a:rPr lang="en-US" altLang="ja-JP" sz="1800" kern="0" dirty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kern="0" dirty="0"/>
              <a:t>Coordinated Measurement involves the cooperative transmission and observation of test signals, and the sharing of measurement results among multiple APs.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kern="0" dirty="0"/>
              <a:t>By actively measuring OBSS signals, we can expect a significant reduction in measurement time.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1800" kern="0" dirty="0"/>
              <a:t>There are two types of coordinated measurement: </a:t>
            </a:r>
            <a:r>
              <a:rPr lang="en-US" altLang="ja-JP" sz="1800" kern="0" dirty="0">
                <a:solidFill>
                  <a:srgbClr val="FF0000"/>
                </a:solidFill>
              </a:rPr>
              <a:t>Transmission Type </a:t>
            </a:r>
            <a:r>
              <a:rPr lang="en-US" altLang="ja-JP" sz="1800" kern="0" dirty="0">
                <a:solidFill>
                  <a:schemeClr val="tx1"/>
                </a:solidFill>
              </a:rPr>
              <a:t>&amp; </a:t>
            </a:r>
            <a:r>
              <a:rPr lang="en-US" altLang="ja-JP" sz="1800" kern="0" dirty="0">
                <a:solidFill>
                  <a:srgbClr val="FF0000"/>
                </a:solidFill>
              </a:rPr>
              <a:t>Observation Type</a:t>
            </a: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35782FD8-7A7E-BEB9-7D5D-5991680302E6}"/>
              </a:ext>
            </a:extLst>
          </p:cNvPr>
          <p:cNvSpPr/>
          <p:nvPr/>
        </p:nvSpPr>
        <p:spPr bwMode="auto">
          <a:xfrm>
            <a:off x="1527885" y="3322974"/>
            <a:ext cx="3960000" cy="487026"/>
          </a:xfrm>
          <a:prstGeom prst="rect">
            <a:avLst/>
          </a:prstGeom>
          <a:solidFill>
            <a:srgbClr val="0B66DF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600" b="1" dirty="0">
                <a:solidFill>
                  <a:schemeClr val="bg1"/>
                </a:solidFill>
              </a:rPr>
              <a:t>Coordinated Transmission Type Measurement</a:t>
            </a:r>
            <a:endParaRPr kumimoji="0" lang="ja-JP" altLang="en-US" sz="16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386DC0C8-8C10-3305-A0CB-F7C291C56607}"/>
              </a:ext>
            </a:extLst>
          </p:cNvPr>
          <p:cNvSpPr/>
          <p:nvPr/>
        </p:nvSpPr>
        <p:spPr bwMode="auto">
          <a:xfrm>
            <a:off x="6631800" y="3322974"/>
            <a:ext cx="3960000" cy="487026"/>
          </a:xfrm>
          <a:prstGeom prst="rect">
            <a:avLst/>
          </a:prstGeom>
          <a:solidFill>
            <a:srgbClr val="0B66DF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600" b="1" dirty="0">
                <a:solidFill>
                  <a:schemeClr val="bg1"/>
                </a:solidFill>
              </a:rPr>
              <a:t>Coordinated Observation Type Measurement</a:t>
            </a:r>
            <a:endParaRPr kumimoji="0" lang="ja-JP" altLang="en-US" sz="16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EF7FCE3D-1FD3-48FF-9408-ACA5BD496F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6928" y="3878536"/>
            <a:ext cx="4541914" cy="2456901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FD59DB7D-BBFD-1093-17D2-D9AFA3E720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31800" y="3895660"/>
            <a:ext cx="4031842" cy="2596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75228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3BACBF-80FA-6B1E-102D-DA7A911970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487AD25-0BF3-0B3B-5FCA-EFFB700E1C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September 2024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51ED49B-55F2-D5F3-CBAF-B6B6D42EB4F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  <p:sp>
        <p:nvSpPr>
          <p:cNvPr id="9" name="タイトル 8">
            <a:extLst>
              <a:ext uri="{FF2B5EF4-FFF2-40B4-BE49-F238E27FC236}">
                <a16:creationId xmlns:a16="http://schemas.microsoft.com/office/drawing/2014/main" id="{A83FC01D-1DF7-3436-77AD-48B610C08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Coordinated Transmission Type Measurement (1/2)</a:t>
            </a:r>
            <a:endParaRPr lang="ja-JP" alt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BD58028-5D55-130A-908E-C364549C096F}"/>
              </a:ext>
            </a:extLst>
          </p:cNvPr>
          <p:cNvSpPr txBox="1">
            <a:spLocks/>
          </p:cNvSpPr>
          <p:nvPr/>
        </p:nvSpPr>
        <p:spPr bwMode="auto">
          <a:xfrm>
            <a:off x="921162" y="1555917"/>
            <a:ext cx="10813637" cy="450499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ja-JP" sz="1800" kern="0" dirty="0"/>
              <a:t>Detail Procedure (Existing Measurement + C-TDMA)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altLang="ja-JP" sz="1800" kern="0" dirty="0"/>
              <a:t>AP1 sends the radio measurement request frame to STA1 and STA2, then they start measurement state.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altLang="ja-JP" sz="1800" kern="0" dirty="0"/>
              <a:t>AP1 sends MU-RTS(TXS) to AP2(AP3) for sharing TXOP.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altLang="ja-JP" sz="1800" kern="0" dirty="0"/>
              <a:t>AP2(AP3) sends the test signal (Beacon, Data frame, </a:t>
            </a:r>
            <a:r>
              <a:rPr lang="en-US" altLang="ja-JP" sz="1800" kern="0" dirty="0" err="1"/>
              <a:t>etc</a:t>
            </a:r>
            <a:r>
              <a:rPr lang="en-US" altLang="ja-JP" sz="1800" kern="0" dirty="0"/>
              <a:t>), then sends CF-END to AP1 to return TXOP.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altLang="ja-JP" sz="1800" kern="0" dirty="0"/>
              <a:t>AP1 receives Measurement Report frame from STA1 and STA2.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altLang="ja-JP" sz="1800" kern="0" dirty="0"/>
              <a:t>(If necessary) AP1 shares the report information to AP2/AP3.</a:t>
            </a: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4703DF07-3482-EB34-6747-B9CC480EE9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8800" y="3666987"/>
            <a:ext cx="5545832" cy="2880000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F7975C79-05DC-029A-509A-85392140D9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6928" y="3878536"/>
            <a:ext cx="4541914" cy="2456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74997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C8DD5E-AA28-8342-8C5F-E821EAB436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Coordinated Transmission Type Measurement (2/2)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41DD79-A43F-5BD1-E188-2E769E931B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DB88ABC-E7B1-0F92-6A1A-7C9A74483E8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September 2024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00D0B82-2A56-2EB5-F23A-993F89DD5E29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5DC75F41-5783-6AFF-CBC9-B7679E8FF094}"/>
              </a:ext>
            </a:extLst>
          </p:cNvPr>
          <p:cNvSpPr txBox="1">
            <a:spLocks/>
          </p:cNvSpPr>
          <p:nvPr/>
        </p:nvSpPr>
        <p:spPr bwMode="auto">
          <a:xfrm>
            <a:off x="921162" y="1555917"/>
            <a:ext cx="10813637" cy="450499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00050">
              <a:buFont typeface="Arial" panose="020B0604020202020204" pitchFamily="34" charset="0"/>
              <a:buChar char="•"/>
            </a:pPr>
            <a:r>
              <a:rPr lang="en-US" altLang="ja-JP" sz="1800" kern="0" dirty="0"/>
              <a:t>Basically, it can be realized by combining the existing measurement scheme and the C-TDMA procedure.</a:t>
            </a:r>
          </a:p>
          <a:p>
            <a:pPr marL="400050">
              <a:buFont typeface="Arial" panose="020B0604020202020204" pitchFamily="34" charset="0"/>
              <a:buChar char="•"/>
            </a:pPr>
            <a:endParaRPr lang="en-US" altLang="ja-JP" sz="1800" kern="0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ja-JP" sz="1800" kern="0" dirty="0"/>
              <a:t>In addition, the following points may need to be considered:</a:t>
            </a:r>
          </a:p>
          <a:p>
            <a:pPr marL="857250" lvl="1" indent="-342900">
              <a:buFont typeface="+mj-lt"/>
              <a:buAutoNum type="alphaUcParenR"/>
            </a:pPr>
            <a:r>
              <a:rPr lang="en-US" altLang="ja-JP" sz="1800" b="1" dirty="0"/>
              <a:t>Multi-user transmission of report frames</a:t>
            </a:r>
          </a:p>
          <a:p>
            <a:pPr marL="1314450" lvl="2" indent="-342900">
              <a:buFont typeface="Arial" panose="020B0604020202020204" pitchFamily="34" charset="0"/>
              <a:buChar char="•"/>
            </a:pPr>
            <a:r>
              <a:rPr lang="en-US" altLang="ja-JP" sz="1800" kern="0" dirty="0"/>
              <a:t>Currently, the STA sends Measurement Report frame only when it obtains TXOP for the first time after the Measurement Duration set in Measurement Request frame has expired. Therefore, there is a high possibility that it will take time until the report frame is sent, and it is not possible to receive the report frames from multiple STAs simultaneously. </a:t>
            </a:r>
          </a:p>
          <a:p>
            <a:pPr marL="1314450" lvl="2" indent="-342900">
              <a:buFont typeface="Arial" panose="020B0604020202020204" pitchFamily="34" charset="0"/>
              <a:buChar char="•"/>
            </a:pPr>
            <a:r>
              <a:rPr lang="en-US" altLang="ja-JP" sz="1800" kern="0" dirty="0"/>
              <a:t>To make it more efficient, the AP should be able to trigger multiple STAs and receive measurement report frames at once.</a:t>
            </a:r>
          </a:p>
          <a:p>
            <a:pPr marL="857250" lvl="1" indent="-342900">
              <a:buFont typeface="+mj-lt"/>
              <a:buAutoNum type="alphaUcParenR"/>
            </a:pPr>
            <a:r>
              <a:rPr lang="en-US" altLang="ja-JP" sz="1800" b="1" kern="0" dirty="0"/>
              <a:t>Regarding specifying the test signal</a:t>
            </a:r>
          </a:p>
          <a:p>
            <a:pPr marL="1257300" lvl="2" indent="-342900">
              <a:buFont typeface="+mj-lt"/>
              <a:buAutoNum type="alphaUcParenR"/>
            </a:pPr>
            <a:r>
              <a:rPr lang="en-US" altLang="ja-JP" sz="1600" kern="0" dirty="0"/>
              <a:t>Currently, the AP cannot specify what kind of frame is sent with what kind of transmission parameters just by sharing TXOP. </a:t>
            </a:r>
          </a:p>
          <a:p>
            <a:pPr marL="1257300" lvl="2" indent="-342900">
              <a:buFont typeface="+mj-lt"/>
              <a:buAutoNum type="alphaUcParenR"/>
            </a:pPr>
            <a:r>
              <a:rPr lang="en-US" altLang="ja-JP" sz="1600" kern="0" dirty="0"/>
              <a:t>The AP should be able to share TXOP by limiting the frames that can be sent (e.g., beacon) and some of the transmission parameters (e.g., transmission power).</a:t>
            </a:r>
          </a:p>
        </p:txBody>
      </p:sp>
    </p:spTree>
    <p:extLst>
      <p:ext uri="{BB962C8B-B14F-4D97-AF65-F5344CB8AC3E}">
        <p14:creationId xmlns:p14="http://schemas.microsoft.com/office/powerpoint/2010/main" val="6493319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3BACBF-80FA-6B1E-102D-DA7A911970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487AD25-0BF3-0B3B-5FCA-EFFB700E1C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September 2024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51ED49B-55F2-D5F3-CBAF-B6B6D42EB4F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  <p:sp>
        <p:nvSpPr>
          <p:cNvPr id="9" name="タイトル 8">
            <a:extLst>
              <a:ext uri="{FF2B5EF4-FFF2-40B4-BE49-F238E27FC236}">
                <a16:creationId xmlns:a16="http://schemas.microsoft.com/office/drawing/2014/main" id="{A83FC01D-1DF7-3436-77AD-48B610C08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Coordinated Observation Type Measurement (1/2)</a:t>
            </a:r>
            <a:endParaRPr lang="ja-JP" alt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BD58028-5D55-130A-908E-C364549C096F}"/>
              </a:ext>
            </a:extLst>
          </p:cNvPr>
          <p:cNvSpPr txBox="1">
            <a:spLocks/>
          </p:cNvSpPr>
          <p:nvPr/>
        </p:nvSpPr>
        <p:spPr bwMode="auto">
          <a:xfrm>
            <a:off x="921162" y="1555917"/>
            <a:ext cx="10813637" cy="450499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ja-JP" sz="1800" kern="0" dirty="0"/>
              <a:t>Detail Procedure (Existing Measurement for multiple APs)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altLang="ja-JP" sz="1800" kern="0" dirty="0"/>
              <a:t>AP1 sends a new radio measurement request frame to AP2/AP3, then AP2/AP3 start measurement state.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altLang="ja-JP" sz="1800" kern="0" dirty="0"/>
              <a:t>AP1 sends a trigger frame to request STA1(STA2) to send the test signal.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altLang="ja-JP" sz="1800" kern="0" dirty="0"/>
              <a:t>STA1(STA2) sends the test signal (Data frame, </a:t>
            </a:r>
            <a:r>
              <a:rPr lang="en-US" altLang="ja-JP" sz="1800" kern="0" dirty="0" err="1"/>
              <a:t>etc</a:t>
            </a:r>
            <a:r>
              <a:rPr lang="en-US" altLang="ja-JP" sz="1800" kern="0" dirty="0"/>
              <a:t>).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altLang="ja-JP" sz="1800" kern="0" dirty="0"/>
              <a:t>AP2 and AP3 measure RSSI/SNR of the test signal from STA1(STA2).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altLang="ja-JP" sz="1800" kern="0" dirty="0"/>
              <a:t>AP1 receives Measurement Report frames from AP2/AP3.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DFD3508B-88A2-48A2-5858-C0CE0FBD76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62594" y="3652510"/>
            <a:ext cx="5408244" cy="2880000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DA31B2CD-B42D-D4AA-BA52-5785A98B5D6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5722" y="4872011"/>
            <a:ext cx="564261" cy="422489"/>
          </a:xfrm>
          <a:prstGeom prst="rect">
            <a:avLst/>
          </a:prstGeom>
        </p:spPr>
      </p:pic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F6B249F9-B9EE-DC64-FE9A-02B2276074FB}"/>
              </a:ext>
            </a:extLst>
          </p:cNvPr>
          <p:cNvSpPr txBox="1"/>
          <p:nvPr/>
        </p:nvSpPr>
        <p:spPr>
          <a:xfrm>
            <a:off x="1521160" y="5257455"/>
            <a:ext cx="57439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US" altLang="ja-JP" sz="11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AP1</a:t>
            </a:r>
            <a:endParaRPr kumimoji="0" lang="ja-JP" altLang="en-US" sz="11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E84B5D3A-B191-8438-BFA7-537F9A81DE91}"/>
              </a:ext>
            </a:extLst>
          </p:cNvPr>
          <p:cNvSpPr txBox="1"/>
          <p:nvPr/>
        </p:nvSpPr>
        <p:spPr>
          <a:xfrm>
            <a:off x="2556191" y="4011682"/>
            <a:ext cx="6593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US" altLang="ja-JP" sz="11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STA1</a:t>
            </a:r>
            <a:endParaRPr kumimoji="0" lang="ja-JP" altLang="en-US" sz="11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9" name="図 38">
            <a:extLst>
              <a:ext uri="{FF2B5EF4-FFF2-40B4-BE49-F238E27FC236}">
                <a16:creationId xmlns:a16="http://schemas.microsoft.com/office/drawing/2014/main" id="{45BC8AA5-832F-3189-B062-75660C0ECCF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0346" y="4242550"/>
            <a:ext cx="268504" cy="379810"/>
          </a:xfrm>
          <a:prstGeom prst="rect">
            <a:avLst/>
          </a:prstGeom>
        </p:spPr>
      </p:pic>
      <p:pic>
        <p:nvPicPr>
          <p:cNvPr id="40" name="図 39">
            <a:extLst>
              <a:ext uri="{FF2B5EF4-FFF2-40B4-BE49-F238E27FC236}">
                <a16:creationId xmlns:a16="http://schemas.microsoft.com/office/drawing/2014/main" id="{317F9269-0C7A-693C-8557-541E35224A8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07" y="3960290"/>
            <a:ext cx="564261" cy="422489"/>
          </a:xfrm>
          <a:prstGeom prst="rect">
            <a:avLst/>
          </a:prstGeom>
        </p:spPr>
      </p:pic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F375393D-D435-8F86-4DBD-C4E3CCC23257}"/>
              </a:ext>
            </a:extLst>
          </p:cNvPr>
          <p:cNvSpPr txBox="1"/>
          <p:nvPr/>
        </p:nvSpPr>
        <p:spPr>
          <a:xfrm>
            <a:off x="5177722" y="4091158"/>
            <a:ext cx="57439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US" altLang="ja-JP" sz="11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AP2</a:t>
            </a:r>
            <a:endParaRPr kumimoji="0" lang="ja-JP" altLang="en-US" sz="11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C9D72942-4151-9EEF-98D2-06498613B027}"/>
              </a:ext>
            </a:extLst>
          </p:cNvPr>
          <p:cNvSpPr txBox="1"/>
          <p:nvPr/>
        </p:nvSpPr>
        <p:spPr>
          <a:xfrm>
            <a:off x="2566993" y="5795313"/>
            <a:ext cx="6593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US" altLang="ja-JP" sz="11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STA2</a:t>
            </a:r>
            <a:endParaRPr kumimoji="0" lang="ja-JP" altLang="en-US" sz="11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3" name="図 42">
            <a:extLst>
              <a:ext uri="{FF2B5EF4-FFF2-40B4-BE49-F238E27FC236}">
                <a16:creationId xmlns:a16="http://schemas.microsoft.com/office/drawing/2014/main" id="{E3FF48A5-E4E7-9436-B305-221BC0616DA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0346" y="5464411"/>
            <a:ext cx="268504" cy="379810"/>
          </a:xfrm>
          <a:prstGeom prst="rect">
            <a:avLst/>
          </a:prstGeom>
        </p:spPr>
      </p:pic>
      <p:pic>
        <p:nvPicPr>
          <p:cNvPr id="44" name="図 43">
            <a:extLst>
              <a:ext uri="{FF2B5EF4-FFF2-40B4-BE49-F238E27FC236}">
                <a16:creationId xmlns:a16="http://schemas.microsoft.com/office/drawing/2014/main" id="{99A1D8DC-5851-E22A-CCE8-E9BF57DB0B8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08" y="5482017"/>
            <a:ext cx="564261" cy="422489"/>
          </a:xfrm>
          <a:prstGeom prst="rect">
            <a:avLst/>
          </a:prstGeom>
        </p:spPr>
      </p:pic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282A5346-2C78-B228-32FF-90C0A3472428}"/>
              </a:ext>
            </a:extLst>
          </p:cNvPr>
          <p:cNvSpPr txBox="1"/>
          <p:nvPr/>
        </p:nvSpPr>
        <p:spPr>
          <a:xfrm>
            <a:off x="5177722" y="5245888"/>
            <a:ext cx="57439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US" altLang="ja-JP" sz="11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AP3</a:t>
            </a:r>
            <a:endParaRPr kumimoji="0" lang="ja-JP" altLang="en-US" sz="11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46" name="直線矢印コネクタ 45">
            <a:extLst>
              <a:ext uri="{FF2B5EF4-FFF2-40B4-BE49-F238E27FC236}">
                <a16:creationId xmlns:a16="http://schemas.microsoft.com/office/drawing/2014/main" id="{71237A38-E7F0-DC32-1940-2D67AAA3C697}"/>
              </a:ext>
            </a:extLst>
          </p:cNvPr>
          <p:cNvCxnSpPr>
            <a:cxnSpLocks/>
          </p:cNvCxnSpPr>
          <p:nvPr/>
        </p:nvCxnSpPr>
        <p:spPr>
          <a:xfrm flipV="1">
            <a:off x="2153170" y="4437184"/>
            <a:ext cx="500363" cy="650801"/>
          </a:xfrm>
          <a:prstGeom prst="straightConnector1">
            <a:avLst/>
          </a:prstGeom>
          <a:ln w="19050">
            <a:solidFill>
              <a:srgbClr val="0000FF"/>
            </a:solidFill>
            <a:prstDash val="solid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7" name="直線矢印コネクタ 46">
            <a:extLst>
              <a:ext uri="{FF2B5EF4-FFF2-40B4-BE49-F238E27FC236}">
                <a16:creationId xmlns:a16="http://schemas.microsoft.com/office/drawing/2014/main" id="{D6CDA068-7A53-A959-F3B3-7F87719FD7F3}"/>
              </a:ext>
            </a:extLst>
          </p:cNvPr>
          <p:cNvCxnSpPr>
            <a:cxnSpLocks/>
            <a:stCxn id="43" idx="3"/>
            <a:endCxn id="40" idx="1"/>
          </p:cNvCxnSpPr>
          <p:nvPr/>
        </p:nvCxnSpPr>
        <p:spPr>
          <a:xfrm flipV="1">
            <a:off x="2928850" y="4171535"/>
            <a:ext cx="1757957" cy="1482781"/>
          </a:xfrm>
          <a:prstGeom prst="straightConnector1">
            <a:avLst/>
          </a:prstGeom>
          <a:ln w="19050">
            <a:solidFill>
              <a:srgbClr val="0000FF"/>
            </a:solidFill>
            <a:prstDash val="dash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8" name="直線矢印コネクタ 47">
            <a:extLst>
              <a:ext uri="{FF2B5EF4-FFF2-40B4-BE49-F238E27FC236}">
                <a16:creationId xmlns:a16="http://schemas.microsoft.com/office/drawing/2014/main" id="{CADAEDDC-23E8-EFCD-8B3A-B4D167B1732C}"/>
              </a:ext>
            </a:extLst>
          </p:cNvPr>
          <p:cNvCxnSpPr>
            <a:cxnSpLocks/>
            <a:stCxn id="44" idx="1"/>
            <a:endCxn id="43" idx="3"/>
          </p:cNvCxnSpPr>
          <p:nvPr/>
        </p:nvCxnSpPr>
        <p:spPr>
          <a:xfrm flipH="1" flipV="1">
            <a:off x="2928850" y="5654316"/>
            <a:ext cx="1757958" cy="38946"/>
          </a:xfrm>
          <a:prstGeom prst="straightConnector1">
            <a:avLst/>
          </a:prstGeom>
          <a:ln w="19050">
            <a:solidFill>
              <a:srgbClr val="0000FF"/>
            </a:solidFill>
            <a:prstDash val="dash"/>
            <a:headEnd type="triangle" w="med" len="med"/>
            <a:tailEnd type="non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9" name="直線矢印コネクタ 48">
            <a:extLst>
              <a:ext uri="{FF2B5EF4-FFF2-40B4-BE49-F238E27FC236}">
                <a16:creationId xmlns:a16="http://schemas.microsoft.com/office/drawing/2014/main" id="{6AACB1F9-81DB-5661-A646-13C1DBBA53CB}"/>
              </a:ext>
            </a:extLst>
          </p:cNvPr>
          <p:cNvCxnSpPr>
            <a:cxnSpLocks/>
            <a:endCxn id="43" idx="1"/>
          </p:cNvCxnSpPr>
          <p:nvPr/>
        </p:nvCxnSpPr>
        <p:spPr>
          <a:xfrm>
            <a:off x="2133266" y="5282246"/>
            <a:ext cx="527080" cy="372070"/>
          </a:xfrm>
          <a:prstGeom prst="straightConnector1">
            <a:avLst/>
          </a:prstGeom>
          <a:ln w="19050">
            <a:solidFill>
              <a:srgbClr val="0000FF"/>
            </a:solidFill>
            <a:prstDash val="solid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50" name="直線矢印コネクタ 49">
            <a:extLst>
              <a:ext uri="{FF2B5EF4-FFF2-40B4-BE49-F238E27FC236}">
                <a16:creationId xmlns:a16="http://schemas.microsoft.com/office/drawing/2014/main" id="{49D8BDA9-176C-08D5-0643-6FC3EE0C8109}"/>
              </a:ext>
            </a:extLst>
          </p:cNvPr>
          <p:cNvCxnSpPr>
            <a:cxnSpLocks/>
            <a:stCxn id="40" idx="1"/>
          </p:cNvCxnSpPr>
          <p:nvPr/>
        </p:nvCxnSpPr>
        <p:spPr>
          <a:xfrm flipH="1">
            <a:off x="3056418" y="4171535"/>
            <a:ext cx="1630389" cy="241986"/>
          </a:xfrm>
          <a:prstGeom prst="straightConnector1">
            <a:avLst/>
          </a:prstGeom>
          <a:ln w="19050">
            <a:solidFill>
              <a:srgbClr val="0000FF"/>
            </a:solidFill>
            <a:prstDash val="dash"/>
            <a:headEnd type="triangle" w="med" len="med"/>
            <a:tailEnd type="non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51" name="直線矢印コネクタ 50">
            <a:extLst>
              <a:ext uri="{FF2B5EF4-FFF2-40B4-BE49-F238E27FC236}">
                <a16:creationId xmlns:a16="http://schemas.microsoft.com/office/drawing/2014/main" id="{29CFD2CF-1076-1700-C318-EAB3F1FF45F9}"/>
              </a:ext>
            </a:extLst>
          </p:cNvPr>
          <p:cNvCxnSpPr>
            <a:cxnSpLocks/>
            <a:stCxn id="44" idx="1"/>
            <a:endCxn id="39" idx="3"/>
          </p:cNvCxnSpPr>
          <p:nvPr/>
        </p:nvCxnSpPr>
        <p:spPr>
          <a:xfrm flipH="1" flipV="1">
            <a:off x="2928850" y="4432455"/>
            <a:ext cx="1757958" cy="1260807"/>
          </a:xfrm>
          <a:prstGeom prst="straightConnector1">
            <a:avLst/>
          </a:prstGeom>
          <a:ln w="19050">
            <a:solidFill>
              <a:srgbClr val="0000FF"/>
            </a:solidFill>
            <a:prstDash val="dash"/>
            <a:headEnd type="triangle" w="med" len="med"/>
            <a:tailEnd type="non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D2555715-C880-F248-AB13-39CB0961660B}"/>
              </a:ext>
            </a:extLst>
          </p:cNvPr>
          <p:cNvSpPr txBox="1"/>
          <p:nvPr/>
        </p:nvSpPr>
        <p:spPr>
          <a:xfrm rot="18465645">
            <a:off x="2241997" y="4755063"/>
            <a:ext cx="4748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>
                <a:solidFill>
                  <a:srgbClr val="0000FF"/>
                </a:solidFill>
              </a:rPr>
              <a:t>Trig.</a:t>
            </a:r>
            <a:endParaRPr kumimoji="1" lang="ja-JP" altLang="en-US" sz="1000" dirty="0">
              <a:solidFill>
                <a:srgbClr val="0000FF"/>
              </a:solidFill>
            </a:endParaRPr>
          </a:p>
        </p:txBody>
      </p:sp>
      <p:cxnSp>
        <p:nvCxnSpPr>
          <p:cNvPr id="53" name="コネクタ: 曲線 52">
            <a:extLst>
              <a:ext uri="{FF2B5EF4-FFF2-40B4-BE49-F238E27FC236}">
                <a16:creationId xmlns:a16="http://schemas.microsoft.com/office/drawing/2014/main" id="{7BE0D9BD-D07E-F0DD-5037-E73B4A667283}"/>
              </a:ext>
            </a:extLst>
          </p:cNvPr>
          <p:cNvCxnSpPr>
            <a:cxnSpLocks/>
            <a:stCxn id="36" idx="0"/>
            <a:endCxn id="40" idx="0"/>
          </p:cNvCxnSpPr>
          <p:nvPr/>
        </p:nvCxnSpPr>
        <p:spPr>
          <a:xfrm rot="5400000" flipH="1" flipV="1">
            <a:off x="2967535" y="2870609"/>
            <a:ext cx="911721" cy="3091085"/>
          </a:xfrm>
          <a:prstGeom prst="curvedConnector3">
            <a:avLst>
              <a:gd name="adj1" fmla="val 125073"/>
            </a:avLst>
          </a:prstGeom>
          <a:ln w="19050">
            <a:solidFill>
              <a:srgbClr val="00B05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コネクタ: 曲線 53">
            <a:extLst>
              <a:ext uri="{FF2B5EF4-FFF2-40B4-BE49-F238E27FC236}">
                <a16:creationId xmlns:a16="http://schemas.microsoft.com/office/drawing/2014/main" id="{C1824774-4234-F8F4-0E65-6DE1A2D6E062}"/>
              </a:ext>
            </a:extLst>
          </p:cNvPr>
          <p:cNvCxnSpPr>
            <a:cxnSpLocks/>
            <a:stCxn id="36" idx="2"/>
            <a:endCxn id="44" idx="2"/>
          </p:cNvCxnSpPr>
          <p:nvPr/>
        </p:nvCxnSpPr>
        <p:spPr>
          <a:xfrm rot="16200000" flipH="1">
            <a:off x="3118393" y="4053960"/>
            <a:ext cx="610006" cy="3091086"/>
          </a:xfrm>
          <a:prstGeom prst="curvedConnector3">
            <a:avLst>
              <a:gd name="adj1" fmla="val 137475"/>
            </a:avLst>
          </a:prstGeom>
          <a:ln w="19050">
            <a:solidFill>
              <a:srgbClr val="00B05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BC095C2F-4BEC-F676-B4D7-C0BE89EF8E5A}"/>
              </a:ext>
            </a:extLst>
          </p:cNvPr>
          <p:cNvSpPr txBox="1"/>
          <p:nvPr/>
        </p:nvSpPr>
        <p:spPr>
          <a:xfrm>
            <a:off x="2840129" y="3770272"/>
            <a:ext cx="18357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>
                <a:solidFill>
                  <a:srgbClr val="00B050"/>
                </a:solidFill>
              </a:rPr>
              <a:t>Measurement Req./Report</a:t>
            </a:r>
            <a:endParaRPr kumimoji="1" lang="ja-JP" altLang="en-US" sz="1000" dirty="0">
              <a:solidFill>
                <a:srgbClr val="00B050"/>
              </a:solidFill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CB1C8BEA-A748-7325-E509-644A558DB089}"/>
              </a:ext>
            </a:extLst>
          </p:cNvPr>
          <p:cNvSpPr txBox="1"/>
          <p:nvPr/>
        </p:nvSpPr>
        <p:spPr>
          <a:xfrm>
            <a:off x="2794598" y="6172199"/>
            <a:ext cx="18357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>
                <a:solidFill>
                  <a:srgbClr val="00B050"/>
                </a:solidFill>
              </a:rPr>
              <a:t>Measurement Req./Report</a:t>
            </a:r>
            <a:endParaRPr kumimoji="1" lang="ja-JP" altLang="en-US" sz="1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5416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0d49aa3-abcf-4f66-a606-a172d777dd3c">
      <Terms xmlns="http://schemas.microsoft.com/office/infopath/2007/PartnerControls"/>
    </lcf76f155ced4ddcb4097134ff3c332f>
    <TaxCatchAll xmlns="3ab3c9f3-2821-458d-94d3-602868cca312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7A93DC6C3B1645A7D53BF4D49F267F" ma:contentTypeVersion="13" ma:contentTypeDescription="Create a new document." ma:contentTypeScope="" ma:versionID="9a460bf1214bee54ff01e08715e302fb">
  <xsd:schema xmlns:xsd="http://www.w3.org/2001/XMLSchema" xmlns:xs="http://www.w3.org/2001/XMLSchema" xmlns:p="http://schemas.microsoft.com/office/2006/metadata/properties" xmlns:ns2="3ab3c9f3-2821-458d-94d3-602868cca312" xmlns:ns3="a0d49aa3-abcf-4f66-a606-a172d777dd3c" targetNamespace="http://schemas.microsoft.com/office/2006/metadata/properties" ma:root="true" ma:fieldsID="311e64031cf29185d9bd158be5d7ab15" ns2:_="" ns3:_="">
    <xsd:import namespace="3ab3c9f3-2821-458d-94d3-602868cca312"/>
    <xsd:import namespace="a0d49aa3-abcf-4f66-a606-a172d777dd3c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GenerationTime" minOccurs="0"/>
                <xsd:element ref="ns3:MediaServiceEventHashCode" minOccurs="0"/>
                <xsd:element ref="ns3:MediaServiceObjectDetectorVersions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b3c9f3-2821-458d-94d3-602868cca31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40f828c1-b10b-4200-846f-a7961388c356}" ma:internalName="TaxCatchAll" ma:showField="CatchAllData" ma:web="3ab3c9f3-2821-458d-94d3-602868cca31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d49aa3-abcf-4f66-a606-a172d777dd3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3cb9d403-1823-4ec6-b2f2-250b7876d07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D33D2B5-7ABE-4F55-822A-4E7E7BC83B81}">
  <ds:schemaRefs>
    <ds:schemaRef ds:uri="a0d49aa3-abcf-4f66-a606-a172d777dd3c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3ab3c9f3-2821-458d-94d3-602868cca312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89A7C0C-AE6D-4131-8250-05D90EB8C1E3}">
  <ds:schemaRefs>
    <ds:schemaRef ds:uri="3ab3c9f3-2821-458d-94d3-602868cca312"/>
    <ds:schemaRef ds:uri="a0d49aa3-abcf-4f66-a606-a172d777dd3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A8B27957-ED63-40A1-8CAB-763F6AD0E31C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1f8e20e6-048a-4bad-a26b-318dd1cd4d47}" enabled="1" method="Privileged" siteId="{66c65d8a-9158-4521-a2d8-664963db48e4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51628</TotalTime>
  <Words>1803</Words>
  <Application>Microsoft Office PowerPoint</Application>
  <PresentationFormat>ワイド画面</PresentationFormat>
  <Paragraphs>201</Paragraphs>
  <Slides>16</Slides>
  <Notes>4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23" baseType="lpstr">
      <vt:lpstr>Arial Unicode MS</vt:lpstr>
      <vt:lpstr>Thomas</vt:lpstr>
      <vt:lpstr>Arial</vt:lpstr>
      <vt:lpstr>Calibri</vt:lpstr>
      <vt:lpstr>Times New Roman</vt:lpstr>
      <vt:lpstr>Office Theme</vt:lpstr>
      <vt:lpstr>Document</vt:lpstr>
      <vt:lpstr>PowerPoint プレゼンテーション</vt:lpstr>
      <vt:lpstr>Introduction</vt:lpstr>
      <vt:lpstr>Motivation: Different point from Sounding</vt:lpstr>
      <vt:lpstr>Existing Measurement for OBSS Signal</vt:lpstr>
      <vt:lpstr>Problem of Existing Measurement</vt:lpstr>
      <vt:lpstr>Proposal: Coordinated Measurement</vt:lpstr>
      <vt:lpstr>Coordinated Transmission Type Measurement (1/2)</vt:lpstr>
      <vt:lpstr>Coordinated Transmission Type Measurement (2/2)</vt:lpstr>
      <vt:lpstr>Coordinated Observation Type Measurement (1/2)</vt:lpstr>
      <vt:lpstr>Coordinated Observation Type Measurement (2/2)</vt:lpstr>
      <vt:lpstr>Measurement Duration Comparison </vt:lpstr>
      <vt:lpstr>Summary </vt:lpstr>
      <vt:lpstr>References</vt:lpstr>
      <vt:lpstr>SP #1</vt:lpstr>
      <vt:lpstr>SP #2</vt:lpstr>
      <vt:lpstr>SP #3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Aio Kosuke</dc:creator>
  <cp:keywords/>
  <cp:lastModifiedBy>Aio, Kosuke (SEC)</cp:lastModifiedBy>
  <cp:revision>125</cp:revision>
  <cp:lastPrinted>1601-01-01T00:00:00Z</cp:lastPrinted>
  <dcterms:created xsi:type="dcterms:W3CDTF">2024-01-02T17:53:44Z</dcterms:created>
  <dcterms:modified xsi:type="dcterms:W3CDTF">2024-09-06T09:02:51Z</dcterms:modified>
  <cp:category>Name, Affiliation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0x0101007C7A93DC6C3B1645A7D53BF4D49F267F</vt:lpwstr>
  </property>
  <property fmtid="{D5CDD505-2E9C-101B-9397-08002B2CF9AE}" pid="3" name="MediaServiceImageTags">
    <vt:lpwstr/>
  </property>
  <property fmtid="{D5CDD505-2E9C-101B-9397-08002B2CF9AE}" pid="4" name="MSIP_Label_1f8e20e6-048a-4bad-a26b-318dd1cd4d47_Enabled">
    <vt:lpwstr>true</vt:lpwstr>
  </property>
  <property fmtid="{D5CDD505-2E9C-101B-9397-08002B2CF9AE}" pid="5" name="MSIP_Label_1f8e20e6-048a-4bad-a26b-318dd1cd4d47_SetDate">
    <vt:lpwstr>2024-01-24T08:11:05Z</vt:lpwstr>
  </property>
  <property fmtid="{D5CDD505-2E9C-101B-9397-08002B2CF9AE}" pid="6" name="MSIP_Label_1f8e20e6-048a-4bad-a26b-318dd1cd4d47_Method">
    <vt:lpwstr>Privileged</vt:lpwstr>
  </property>
  <property fmtid="{D5CDD505-2E9C-101B-9397-08002B2CF9AE}" pid="7" name="MSIP_Label_1f8e20e6-048a-4bad-a26b-318dd1cd4d47_Name">
    <vt:lpwstr>1f8e20e6-048a-4bad-a26b-318dd1cd4d47</vt:lpwstr>
  </property>
  <property fmtid="{D5CDD505-2E9C-101B-9397-08002B2CF9AE}" pid="8" name="MSIP_Label_1f8e20e6-048a-4bad-a26b-318dd1cd4d47_SiteId">
    <vt:lpwstr>66c65d8a-9158-4521-a2d8-664963db48e4</vt:lpwstr>
  </property>
  <property fmtid="{D5CDD505-2E9C-101B-9397-08002B2CF9AE}" pid="9" name="MSIP_Label_1f8e20e6-048a-4bad-a26b-318dd1cd4d47_ActionId">
    <vt:lpwstr>7cf36057-5a08-42a0-8596-400be9587bfc</vt:lpwstr>
  </property>
  <property fmtid="{D5CDD505-2E9C-101B-9397-08002B2CF9AE}" pid="10" name="MSIP_Label_1f8e20e6-048a-4bad-a26b-318dd1cd4d47_ContentBits">
    <vt:lpwstr>0</vt:lpwstr>
  </property>
</Properties>
</file>