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2" r:id="rId6"/>
    <p:sldId id="266" r:id="rId7"/>
    <p:sldId id="274" r:id="rId8"/>
    <p:sldId id="275" r:id="rId9"/>
    <p:sldId id="267" r:id="rId10"/>
    <p:sldId id="269" r:id="rId11"/>
    <p:sldId id="276" r:id="rId12"/>
    <p:sldId id="271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CFCA8D-149F-4A11-AFEE-0DC58C137FE3}" v="88" dt="2024-05-12T14:12:28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802.11-24/1451r0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802.11-24/1451r0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19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30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00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69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6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5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802.11-24/1451r0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9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UEQM Transmission Over Spatial Streams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Ying Wang et al.,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74974"/>
              </p:ext>
            </p:extLst>
          </p:nvPr>
        </p:nvGraphicFramePr>
        <p:xfrm>
          <a:off x="992188" y="2406650"/>
          <a:ext cx="10972800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0378" progId="Word.Document.8">
                  <p:embed/>
                </p:oleObj>
              </mc:Choice>
              <mc:Fallback>
                <p:oleObj name="Document" r:id="rId3" imgW="10439485" imgH="275037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6650"/>
                        <a:ext cx="10972800" cy="2878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 dirty="0"/>
              <a:t>-24/0209r4, “Specification Framework for </a:t>
            </a:r>
            <a:r>
              <a:rPr lang="en-US" sz="1800" dirty="0" err="1"/>
              <a:t>TGbn</a:t>
            </a:r>
            <a:r>
              <a:rPr lang="en-US" sz="1800" dirty="0"/>
              <a:t>,” July 2024.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P802.11-REVme™/D6.0: Wireless LAN Medium Access Control (MAC) and Physical Layer (PHY) Specifications, June 2024.</a:t>
            </a:r>
          </a:p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P802.11-be™/D6.0: Wireless LAN Medium Access Control (MAC) and Physical Layer (PHY) Specifications, May 2024.</a:t>
            </a:r>
          </a:p>
          <a:p>
            <a:pPr marL="457200" indent="-457200">
              <a:buAutoNum type="arabicPeriod"/>
            </a:pPr>
            <a:endParaRPr lang="en-US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Unequal modulation (UEQM) is accepted as a feature for 11bn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SFD: “</a:t>
            </a:r>
            <a:r>
              <a:rPr lang="en-GB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defines unequal modulation over different spatial streams.” [1]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Times New Roman" pitchFamily="16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A stream parser that considers UEQM should be defined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a typeface="SimSun" panose="02010600030101010101" pitchFamily="2" charset="-122"/>
                <a:cs typeface="Calibri" panose="020F0502020204030204" pitchFamily="34" charset="0"/>
              </a:rPr>
              <a:t>UEQM stream parser was introduced in 802.11n, but disappeared since from later amendments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a typeface="SimSun" panose="02010600030101010101" pitchFamily="2" charset="-122"/>
                <a:cs typeface="Calibri" panose="020F0502020204030204" pitchFamily="34" charset="0"/>
              </a:rPr>
              <a:t>The stream parser formulas used for 802.11n could be reused with some small changes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F179B23-8ABA-B15D-022D-67AA90356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382" y="1737851"/>
            <a:ext cx="7275871" cy="443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209528-2AF9-CF9E-1598-4DE7E0C27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804" y="1544954"/>
            <a:ext cx="6154885" cy="20564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CE77BF-6145-FBE6-DF46-43CD902C08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04" y="3601445"/>
            <a:ext cx="6381128" cy="21472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36CDFF-4CD0-A615-4254-75756EDC28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8715" y="5027750"/>
            <a:ext cx="6576276" cy="14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03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Recap on the 802.11n Stream Parser (3)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5887ED-1991-EE19-D60A-EC84768D2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985564"/>
            <a:ext cx="9803218" cy="312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36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Different for 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C43DD5-BC0F-23DC-481A-E242124FE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2744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change from 11n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BCC encoders is always 1 per STA for HE and EHT PPDUs [2][3]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expect it to be the same for UHR PPDUs</a:t>
            </a: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6D588D99-B5F0-E7C7-8B32-3E357D6C9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154" y="3101574"/>
            <a:ext cx="9699577" cy="312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13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UEQM Stream Parser for 11bn (1)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coded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𝑖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=0,1,…, 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fed into the stream parser and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bits are rearranged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blocks, each block for a spatial stream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bits,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𝐶𝐵𝑃𝑆𝑆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symbol for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 marL="0" indent="0"/>
                <a:endParaRPr lang="en-US" sz="1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The number of bits assigned to a single axis (real or imaginary) in a constellation point in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denoted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max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⁡(1,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𝐵𝑃𝑆𝐶𝑆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=0,1,…,</m:t>
                    </m:r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−1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is the number of coded bits per subcarrier for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 Let the sum over all spatial streams be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𝑠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Calibri" panose="020F0502020204030204" pitchFamily="34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blipFill>
                <a:blip r:embed="rId3"/>
                <a:stretch>
                  <a:fillRect l="-353" t="-617" r="-824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02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UEQM Stream Parser for 11bn (2)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dirty="0"/>
                  <a:t>From the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/>
                        </m:ctrlPr>
                      </m:dPr>
                      <m:e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𝑒</m:t>
                            </m:r>
                          </m:e>
                          <m:sub>
                            <m:r>
                              <a:rPr lang="en-US" i="1"/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, every block of its consecutive </a:t>
                </a:r>
                <a14:m>
                  <m:oMath xmlns:m="http://schemas.openxmlformats.org/officeDocument/2006/math">
                    <m:r>
                      <a:rPr lang="en-US" i="1"/>
                      <m:t>𝑆</m:t>
                    </m:r>
                  </m:oMath>
                </a14:m>
                <a:r>
                  <a:rPr lang="en-US" dirty="0"/>
                  <a:t> bits are assigned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𝑁</m:t>
                        </m:r>
                      </m:e>
                      <m:sub>
                        <m:r>
                          <a:rPr lang="en-US" i="1"/>
                          <m:t>𝑠𝑠</m:t>
                        </m:r>
                      </m:sub>
                    </m:sSub>
                  </m:oMath>
                </a14:m>
                <a:r>
                  <a:rPr lang="en-US" dirty="0"/>
                  <a:t> spatial streams in a round robin fashion, with consecutive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𝑖</m:t>
                            </m:r>
                          </m:e>
                          <m:sub>
                            <m:r>
                              <a:rPr lang="en-US" i="1"/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 bits going to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𝑖</m:t>
                        </m:r>
                      </m:e>
                      <m:sub>
                        <m:r>
                          <a:rPr lang="en-US" i="1"/>
                          <m:t>𝑠𝑠</m:t>
                        </m:r>
                      </m:sub>
                    </m:sSub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𝑖</m:t>
                        </m:r>
                      </m:e>
                      <m:sub>
                        <m:r>
                          <a:rPr lang="en-US" i="1"/>
                          <m:t>𝑠𝑠</m:t>
                        </m:r>
                      </m:sub>
                    </m:sSub>
                  </m:oMath>
                </a14:m>
                <a:r>
                  <a:rPr lang="en-US" dirty="0"/>
                  <a:t> from 0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𝑁</m:t>
                        </m:r>
                      </m:e>
                      <m:sub>
                        <m:r>
                          <a:rPr lang="en-US" i="1"/>
                          <m:t>𝑠𝑠</m:t>
                        </m:r>
                      </m:sub>
                    </m:sSub>
                    <m:r>
                      <a:rPr lang="en-US" i="1"/>
                      <m:t>−1</m:t>
                    </m:r>
                  </m:oMath>
                </a14:m>
                <a:r>
                  <a:rPr lang="en-US" dirty="0"/>
                  <a:t>. </a:t>
                </a:r>
              </a:p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dirty="0"/>
                  <a:t>Bit </a:t>
                </a:r>
                <a14:m>
                  <m:oMath xmlns:m="http://schemas.openxmlformats.org/officeDocument/2006/math">
                    <m:r>
                      <a:rPr lang="en-US" i="1"/>
                      <m:t>𝑖</m:t>
                    </m:r>
                  </m:oMath>
                </a14:m>
                <a:r>
                  <a:rPr lang="en-US" dirty="0"/>
                  <a:t> of the input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/>
                        </m:ctrlPr>
                      </m:dPr>
                      <m:e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𝑒</m:t>
                            </m:r>
                          </m:e>
                          <m:sub>
                            <m:r>
                              <a:rPr lang="en-US" i="1"/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is assigned to bit </a:t>
                </a:r>
                <a14:m>
                  <m:oMath xmlns:m="http://schemas.openxmlformats.org/officeDocument/2006/math">
                    <m:r>
                      <a:rPr lang="en-US" i="1"/>
                      <m:t>𝑗</m:t>
                    </m:r>
                  </m:oMath>
                </a14:m>
                <a:r>
                  <a:rPr lang="en-US" dirty="0"/>
                  <a:t> of the output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/>
                        </m:ctrlPr>
                      </m:dPr>
                      <m:e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𝑥</m:t>
                            </m:r>
                          </m:e>
                          <m:sub>
                            <m:r>
                              <a:rPr lang="en-US" i="1"/>
                              <m:t>𝑗</m:t>
                            </m:r>
                            <m:r>
                              <a:rPr lang="en-US" i="1"/>
                              <m:t>,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𝑖</m:t>
                                </m:r>
                              </m:e>
                              <m:sub>
                                <m:r>
                                  <a:rPr lang="en-US" i="1"/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i="1"/>
                      <m:t> </m:t>
                    </m:r>
                  </m:oMath>
                </a14:m>
                <a:r>
                  <a:rPr lang="en-US" dirty="0"/>
                  <a:t> at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𝑖</m:t>
                        </m:r>
                      </m:e>
                      <m:sub>
                        <m:r>
                          <a:rPr lang="en-US" i="1"/>
                          <m:t>𝑠𝑠</m:t>
                        </m:r>
                      </m:sub>
                    </m:sSub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/>
                      <m:t>𝑖</m:t>
                    </m:r>
                  </m:oMath>
                </a14:m>
                <a:r>
                  <a:rPr lang="en-US" dirty="0"/>
                  <a:t> 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𝑖</m:t>
                        </m:r>
                      </m:e>
                      <m:sub>
                        <m:r>
                          <a:rPr lang="en-US" i="1"/>
                          <m:t>𝑠𝑠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/>
                      <m:t>𝑗</m:t>
                    </m:r>
                    <m:r>
                      <a:rPr lang="en-US" i="1"/>
                      <m:t>,</m:t>
                    </m:r>
                  </m:oMath>
                </a14:m>
                <a:r>
                  <a:rPr lang="en-US" dirty="0"/>
                  <a:t> and the mapping function can be expressed as</a:t>
                </a: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𝑥</m:t>
                          </m:r>
                        </m:e>
                        <m:sub>
                          <m:r>
                            <a:rPr lang="en-US" i="1"/>
                            <m:t>𝑗</m:t>
                          </m:r>
                          <m:r>
                            <a:rPr lang="en-US" i="1"/>
                            <m:t>,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𝑖</m:t>
                              </m:r>
                            </m:e>
                            <m:sub>
                              <m:r>
                                <a:rPr lang="en-US" i="1"/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en-US" i="1"/>
                        <m:t>=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𝑒</m:t>
                          </m:r>
                        </m:e>
                        <m:sub>
                          <m:r>
                            <a:rPr lang="en-US" i="1"/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i="1"/>
                          </m:ctrlPr>
                        </m:eqArrPr>
                        <m:e>
                          <m:r>
                            <a:rPr lang="en-US" i="1"/>
                            <m:t>𝑖</m:t>
                          </m:r>
                          <m:r>
                            <a:rPr lang="en-US" i="1"/>
                            <m:t>=</m:t>
                          </m:r>
                          <m:r>
                            <a:rPr lang="en-US" i="1"/>
                            <m:t>𝑆</m:t>
                          </m:r>
                          <m:r>
                            <a:rPr lang="en-US" i="1"/>
                            <m:t>∙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/>
                                  </m:ctrlPr>
                                </m:fPr>
                                <m:num>
                                  <m:r>
                                    <a:rPr lang="en-US" i="1"/>
                                    <m:t>𝑗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/>
                                      </m:ctrlPr>
                                    </m:sSubPr>
                                    <m:e>
                                      <m:r>
                                        <a:rPr lang="en-US" i="1"/>
                                        <m:t>𝑠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i="1"/>
                                          </m:ctrlPr>
                                        </m:sSubPr>
                                        <m:e>
                                          <m:r>
                                            <a:rPr lang="en-US" i="1"/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i="1"/>
                                            <m:t>𝑠𝑠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i="1"/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/>
                              </m:ctrlPr>
                            </m:naryPr>
                            <m:sub>
                              <m:r>
                                <a:rPr lang="en-US" i="1"/>
                                <m:t>𝑘</m:t>
                              </m:r>
                              <m:r>
                                <a:rPr lang="en-US" i="1"/>
                                <m:t>=0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𝑖</m:t>
                                  </m:r>
                                </m:e>
                                <m:sub>
                                  <m:r>
                                    <a:rPr lang="en-US" i="1"/>
                                    <m:t>𝑠𝑠</m:t>
                                  </m:r>
                                </m:sub>
                              </m:sSub>
                              <m:r>
                                <a:rPr lang="en-US" i="1"/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𝑠</m:t>
                                  </m:r>
                                </m:e>
                                <m:sub>
                                  <m:r>
                                    <a:rPr lang="en-US" i="1"/>
                                    <m:t>𝑘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i="1"/>
                            <m:t>+</m:t>
                          </m:r>
                          <m:r>
                            <a:rPr lang="en-US" i="1"/>
                            <m:t>𝑗</m:t>
                          </m:r>
                          <m:r>
                            <a:rPr lang="en-US" i="1"/>
                            <m:t> </m:t>
                          </m:r>
                          <m:r>
                            <m:rPr>
                              <m:nor/>
                            </m:rPr>
                            <a:rPr lang="en-US"/>
                            <m:t>mod</m:t>
                          </m:r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 </m:t>
                              </m:r>
                              <m:r>
                                <a:rPr lang="en-US" i="1"/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𝑖</m:t>
                                  </m:r>
                                </m:e>
                                <m:sub>
                                  <m:r>
                                    <a:rPr lang="en-US" i="1"/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eqArr>
                    </m:oMath>
                  </m:oMathPara>
                </a14:m>
                <a:endParaRPr lang="en-US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𝑖</m:t>
                          </m:r>
                        </m:e>
                        <m:sub>
                          <m:r>
                            <a:rPr lang="en-US" i="1"/>
                            <m:t>𝑠𝑠</m:t>
                          </m:r>
                        </m:sub>
                      </m:sSub>
                      <m:r>
                        <a:rPr lang="en-US" i="1"/>
                        <m:t>=0, 1,…, 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𝑁</m:t>
                          </m:r>
                        </m:e>
                        <m:sub>
                          <m:r>
                            <a:rPr lang="en-US" i="1"/>
                            <m:t>𝑠𝑠</m:t>
                          </m:r>
                        </m:sub>
                      </m:sSub>
                      <m:r>
                        <a:rPr lang="en-US" i="1"/>
                        <m:t>−1</m:t>
                      </m:r>
                    </m:oMath>
                  </m:oMathPara>
                </a14:m>
                <a:endParaRPr lang="en-US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𝑖</m:t>
                      </m:r>
                      <m:r>
                        <a:rPr lang="en-US" i="1"/>
                        <m:t>=0, 1,…,</m:t>
                      </m:r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𝑁</m:t>
                          </m:r>
                        </m:e>
                        <m:sub>
                          <m:r>
                            <a:rPr lang="en-US" i="1"/>
                            <m:t>𝐶𝐵𝑃𝑆</m:t>
                          </m:r>
                        </m:sub>
                      </m:sSub>
                      <m:r>
                        <a:rPr lang="en-US" i="1"/>
                        <m:t>−1</m:t>
                      </m:r>
                    </m:oMath>
                  </m:oMathPara>
                </a14:m>
                <a:endParaRPr lang="en-US" dirty="0"/>
              </a:p>
              <a:p>
                <a:pPr hangingPunct="0"/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/>
                      <m:t>𝑗</m:t>
                    </m:r>
                    <m:r>
                      <a:rPr lang="en-US" i="1"/>
                      <m:t>=0, 1,…,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𝑁</m:t>
                        </m:r>
                      </m:e>
                      <m:sub>
                        <m:r>
                          <a:rPr lang="en-US" i="1"/>
                          <m:t>𝐶𝐵𝑃𝑆𝑆</m:t>
                        </m:r>
                        <m:r>
                          <a:rPr lang="en-US" i="1"/>
                          <m:t>,</m:t>
                        </m:r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𝑖</m:t>
                            </m:r>
                          </m:e>
                          <m:sub>
                            <m:r>
                              <a:rPr lang="en-US" i="1"/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i="1"/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751014"/>
                <a:ext cx="10361084" cy="4935223"/>
              </a:xfrm>
              <a:blipFill>
                <a:blip r:embed="rId3"/>
                <a:stretch>
                  <a:fillRect l="-882" t="-988" r="-1588" b="-123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861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34968" y="1676400"/>
                <a:ext cx="10361084" cy="5009837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We revisited the UEQM stream parser used in 11n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 dirty="0"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Since the number of encoders is always 1 for 11bn,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𝑵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𝑬𝑺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𝟏</m:t>
                    </m:r>
                    <m:r>
                      <a:rPr lang="en-US" sz="2000" b="1" i="0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4968" y="1676400"/>
                <a:ext cx="10361084" cy="5009837"/>
              </a:xfrm>
              <a:blipFill>
                <a:blip r:embed="rId3"/>
                <a:stretch>
                  <a:fillRect l="-471" t="-60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208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0" id="{A64BF6AA-D6F6-4D8D-AA26-29762490DEB4}" vid="{5ED6187C-114F-41DB-9045-18614C879D9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6666871dc7110a63c7a7b450020270ec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3ed1c42fc11e7b26f2a5a195d50d612d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dae37dc-1963-4192-976e-711db4d08a86">
      <UserInfo>
        <DisplayName>Mahmoud Kamel</DisplayName>
        <AccountId>15</AccountId>
        <AccountType/>
      </UserInfo>
      <UserInfo>
        <DisplayName>Ying Wang</DisplayName>
        <AccountId>254</AccountId>
        <AccountType/>
      </UserInfo>
      <UserInfo>
        <DisplayName>Rui Yang</DisplayName>
        <AccountId>4</AccountId>
        <AccountType/>
      </UserInfo>
      <UserInfo>
        <DisplayName>Hanqing Lou</DisplayName>
        <AccountId>12</AccountId>
        <AccountType/>
      </UserInfo>
      <UserInfo>
        <DisplayName>Xiaofei Wang</DisplayName>
        <AccountId>10</AccountId>
        <AccountType/>
      </UserInfo>
    </SharedWithUsers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60CE94-8C5C-461C-93E1-E75B6423D3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ABDB99-CF0F-4614-9373-9AC25DDE651C}">
  <ds:schemaRefs>
    <ds:schemaRef ds:uri="9dae37dc-1963-4192-976e-711db4d08a86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e3424205-c870-41b8-8c6f-b833c5b04d9f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AFA1169-B017-4085-8B14-A9F9E0C9D5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802.11-Submission-Template</Template>
  <TotalTime>0</TotalTime>
  <Words>724</Words>
  <Application>Microsoft Office PowerPoint</Application>
  <PresentationFormat>Widescreen</PresentationFormat>
  <Paragraphs>107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SimSun</vt:lpstr>
      <vt:lpstr>Arial</vt:lpstr>
      <vt:lpstr>Arial Unicode MS</vt:lpstr>
      <vt:lpstr>Cambria Math</vt:lpstr>
      <vt:lpstr>Times New Roman</vt:lpstr>
      <vt:lpstr>Office Theme</vt:lpstr>
      <vt:lpstr>Microsoft Word 97 - 2003 Document</vt:lpstr>
      <vt:lpstr>UEQM Transmission Over Spatial Streams</vt:lpstr>
      <vt:lpstr>Introduction</vt:lpstr>
      <vt:lpstr>Brief Recap on the 802.11n Stream Parser (1)</vt:lpstr>
      <vt:lpstr>Brief Recap on the 802.11n Stream Parser (2)</vt:lpstr>
      <vt:lpstr>Brief Recap on the 802.11n Stream Parser (3)</vt:lpstr>
      <vt:lpstr>What is Different for 11bn</vt:lpstr>
      <vt:lpstr>UEQM Stream Parser for 11bn (1)</vt:lpstr>
      <vt:lpstr>UEQM Stream Parser for 11bn (2)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2024-05-12T13:55:13Z</dcterms:created>
  <dcterms:modified xsi:type="dcterms:W3CDTF">2024-09-04T19:19:34Z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ActionId">
    <vt:lpwstr>c28b66a3-28e2-4e89-85af-63bea769da6e</vt:lpwstr>
  </property>
  <property fmtid="{D5CDD505-2E9C-101B-9397-08002B2CF9AE}" pid="3" name="MSIP_Label_4d2f777e-4347-4fc6-823a-b44ab313546a_ContentBits">
    <vt:lpwstr>0</vt:lpwstr>
  </property>
  <property fmtid="{D5CDD505-2E9C-101B-9397-08002B2CF9AE}" pid="4" name="MediaServiceImageTags">
    <vt:lpwstr/>
  </property>
  <property fmtid="{D5CDD505-2E9C-101B-9397-08002B2CF9AE}" pid="5" name="MSIP_Label_4d2f777e-4347-4fc6-823a-b44ab313546a_SiteId">
    <vt:lpwstr>e351b779-f6d5-4e50-8568-80e922d180ae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Method">
    <vt:lpwstr>Standard</vt:lpwstr>
  </property>
  <property fmtid="{D5CDD505-2E9C-101B-9397-08002B2CF9AE}" pid="8" name="ContentTypeId">
    <vt:lpwstr>0x01010061D820705B85C04E9444D684292CAAA3</vt:lpwstr>
  </property>
  <property fmtid="{D5CDD505-2E9C-101B-9397-08002B2CF9AE}" pid="9" name="MSIP_Label_4d2f777e-4347-4fc6-823a-b44ab313546a_Enabled">
    <vt:lpwstr>true</vt:lpwstr>
  </property>
  <property fmtid="{D5CDD505-2E9C-101B-9397-08002B2CF9AE}" pid="10" name="MSIP_Label_4d2f777e-4347-4fc6-823a-b44ab313546a_SetDate">
    <vt:lpwstr>2024-05-10T06:56:11Z</vt:lpwstr>
  </property>
</Properties>
</file>