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96" r:id="rId4"/>
    <p:sldId id="288" r:id="rId5"/>
    <p:sldId id="301" r:id="rId6"/>
    <p:sldId id="302" r:id="rId7"/>
    <p:sldId id="306" r:id="rId8"/>
    <p:sldId id="305" r:id="rId9"/>
    <p:sldId id="304" r:id="rId10"/>
    <p:sldId id="293" r:id="rId11"/>
    <p:sldId id="300" r:id="rId12"/>
    <p:sldId id="279" r:id="rId13"/>
    <p:sldId id="308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1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Yongsen Ma et al., Samsung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4/11-24-0806-00-00bn-multi-link-in-device-coexistence-management.pptx" TargetMode="External"/><Relationship Id="rId13" Type="http://schemas.openxmlformats.org/officeDocument/2006/relationships/hyperlink" Target="https://mentor.ieee.org/802.11/dcn/24/11-24-0504-00-00bn-considerations-of-a-unified-initial-control-frame-design.pptx" TargetMode="External"/><Relationship Id="rId3" Type="http://schemas.openxmlformats.org/officeDocument/2006/relationships/hyperlink" Target="https://mentor.ieee.org/802.11/dcn/24/11-24-0543-01-00bn-coexistence-protocols-for-uhr-follow-up.pptx" TargetMode="External"/><Relationship Id="rId7" Type="http://schemas.openxmlformats.org/officeDocument/2006/relationships/hyperlink" Target="https://mentor.ieee.org/802.11/dcn/24/11-24-0856-00-00bn-further-discussions-on-in-device-coexistence.pptx" TargetMode="External"/><Relationship Id="rId12" Type="http://schemas.openxmlformats.org/officeDocument/2006/relationships/hyperlink" Target="https://mentor.ieee.org/802.11/dcn/24/11-24-1126-01-00bn-icf-icr-discussion-for-dps.pptx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mentor.ieee.org/802.11/dcn/24/11-24-0366-00-00be-proposed-resolution-to-11be-initial-sa-ballot-cid-on-emlsr-co-ex-indication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4/11-24-0857-00-00bn-icr-consideration.pptx" TargetMode="External"/><Relationship Id="rId11" Type="http://schemas.openxmlformats.org/officeDocument/2006/relationships/hyperlink" Target="https://mentor.ieee.org/802.11/dcn/24/11-24-1109-00-00bn-more-consideration-for-in-device-coexistence.pptx" TargetMode="External"/><Relationship Id="rId5" Type="http://schemas.openxmlformats.org/officeDocument/2006/relationships/hyperlink" Target="https://mentor.ieee.org/802.11/dcn/24/11-24-0834-00-00bn-some-details-on-in-device-coexistence.pptx" TargetMode="External"/><Relationship Id="rId15" Type="http://schemas.openxmlformats.org/officeDocument/2006/relationships/hyperlink" Target="https://mentor.ieee.org/802.11/dcn/24/11-24-0171-13-00bn-tgbn-motions-list-part-1.pptx" TargetMode="External"/><Relationship Id="rId10" Type="http://schemas.openxmlformats.org/officeDocument/2006/relationships/hyperlink" Target="https://mentor.ieee.org/802.11/dcn/24/11-24-1108-00-00bn-periodic-idc-signaling-for-mobile-ap.pptx" TargetMode="External"/><Relationship Id="rId4" Type="http://schemas.openxmlformats.org/officeDocument/2006/relationships/hyperlink" Target="https://mentor.ieee.org/802.11/dcn/24/11-24-0675-01-00bn-in-device-co-ex-and-p2p-follow-up.pptx" TargetMode="External"/><Relationship Id="rId9" Type="http://schemas.openxmlformats.org/officeDocument/2006/relationships/hyperlink" Target="https://mentor.ieee.org/802.11/dcn/24/11-24-0831-00-00bn-periodic-idc-use-cases-and-considerations-for-signaling.pptx" TargetMode="External"/><Relationship Id="rId14" Type="http://schemas.openxmlformats.org/officeDocument/2006/relationships/hyperlink" Target="https://mentor.ieee.org/802.11/dcn/24/11-24-0505-00-00bn-considerations-of-transmissions-of-initial-control-response-frames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In-Device Coexistence Indication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95751"/>
              </p:ext>
            </p:extLst>
          </p:nvPr>
        </p:nvGraphicFramePr>
        <p:xfrm>
          <a:off x="993775" y="2414588"/>
          <a:ext cx="10218738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" name="Document" r:id="rId4" imgW="10448057" imgH="2539535" progId="Word.Document.8">
                  <p:embed/>
                </p:oleObj>
              </mc:Choice>
              <mc:Fallback>
                <p:oleObj name="Document" r:id="rId4" imgW="10448057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4588"/>
                        <a:ext cx="10218738" cy="2476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8ED-925F-4CD5-B3DE-60A417AC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0C6DB-2FB9-434B-9305-938D4DEB2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Coarse unavailability information: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One bit to indicate that there may be in-device coexistence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Optionally additional bit to indicate that the </a:t>
            </a:r>
            <a:r>
              <a:rPr lang="en-US" sz="1800" dirty="0"/>
              <a:t>non-AP STA has no</a:t>
            </a:r>
            <a:r>
              <a:rPr lang="en-US" sz="1800" b="0" dirty="0"/>
              <a:t> in-device coexistence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Optionally additional bits to indicate coarse timing information (start time, periodicity, timeout), IDC types, cross-link indication, certainty of existence/non-existence of IDC activities, etc.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Fine unavailability information: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One bit to indicate that the non-AP STA has or does not have in-device coexistence activity in the current TXOP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Optionally additional bits to include more info such as fine timing information and for future TXOP(s)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If the AP cannot infer if the non-AP STA is available from coarse/fine unavailability indication: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+mn-cs"/>
              </a:rPr>
              <a:t>The AP may adjust the queue/user priority to transmit/receive with other non-AP STA(s), or retransmit with the non-AP STA until certain condition is met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cs typeface="+mn-cs"/>
              </a:rPr>
              <a:t>The non-AP STA may recommend parameters, e.g., certain number of retries, to the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BA209-2629-4E75-8089-D376563A0F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6FF3F-588A-472B-8905-B6C10B160D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558533-72F8-45DF-BD46-C726BA063B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12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E972-91A2-41B7-87DB-41963815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2371-748C-42ED-9E92-3AC127EF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submission presents discussions on in-device coexistence indication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non-AP STA may report coarse-grained and fine-grained unavailability 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coarse-grained and fine-grained unavailability information may have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one bit to indicate the existence/non-existence of in-device coexistence activities,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and optionally more subfields for coarse/fine timing information, cross-link indication, in-device coexistence types, certainty of existence/non-existence of in-device coexistence activities,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helps other STAs infer whether the non-AP STA has in-device coexistence activities at TXOP level, especially when the non-AP STA is the TXOP responder.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FF57E-423E-4106-8AB6-D5453276E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7D7D-2FB6-46D9-9049-AD04A0D7219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7C209C-6AF6-44BC-837A-E30EB173A4A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22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[1]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802.11-24/0543r1</a:t>
            </a:r>
            <a:r>
              <a:rPr lang="en-US" sz="1400" b="0" dirty="0"/>
              <a:t>, Coexistence Protocols for UHR - follow up, </a:t>
            </a:r>
            <a:r>
              <a:rPr lang="en-US" sz="1400" b="0" dirty="0" err="1"/>
              <a:t>Sherief</a:t>
            </a:r>
            <a:r>
              <a:rPr lang="en-US" sz="1400" b="0" dirty="0"/>
              <a:t> </a:t>
            </a:r>
            <a:r>
              <a:rPr lang="en-US" sz="1400" b="0" dirty="0" err="1"/>
              <a:t>Helwa</a:t>
            </a:r>
            <a:endParaRPr lang="en-US" sz="1400" b="0" dirty="0"/>
          </a:p>
          <a:p>
            <a:r>
              <a:rPr lang="en-US" sz="1400" b="0" dirty="0">
                <a:solidFill>
                  <a:schemeClr val="tx1"/>
                </a:solidFill>
              </a:rPr>
              <a:t>[2]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24/0675r1</a:t>
            </a:r>
            <a:r>
              <a:rPr lang="en-US" sz="1400" b="0" dirty="0"/>
              <a:t>, In-device Co-ex and P2P--Follow up, Rubayet Shafin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[3]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24/0834r0</a:t>
            </a:r>
            <a:r>
              <a:rPr lang="en-US" sz="1400" b="0" dirty="0"/>
              <a:t>, Some Details on In-Device Coexistence, </a:t>
            </a:r>
            <a:r>
              <a:rPr lang="en-US" sz="1400" b="0" dirty="0" err="1"/>
              <a:t>Insun</a:t>
            </a:r>
            <a:r>
              <a:rPr lang="en-US" sz="1400" b="0" dirty="0"/>
              <a:t> Jang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[4]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24/0857r0</a:t>
            </a:r>
            <a:r>
              <a:rPr lang="en-US" sz="1400" b="0" dirty="0"/>
              <a:t>, ICR consideration, </a:t>
            </a:r>
            <a:r>
              <a:rPr lang="en-US" sz="1400" b="0" dirty="0" err="1"/>
              <a:t>Liwen</a:t>
            </a:r>
            <a:r>
              <a:rPr lang="en-US" sz="1400" b="0" dirty="0"/>
              <a:t> Chu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[5]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24/0856r0</a:t>
            </a:r>
            <a:r>
              <a:rPr lang="en-US" sz="1400" b="0" dirty="0"/>
              <a:t>, Further Discussions on In-Device Coexistence, </a:t>
            </a:r>
            <a:r>
              <a:rPr lang="en-US" sz="1400" b="0" dirty="0" err="1"/>
              <a:t>Jeongki</a:t>
            </a:r>
            <a:r>
              <a:rPr lang="en-US" sz="1400" b="0" dirty="0"/>
              <a:t> Kim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[6]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24/0806r0</a:t>
            </a:r>
            <a:r>
              <a:rPr lang="en-US" sz="1400" b="0" dirty="0"/>
              <a:t>, Multi-link In-device Coexistence Management, Juseong Moon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[7]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24/0831r0</a:t>
            </a:r>
            <a:r>
              <a:rPr lang="en-US" sz="1400" b="0" dirty="0"/>
              <a:t>, Periodic IDC use cases and considerations for signaling, </a:t>
            </a:r>
            <a:r>
              <a:rPr lang="en-US" sz="1400" b="0" dirty="0" err="1"/>
              <a:t>Hongwon</a:t>
            </a:r>
            <a:r>
              <a:rPr lang="en-US" sz="1400" b="0" dirty="0"/>
              <a:t> Lee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[8]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24/1108r0</a:t>
            </a:r>
            <a:r>
              <a:rPr lang="en-US" sz="1400" b="0" dirty="0"/>
              <a:t>, Periodic IDC signaling for Mobile AP, </a:t>
            </a:r>
            <a:r>
              <a:rPr lang="en-US" sz="1400" b="0" dirty="0" err="1"/>
              <a:t>Hongwon</a:t>
            </a:r>
            <a:r>
              <a:rPr lang="en-US" sz="1400" b="0" dirty="0"/>
              <a:t> Lee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[9] </a:t>
            </a:r>
            <a:r>
              <a:rPr lang="en-US" sz="14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</a:t>
            </a:r>
            <a:r>
              <a:rPr lang="en-US" sz="1400" b="0" dirty="0">
                <a:solidFill>
                  <a:schemeClr val="accent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24/1109r0</a:t>
            </a:r>
            <a:r>
              <a:rPr lang="en-US" sz="1400" b="0" dirty="0"/>
              <a:t>, More consideration for in-device-coexistence, </a:t>
            </a:r>
            <a:r>
              <a:rPr lang="en-US" sz="1400" b="0" dirty="0" err="1"/>
              <a:t>Hongwon</a:t>
            </a:r>
            <a:r>
              <a:rPr lang="en-US" sz="1400" b="0" dirty="0"/>
              <a:t> Lee</a:t>
            </a:r>
          </a:p>
          <a:p>
            <a:r>
              <a:rPr lang="en-US" sz="1400" b="0" dirty="0"/>
              <a:t>[10] </a:t>
            </a:r>
            <a:r>
              <a:rPr lang="en-US" sz="1400" b="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802.11-24/1126r1</a:t>
            </a:r>
            <a:r>
              <a:rPr lang="en-US" sz="1400" b="0" dirty="0"/>
              <a:t>, ICF-ICR Discussion for DPS, </a:t>
            </a:r>
            <a:r>
              <a:rPr lang="en-US" sz="1400" b="0" dirty="0" err="1"/>
              <a:t>GeonHwan</a:t>
            </a:r>
            <a:r>
              <a:rPr lang="en-US" sz="1400" b="0" dirty="0"/>
              <a:t> Kim</a:t>
            </a:r>
          </a:p>
          <a:p>
            <a:r>
              <a:rPr lang="en-US" sz="1400" b="0" dirty="0"/>
              <a:t>[11] </a:t>
            </a:r>
            <a:r>
              <a:rPr lang="en-US" sz="1400" b="0" u="sng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802.11-24/0504r0</a:t>
            </a:r>
            <a:r>
              <a:rPr lang="en-US" sz="1400" b="0" dirty="0"/>
              <a:t>, Considerations of A Unified Initial Control Frame Design, </a:t>
            </a:r>
            <a:r>
              <a:rPr lang="en-US" sz="1400" b="0" dirty="0" err="1"/>
              <a:t>Hanqing</a:t>
            </a:r>
            <a:r>
              <a:rPr lang="en-US" sz="1400" b="0" dirty="0"/>
              <a:t> Lou</a:t>
            </a:r>
          </a:p>
          <a:p>
            <a:r>
              <a:rPr lang="en-US" sz="1400" b="0" dirty="0"/>
              <a:t>[12] </a:t>
            </a:r>
            <a:r>
              <a:rPr lang="en-US" sz="1400" b="0" u="sng" dirty="0">
                <a:solidFill>
                  <a:schemeClr val="accent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802.11-24/0505r0</a:t>
            </a:r>
            <a:r>
              <a:rPr lang="en-US" sz="1400" b="0" dirty="0"/>
              <a:t>, Considerations of Transmissions of Initial Control Response frames, </a:t>
            </a:r>
            <a:r>
              <a:rPr lang="en-US" sz="1400" b="0" dirty="0" err="1"/>
              <a:t>Hanqing</a:t>
            </a:r>
            <a:r>
              <a:rPr lang="en-US" sz="1400" b="0" dirty="0"/>
              <a:t> Lou</a:t>
            </a:r>
          </a:p>
          <a:p>
            <a:r>
              <a:rPr lang="en-US" sz="1400" b="0" dirty="0"/>
              <a:t>[13] </a:t>
            </a:r>
            <a:r>
              <a:rPr lang="en-US" sz="1400" b="0" dirty="0">
                <a:solidFill>
                  <a:schemeClr val="accent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802.11-24/0171r13</a:t>
            </a:r>
            <a:r>
              <a:rPr lang="en-US" sz="1400" b="0" dirty="0"/>
              <a:t>, tgbn-motions-list-part-1, Alfred </a:t>
            </a:r>
            <a:r>
              <a:rPr lang="en-US" sz="1400" b="0" dirty="0" err="1"/>
              <a:t>Asterjadhi</a:t>
            </a:r>
            <a:endParaRPr lang="en-US" sz="1400" b="0" dirty="0"/>
          </a:p>
          <a:p>
            <a:r>
              <a:rPr lang="en-US" sz="1400" b="0" dirty="0"/>
              <a:t>[14] IEEE P802.11be/D7.0</a:t>
            </a:r>
          </a:p>
          <a:p>
            <a:r>
              <a:rPr lang="en-US" sz="1400" b="0" dirty="0"/>
              <a:t>[15] </a:t>
            </a:r>
            <a:r>
              <a:rPr lang="en-US" sz="1400" b="0" dirty="0">
                <a:solidFill>
                  <a:schemeClr val="accent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802.11-24/0366r0</a:t>
            </a:r>
            <a:r>
              <a:rPr lang="en-US" sz="1400" b="0" dirty="0"/>
              <a:t>, Proposed resolution to 11be initial SA ballot CID on EMLSR co-ex indication, Qi Wang</a:t>
            </a:r>
          </a:p>
          <a:p>
            <a:endParaRPr lang="en-US" sz="14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37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219B2E-D2F3-42CA-9518-708BF6C0A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998" y="1504594"/>
            <a:ext cx="5576504" cy="4918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C7CBE-4817-4494-9067-507008F8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D76646-6C3E-46E6-A212-9843D5950C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4E67-9AED-44E9-959B-0672DBD038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C425A-370F-458B-BF11-F8A34792A5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7694681-EB2F-4BB0-B4E7-DE45B93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061" y="1593576"/>
            <a:ext cx="4646006" cy="48439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76C774-A46F-4DA5-81CE-3D812A9EDCF6}"/>
              </a:ext>
            </a:extLst>
          </p:cNvPr>
          <p:cNvSpPr txBox="1"/>
          <p:nvPr/>
        </p:nvSpPr>
        <p:spPr>
          <a:xfrm>
            <a:off x="1822722" y="1127717"/>
            <a:ext cx="23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Flow chart for 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5AE12-8AC1-4BDE-8581-A25997BE16B4}"/>
              </a:ext>
            </a:extLst>
          </p:cNvPr>
          <p:cNvSpPr txBox="1"/>
          <p:nvPr/>
        </p:nvSpPr>
        <p:spPr>
          <a:xfrm>
            <a:off x="7465219" y="1178465"/>
            <a:ext cx="3603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Flow chart for non-AP STA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03F80E-E598-4E51-BA04-80C45B4B5FC3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40130"/>
            <a:ext cx="36650" cy="4797404"/>
          </a:xfrm>
          <a:prstGeom prst="line">
            <a:avLst/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7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0005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proposals for an non-AP STA to indicate/report unavailability, for example due to P2P transmissions, power save, and in-device coexistence activities [1-13]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proposals for a non-AP STA to report aperiodic unavailability [1-6] and periodic unavailability [7-9]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Motion approved to include in the 11bn SFD: “define a mechanism for a non-AP STA to report unavailability at </a:t>
            </a:r>
            <a:r>
              <a:rPr lang="en-US" dirty="0" err="1"/>
              <a:t>TxOP</a:t>
            </a:r>
            <a:r>
              <a:rPr lang="en-US" dirty="0"/>
              <a:t> level and define or reuse/update existing mechanism for a non-AP STA to report long term (periodic) unavailability” [13]</a:t>
            </a:r>
          </a:p>
          <a:p>
            <a:pPr marL="40005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submission presents a mechanism for a non-AP STA to report coarse-grained and fine-grained unavailability information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helps AP and other STAs infer whether the non-AP STA has in-device coexistence activities at TXOP level, especially when the non-AP STA is the TXOP responder.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0005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802.11be D7.0 defines one bit to indicate that there may be in-device coexistence activities for EML operation [13]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EML Operating Mode Notification frame =&gt; EML Control field =&gt; In-Device Coexistence Activities subfield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requests to extend the in-device coexistence indication for NSTR or generic operations [14]</a:t>
            </a:r>
          </a:p>
          <a:p>
            <a:pPr marL="40005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proposals in </a:t>
            </a:r>
            <a:r>
              <a:rPr lang="en-US" dirty="0" err="1"/>
              <a:t>TGbn</a:t>
            </a:r>
            <a:r>
              <a:rPr lang="en-US" dirty="0"/>
              <a:t> to indicate unavailability for a non-AP STA by defining new mechanism or reusing exiting mechanism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Control frame: Multi-STA </a:t>
            </a:r>
            <a:r>
              <a:rPr lang="en-US" dirty="0" err="1"/>
              <a:t>BlockAck</a:t>
            </a:r>
            <a:r>
              <a:rPr lang="en-US" dirty="0"/>
              <a:t> [1, 3, 4, 10], RTS [10], BAR [10]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Trigger frame: MU-RTS [3, 10], MU-BAR [10], BSRP [3, 10]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A-Control [3]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Information Element: TWT [7, 8, 9]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New frame/field/subfield/type/subtype/element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00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E5E2-32A3-444E-9C2D-CCB06FFB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Two Levels of In-Device Coexistence Indication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7051-47F5-4380-BA7A-2FE73D4D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Coarse-grained unavailability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Mostly long-term </a:t>
            </a:r>
            <a:r>
              <a:rPr lang="en-US" sz="1800" b="1" dirty="0"/>
              <a:t>for future TXOP(s)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Basic info: to indicate that a non-AP STA </a:t>
            </a:r>
            <a:r>
              <a:rPr lang="en-US" sz="1800" b="1" dirty="0"/>
              <a:t>may have or does not have </a:t>
            </a:r>
            <a:r>
              <a:rPr lang="en-US" sz="1800" dirty="0"/>
              <a:t>in-device coexistence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Low overhead: one bit, and optionally more bits for coarse timing information, cross-link indication, IDC types, certainty of existence/non-existence of IDC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To define new mechanism or reuse existing mechanism such as OMN, TWT, TTLM, 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Fine-grained unavailability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Mostly short-term</a:t>
            </a:r>
            <a:r>
              <a:rPr lang="en-US" sz="1800" b="1" dirty="0"/>
              <a:t> for the current TXOP, and also for future TXOP(s)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details and more accurate info: to indicate that a non-AP STA </a:t>
            </a:r>
            <a:r>
              <a:rPr lang="en-US" sz="1800" b="1" dirty="0"/>
              <a:t>has or does not have </a:t>
            </a:r>
            <a:r>
              <a:rPr lang="en-US" sz="1800" dirty="0"/>
              <a:t>in-device coexistence activities, mostly at the beginning of the TXOP in ICF/ICR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One bit, and optionally more info, e.g., fine timing information, for the current and future TXOPs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To define new mechanism or reuse existing mechanism such as MU-RTS, MU-BAR, BSRP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coarse and fine unavailability information can be used separately and independently.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6F79-CAF6-443D-8914-327DFBE235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32EA-7329-4E26-9DCB-2B971D2779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42B356-FF03-4616-8ED8-8FE6B77F24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67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BC67A0-5130-4066-92D7-269F591B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602" y="4514077"/>
            <a:ext cx="4246028" cy="1961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DE5E2-32A3-444E-9C2D-CCB06FFB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of 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7051-47F5-4380-BA7A-2FE73D4D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proposal is built on top of 802.11be D7.0: an AP MLD may infer a non-AP MLD has in-device coexistence events by EML Operating Mode Notification frame and initial Control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“If an AP MLD has received EML Operating Mode Notification frame with the </a:t>
            </a:r>
            <a:r>
              <a:rPr lang="en-US" sz="1600" b="1" dirty="0"/>
              <a:t>In-Device Coexistence Activities subfield of the EML Control field set to 1</a:t>
            </a:r>
            <a:r>
              <a:rPr lang="en-US" sz="1600" dirty="0"/>
              <a:t> from a non-AP MLD,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and the AP MLD </a:t>
            </a:r>
            <a:r>
              <a:rPr lang="en-US" sz="1600" b="1" dirty="0"/>
              <a:t>does not receive a response to an initial Control frame </a:t>
            </a:r>
            <a:r>
              <a:rPr lang="en-US" sz="1600" dirty="0"/>
              <a:t>that it transmits to the non-AP MLD,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then the AP can consider the nonresponse as a result of the in-device coexistence events at the non-AP MLD on the link where the frame was transmitted.”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“The AP is recommended to consider the in-device coexistence indication and select appropriate transmission parameters and methods for the non-AP MLD.”</a:t>
            </a: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and extend it to report </a:t>
            </a:r>
            <a:r>
              <a:rPr lang="en-US" sz="2000" dirty="0"/>
              <a:t>two levels of unavailability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Long-term, coarse IDC information in OMN/TWT or other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Short-term, fine IDC information in ICF/ICR or other frames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6F79-CAF6-443D-8914-327DFBE235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32EA-7329-4E26-9DCB-2B971D2779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42B356-FF03-4616-8ED8-8FE6B77F24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0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E5E2-32A3-444E-9C2D-CCB06FFB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 and 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57051-47F5-4380-BA7A-2FE73D4D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Potential issues when IDC indication is sent too early or too 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If sent too early: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IDC information may change, e.g., due to TSF, schedule, or priority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Information may not be used, e.g., no overlapping between IDC activities and TXOP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Aperiodic/unpredictable IDC activities: hard to announce accurate information in advance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provide inaccurate information and introduce extra overhead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If sent too late: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Unpredictable for when TXOP is granted for transmission between the non-AP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IDC info may not be usable, e.g., switch delay or IDC activities happening when ICF/ICR is sent, especially when the non-AP STA is the TXOP responder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combination of coarse and fine unavailability information helps avoid the potential issues and helps the AP determine if transmission failure is due to link quality or coexistence activities.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6F79-CAF6-443D-8914-327DFBE235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432EA-7329-4E26-9DCB-2B971D2779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42B356-FF03-4616-8ED8-8FE6B77F24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42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4260-93E7-4BEE-A804-9A97DBC5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D3D8-5D2F-4371-814D-88DF786D7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When the AP obtains TXOP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(Optional) The AP checks if it got history IDC indication from the non-AP STA(s)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(Optional) The AP requests the non-AP STA(s) to report IDC indication for the current TXOP, and optionally for future TXOP(s)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AP sends ICF to the non-AP STA(s) to request for IDC information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AP waits for ICR from the non-AP STA(s)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AP receives short-term IDC indication from the non-AP STA(s) for this TXOP and long-term IDC indication for future TXOP(s), or the AP does not receive ICR from certain non-AP STA(s)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Depending on what IDC indication the AP </a:t>
            </a:r>
            <a:r>
              <a:rPr lang="en-US" sz="1800" dirty="0"/>
              <a:t>receives</a:t>
            </a:r>
            <a:r>
              <a:rPr lang="en-US" sz="1800" b="0" dirty="0"/>
              <a:t>, the AP selects transmission methods and parameters to initiate or terminate transmissions with the non-AP STA(s)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In addition to ICF/ICR, the AP/non-AP STA may request/report IDC information in other frames and/or on other link(s).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3603F-719E-4C71-8EFF-D459C11F8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A27CC-AD3A-4E6A-BAAD-767EF6BDD6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4EFE5E-6C5E-4FE5-9F04-19487DD20B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1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F8BB-6469-4B29-8900-D03A59F3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MU Use Case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969B93-6B9A-45D6-BBFB-A9CE46BEA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217" y="2137682"/>
            <a:ext cx="5848350" cy="24669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7688D-7C24-4F01-A7D8-411E2465F2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D235-9938-4606-9292-1466CBB5DF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9AE05C-6A50-4DA0-BF2B-DE5A2AEECE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C65F6B-8A8F-4454-9AED-3266969AF1AE}"/>
              </a:ext>
            </a:extLst>
          </p:cNvPr>
          <p:cNvSpPr txBox="1">
            <a:spLocks/>
          </p:cNvSpPr>
          <p:nvPr/>
        </p:nvSpPr>
        <p:spPr bwMode="auto">
          <a:xfrm>
            <a:off x="6705599" y="1981201"/>
            <a:ext cx="456988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STA1/STA2 gets TXOP and sends IDCI to AP to indicate that STA1/STA2 may have IDC activities during future TXOP(s), respectively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AP gets TXOP and sends ICF to STA1 and STA2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AP does not receive ICR from STA1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AP receives ICR from STA2 indicating that STA2 does not have IDC activities during this TXOP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AP initiates transmissions with STA2</a:t>
            </a:r>
            <a:endParaRPr lang="en-US" sz="2000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5632E-EAD9-4848-B081-D07B1411153C}"/>
              </a:ext>
            </a:extLst>
          </p:cNvPr>
          <p:cNvSpPr/>
          <p:nvPr/>
        </p:nvSpPr>
        <p:spPr>
          <a:xfrm>
            <a:off x="609600" y="4687816"/>
            <a:ext cx="5985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tx1"/>
                </a:solidFill>
              </a:rPr>
              <a:t>IDCI: sent from non-AP STA to AP for coarse IDC information</a:t>
            </a:r>
          </a:p>
          <a:p>
            <a:endParaRPr lang="en-US" sz="1600" kern="0" dirty="0">
              <a:solidFill>
                <a:schemeClr val="tx1"/>
              </a:solidFill>
            </a:endParaRPr>
          </a:p>
          <a:p>
            <a:r>
              <a:rPr lang="en-US" sz="1600" kern="0" dirty="0">
                <a:solidFill>
                  <a:schemeClr val="tx1"/>
                </a:solidFill>
              </a:rPr>
              <a:t>ICF: sent from AP to non-AP STA to request for fine IDC information</a:t>
            </a:r>
          </a:p>
          <a:p>
            <a:endParaRPr lang="en-US" sz="1600" kern="0" dirty="0">
              <a:solidFill>
                <a:schemeClr val="tx1"/>
              </a:solidFill>
            </a:endParaRPr>
          </a:p>
          <a:p>
            <a:r>
              <a:rPr lang="en-US" sz="1600" kern="0" dirty="0">
                <a:solidFill>
                  <a:schemeClr val="tx1"/>
                </a:solidFill>
              </a:rPr>
              <a:t>ICR: sent from non-AP STA to AP to report fine IDC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676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9180-499F-48A4-A5B3-0C28D916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Coarse/Fine IDC Indication with 1 Bit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7C6476-74B4-4D37-8A6E-55FED2F93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833214"/>
              </p:ext>
            </p:extLst>
          </p:nvPr>
        </p:nvGraphicFramePr>
        <p:xfrm>
          <a:off x="1118830" y="1980441"/>
          <a:ext cx="1005382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71898659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5811097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38407944"/>
                    </a:ext>
                  </a:extLst>
                </a:gridCol>
                <a:gridCol w="1536620">
                  <a:extLst>
                    <a:ext uri="{9D8B030D-6E8A-4147-A177-3AD203B41FA5}">
                      <a16:colId xmlns:a16="http://schemas.microsoft.com/office/drawing/2014/main" val="281175934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49948744"/>
                    </a:ext>
                  </a:extLst>
                </a:gridCol>
                <a:gridCol w="1750643">
                  <a:extLst>
                    <a:ext uri="{9D8B030D-6E8A-4147-A177-3AD203B41FA5}">
                      <a16:colId xmlns:a16="http://schemas.microsoft.com/office/drawing/2014/main" val="263987117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Long-term, coarse IDC indication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Short-term, fine IDC indication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Actions for the AP as TXOP holder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**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15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IDC indication received by AP </a:t>
                      </a: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400" b="0" kern="1200" baseline="300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Coarse IDC indication value</a:t>
                      </a:r>
                      <a:endParaRPr lang="en-US" sz="14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ICF sent and ICR received by AP </a:t>
                      </a:r>
                      <a:r>
                        <a:rPr lang="en-US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Fine IDC indication value</a:t>
                      </a:r>
                      <a:endParaRPr lang="en-US" sz="14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Infer that the non-AP STA is available or not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Transmit/retransmit with the non-AP STA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73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 (baseline)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8297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 (baseline)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374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4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unavailable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90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48813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854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12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unavailable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428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unavailable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168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available/unavailable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93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24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unavailable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1477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68EE6-CAEF-4010-9738-34FBB3CF7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1304-AD53-495C-A7FE-4DE459B68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586C2F-F72B-4619-BCF5-56EA507492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A106D-81F5-4BA7-B489-249B2DEE46CC}"/>
              </a:ext>
            </a:extLst>
          </p:cNvPr>
          <p:cNvSpPr txBox="1"/>
          <p:nvPr/>
        </p:nvSpPr>
        <p:spPr>
          <a:xfrm>
            <a:off x="1118830" y="1700019"/>
            <a:ext cx="650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* </a:t>
            </a:r>
            <a:r>
              <a:rPr lang="en-US" sz="1400" dirty="0">
                <a:solidFill>
                  <a:schemeClr val="tx1"/>
                </a:solidFill>
              </a:rPr>
              <a:t>May have capability and timeout settings to determine if received successfully.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F900D-F4E9-4739-A6CB-B43C761FB669}"/>
              </a:ext>
            </a:extLst>
          </p:cNvPr>
          <p:cNvSpPr/>
          <p:nvPr/>
        </p:nvSpPr>
        <p:spPr>
          <a:xfrm>
            <a:off x="7620000" y="1503817"/>
            <a:ext cx="3552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**</a:t>
            </a:r>
            <a:r>
              <a:rPr lang="en-US" sz="1400" dirty="0">
                <a:solidFill>
                  <a:schemeClr val="tx1"/>
                </a:solidFill>
              </a:rPr>
              <a:t> May have other actions based on additional information, e.g., PM bit.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870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860FDAD1-6F23-4500-9334-C65701CEB699}" vid="{FB52B921-127D-47EB-9245-1BF53A8E91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802.11 templete1</Template>
  <TotalTime>49519</TotalTime>
  <Words>1971</Words>
  <Application>Microsoft Office PowerPoint</Application>
  <PresentationFormat>Widescreen</PresentationFormat>
  <Paragraphs>249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MS Gothic</vt:lpstr>
      <vt:lpstr>Arial</vt:lpstr>
      <vt:lpstr>Times New Roman</vt:lpstr>
      <vt:lpstr>Office Theme</vt:lpstr>
      <vt:lpstr>Microsoft Word 97 - 2003 Document</vt:lpstr>
      <vt:lpstr>In-Device Coexistence Indication</vt:lpstr>
      <vt:lpstr>Abstract</vt:lpstr>
      <vt:lpstr>Introduction</vt:lpstr>
      <vt:lpstr>Proposal: Two Levels of In-Device Coexistence Indication</vt:lpstr>
      <vt:lpstr>Motivation of the Proposal</vt:lpstr>
      <vt:lpstr>Potential Issues and Resolutions</vt:lpstr>
      <vt:lpstr>Procedures</vt:lpstr>
      <vt:lpstr>Example 1: MU Use Case</vt:lpstr>
      <vt:lpstr>Examples for Coarse/Fine IDC Indication with 1 Bit</vt:lpstr>
      <vt:lpstr>Options for Signaling</vt:lpstr>
      <vt:lpstr>Conclusion</vt:lpstr>
      <vt:lpstr>References</vt:lpstr>
      <vt:lpstr>Backup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In-Device Coexistence Indication</dc:title>
  <dc:creator>Yongsen Ma</dc:creator>
  <cp:keywords>doc.: IEEE 802.11-24/1447r0</cp:keywords>
  <cp:lastModifiedBy>Yongsen Ma</cp:lastModifiedBy>
  <cp:revision>761</cp:revision>
  <cp:lastPrinted>1601-01-01T00:00:00Z</cp:lastPrinted>
  <dcterms:created xsi:type="dcterms:W3CDTF">2024-07-31T21:39:53Z</dcterms:created>
  <dcterms:modified xsi:type="dcterms:W3CDTF">2024-09-06T16:20:50Z</dcterms:modified>
  <cp:category>Yongsen Ma, Samsung</cp:category>
</cp:coreProperties>
</file>