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wmf" ContentType="image/x-wmf"/>
  <Default Extension="xls" ContentType="application/vnd.ms-exce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67" r:id="rId4"/>
    <p:sldId id="265" r:id="rId5"/>
    <p:sldId id="266" r:id="rId6"/>
    <p:sldId id="269" r:id="rId7"/>
    <p:sldId id="278" r:id="rId8"/>
    <p:sldId id="282" r:id="rId9"/>
    <p:sldId id="281" r:id="rId10"/>
    <p:sldId id="279" r:id="rId11"/>
  </p:sldIdLst>
  <p:sldSz cx="12192000" cy="6858000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71EAC63-DFD5-4FE2-8244-88910012E390}">
          <p14:sldIdLst>
            <p14:sldId id="256"/>
            <p14:sldId id="257"/>
            <p14:sldId id="267"/>
            <p14:sldId id="265"/>
            <p14:sldId id="266"/>
            <p14:sldId id="269"/>
            <p14:sldId id="278"/>
            <p14:sldId id="282"/>
            <p14:sldId id="281"/>
            <p14:sldId id="27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60E335B-3DCC-4E44-95A7-6D88152F6F03}" v="1" dt="2024-09-10T00:15:06.55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658" autoAdjust="0"/>
    <p:restoredTop sz="94660"/>
  </p:normalViewPr>
  <p:slideViewPr>
    <p:cSldViewPr>
      <p:cViewPr varScale="1">
        <p:scale>
          <a:sx n="92" d="100"/>
          <a:sy n="92" d="100"/>
        </p:scale>
        <p:origin x="461" y="82"/>
      </p:cViewPr>
      <p:guideLst>
        <p:guide orient="horz" pos="2160"/>
        <p:guide pos="384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egev, Jonathan" userId="7c67a1b0-8725-4553-8055-0888dbcaef94" providerId="ADAL" clId="{A60E335B-3DCC-4E44-95A7-6D88152F6F03}"/>
    <pc:docChg chg="modSld">
      <pc:chgData name="Segev, Jonathan" userId="7c67a1b0-8725-4553-8055-0888dbcaef94" providerId="ADAL" clId="{A60E335B-3DCC-4E44-95A7-6D88152F6F03}" dt="2024-09-10T00:22:08.621" v="38" actId="5793"/>
      <pc:docMkLst>
        <pc:docMk/>
      </pc:docMkLst>
      <pc:sldChg chg="modSp mod">
        <pc:chgData name="Segev, Jonathan" userId="7c67a1b0-8725-4553-8055-0888dbcaef94" providerId="ADAL" clId="{A60E335B-3DCC-4E44-95A7-6D88152F6F03}" dt="2024-09-10T00:06:16.811" v="2" actId="20577"/>
        <pc:sldMkLst>
          <pc:docMk/>
          <pc:sldMk cId="2353208408" sldId="265"/>
        </pc:sldMkLst>
        <pc:graphicFrameChg chg="modGraphic">
          <ac:chgData name="Segev, Jonathan" userId="7c67a1b0-8725-4553-8055-0888dbcaef94" providerId="ADAL" clId="{A60E335B-3DCC-4E44-95A7-6D88152F6F03}" dt="2024-09-10T00:06:16.811" v="2" actId="20577"/>
          <ac:graphicFrameMkLst>
            <pc:docMk/>
            <pc:sldMk cId="2353208408" sldId="265"/>
            <ac:graphicFrameMk id="7" creationId="{A8D5A3CE-0519-484A-AF51-C2E8DAC5EC4F}"/>
          </ac:graphicFrameMkLst>
        </pc:graphicFrameChg>
      </pc:sldChg>
      <pc:sldChg chg="modSp mod">
        <pc:chgData name="Segev, Jonathan" userId="7c67a1b0-8725-4553-8055-0888dbcaef94" providerId="ADAL" clId="{A60E335B-3DCC-4E44-95A7-6D88152F6F03}" dt="2024-09-10T00:11:18.902" v="11" actId="20577"/>
        <pc:sldMkLst>
          <pc:docMk/>
          <pc:sldMk cId="3628597883" sldId="266"/>
        </pc:sldMkLst>
        <pc:graphicFrameChg chg="modGraphic">
          <ac:chgData name="Segev, Jonathan" userId="7c67a1b0-8725-4553-8055-0888dbcaef94" providerId="ADAL" clId="{A60E335B-3DCC-4E44-95A7-6D88152F6F03}" dt="2024-09-10T00:11:18.902" v="11" actId="20577"/>
          <ac:graphicFrameMkLst>
            <pc:docMk/>
            <pc:sldMk cId="3628597883" sldId="266"/>
            <ac:graphicFrameMk id="8" creationId="{2B08D061-F5D4-4246-AA41-02F06B62EF07}"/>
          </ac:graphicFrameMkLst>
        </pc:graphicFrameChg>
      </pc:sldChg>
      <pc:sldChg chg="modSp mod">
        <pc:chgData name="Segev, Jonathan" userId="7c67a1b0-8725-4553-8055-0888dbcaef94" providerId="ADAL" clId="{A60E335B-3DCC-4E44-95A7-6D88152F6F03}" dt="2024-09-10T00:12:33.051" v="14" actId="20577"/>
        <pc:sldMkLst>
          <pc:docMk/>
          <pc:sldMk cId="1147634876" sldId="269"/>
        </pc:sldMkLst>
        <pc:graphicFrameChg chg="modGraphic">
          <ac:chgData name="Segev, Jonathan" userId="7c67a1b0-8725-4553-8055-0888dbcaef94" providerId="ADAL" clId="{A60E335B-3DCC-4E44-95A7-6D88152F6F03}" dt="2024-09-10T00:12:33.051" v="14" actId="20577"/>
          <ac:graphicFrameMkLst>
            <pc:docMk/>
            <pc:sldMk cId="1147634876" sldId="269"/>
            <ac:graphicFrameMk id="6" creationId="{219F640A-C450-BA4C-A682-B926FDAADD90}"/>
          </ac:graphicFrameMkLst>
        </pc:graphicFrameChg>
      </pc:sldChg>
      <pc:sldChg chg="modSp">
        <pc:chgData name="Segev, Jonathan" userId="7c67a1b0-8725-4553-8055-0888dbcaef94" providerId="ADAL" clId="{A60E335B-3DCC-4E44-95A7-6D88152F6F03}" dt="2024-09-10T00:15:06.552" v="15"/>
        <pc:sldMkLst>
          <pc:docMk/>
          <pc:sldMk cId="811303758" sldId="278"/>
        </pc:sldMkLst>
        <pc:graphicFrameChg chg="mod">
          <ac:chgData name="Segev, Jonathan" userId="7c67a1b0-8725-4553-8055-0888dbcaef94" providerId="ADAL" clId="{A60E335B-3DCC-4E44-95A7-6D88152F6F03}" dt="2024-09-10T00:15:06.552" v="15"/>
          <ac:graphicFrameMkLst>
            <pc:docMk/>
            <pc:sldMk cId="811303758" sldId="278"/>
            <ac:graphicFrameMk id="8" creationId="{00000000-0000-0000-0000-000000000000}"/>
          </ac:graphicFrameMkLst>
        </pc:graphicFrameChg>
      </pc:sldChg>
      <pc:sldChg chg="modSp mod">
        <pc:chgData name="Segev, Jonathan" userId="7c67a1b0-8725-4553-8055-0888dbcaef94" providerId="ADAL" clId="{A60E335B-3DCC-4E44-95A7-6D88152F6F03}" dt="2024-09-10T00:22:08.621" v="38" actId="5793"/>
        <pc:sldMkLst>
          <pc:docMk/>
          <pc:sldMk cId="1955796043" sldId="279"/>
        </pc:sldMkLst>
        <pc:graphicFrameChg chg="modGraphic">
          <ac:chgData name="Segev, Jonathan" userId="7c67a1b0-8725-4553-8055-0888dbcaef94" providerId="ADAL" clId="{A60E335B-3DCC-4E44-95A7-6D88152F6F03}" dt="2024-09-10T00:22:08.621" v="38" actId="5793"/>
          <ac:graphicFrameMkLst>
            <pc:docMk/>
            <pc:sldMk cId="1955796043" sldId="279"/>
            <ac:graphicFrameMk id="6" creationId="{6DE6C6C6-F2BE-254F-AC28-A80A0DDF9EFC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doc.: IEEE 802.11-21/1501r5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9/9/2024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Jonathan egev, Intel Corporation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802.11-21/1501r5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5763" y="701675"/>
            <a:ext cx="6161087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Jonathan egev, Intel Corporation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802.11-21/1501r5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Jonathan egev, Intel Corporation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802.11-21/1501r5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Jonathan egev, Intel Corporation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07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802.11-21/1501r5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Jonathan egev, Intel Corporation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464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802.11-21/1501r5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Jonathan egev, Intel Corporation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5090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802.11-21/1501r5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Jonathan egev, Intel Corporation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9292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Sep. 2024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Jonathan Segev (Intel Corporation)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Jonathan Segev (Intel Corporation)</a:t>
            </a:r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Sep. 2024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Sep. 2024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Jonathan Segev (Intel Corporation)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1" y="1981201"/>
            <a:ext cx="5077884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981201"/>
            <a:ext cx="508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Sep. 2024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Jonathan Segev (Intel Corporation)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Sep. 2024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7524760" y="6475414"/>
            <a:ext cx="3865024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Jonathan Segev (Intel Corporation)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Sep. 2024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Jonathan Segev (Intel Corporation)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Sep. 2024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Jonathan Segev (Intel Corporation)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Sep. 2024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Jonathan Segev (Intel Corporation)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1" y="685801"/>
            <a:ext cx="2588684" cy="5408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1"/>
            <a:ext cx="7569200" cy="54086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Sep. 2024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Jonathan Segev (Intel Corporation)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1" y="685801"/>
            <a:ext cx="10361084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1981201"/>
            <a:ext cx="10361084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Sep. 2024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Jonathan Segev (Intel Corporation)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793318" y="6475414"/>
            <a:ext cx="704849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914400" y="609600"/>
            <a:ext cx="103632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12285" y="6475413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477000"/>
            <a:ext cx="104648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6667504" y="357166"/>
            <a:ext cx="466728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802.11-24/1446r1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oleObject" Target="../embeddings/Microsoft_Excel_97-2003_Worksheet.xls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mentor.ieee.org/802.11/dcn/24/11-24-0879-04-0000-ieee-p802-11bk-d2-0-mandatory-draft-review-mdr-report.docx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914400" y="469900"/>
            <a:ext cx="10363200" cy="1470025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/>
              <a:t>P802.11bk Report to EC on Unconditional Approval </a:t>
            </a:r>
            <a:br>
              <a:rPr lang="en-US" dirty="0"/>
            </a:br>
            <a:r>
              <a:rPr lang="en-US" dirty="0"/>
              <a:t>to go to SA Ballot</a:t>
            </a:r>
            <a:endParaRPr lang="en-GB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878542" y="1872630"/>
            <a:ext cx="8534400" cy="476250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2024-09-09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Sep. 2024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Jonathan Segev (Intel Corporation)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7404427"/>
              </p:ext>
            </p:extLst>
          </p:nvPr>
        </p:nvGraphicFramePr>
        <p:xfrm>
          <a:off x="1117600" y="2860675"/>
          <a:ext cx="10210800" cy="2347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10439485" imgH="2406806" progId="Word.Document.8">
                  <p:embed/>
                </p:oleObj>
              </mc:Choice>
              <mc:Fallback>
                <p:oleObj name="Document" r:id="rId3" imgW="10439485" imgH="2406806" progId="Word.Document.8">
                  <p:embed/>
                  <p:pic>
                    <p:nvPicPr>
                      <p:cNvPr id="30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7600" y="2860675"/>
                        <a:ext cx="10210800" cy="23479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993775" y="2255912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D20A1-4C8F-7E48-BD15-136CC6AF3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TGbk</a:t>
            </a:r>
            <a:r>
              <a:rPr lang="en-US" dirty="0"/>
              <a:t> Projected Timeline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60BE7D-C91D-994A-A133-24342EB64C8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Sep. 2024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493B0B-8D4D-0941-894D-30D81D6A8A4A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Jonathan Segev (Intel Corporation)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582C9E-F801-4345-87B4-4D06B988CAE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06B781AF-4CCF-49B0-A572-DE54FBE5D942}" type="slidenum">
              <a:rPr lang="en-GB" smtClean="0"/>
              <a:pPr/>
              <a:t>10</a:t>
            </a:fld>
            <a:endParaRPr lang="en-GB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DE6C6C6-F2BE-254F-AC28-A80A0DDF9E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0655958"/>
              </p:ext>
            </p:extLst>
          </p:nvPr>
        </p:nvGraphicFramePr>
        <p:xfrm>
          <a:off x="1631505" y="2002497"/>
          <a:ext cx="8527437" cy="22250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600399">
                  <a:extLst>
                    <a:ext uri="{9D8B030D-6E8A-4147-A177-3AD203B41FA5}">
                      <a16:colId xmlns:a16="http://schemas.microsoft.com/office/drawing/2014/main" val="503046018"/>
                    </a:ext>
                  </a:extLst>
                </a:gridCol>
                <a:gridCol w="2084559">
                  <a:extLst>
                    <a:ext uri="{9D8B030D-6E8A-4147-A177-3AD203B41FA5}">
                      <a16:colId xmlns:a16="http://schemas.microsoft.com/office/drawing/2014/main" val="571804262"/>
                    </a:ext>
                  </a:extLst>
                </a:gridCol>
                <a:gridCol w="2842479">
                  <a:extLst>
                    <a:ext uri="{9D8B030D-6E8A-4147-A177-3AD203B41FA5}">
                      <a16:colId xmlns:a16="http://schemas.microsoft.com/office/drawing/2014/main" val="29577239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Open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Close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16545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First SA Ballot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Oct. 4</a:t>
                      </a:r>
                      <a:r>
                        <a:rPr lang="en-US" baseline="30000" dirty="0"/>
                        <a:t>th</a:t>
                      </a:r>
                      <a:r>
                        <a:rPr lang="en-US" dirty="0"/>
                        <a:t> </a:t>
                      </a:r>
                      <a:r>
                        <a:rPr lang="en-US" baseline="0" dirty="0"/>
                        <a:t>2024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Nov. </a:t>
                      </a:r>
                      <a:r>
                        <a:rPr kumimoji="0" lang="en-US" sz="16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3</a:t>
                      </a:r>
                      <a:r>
                        <a:rPr kumimoji="0" lang="en-US" sz="1600" b="0" i="0" u="none" strike="noStrike" kern="1200" cap="none" normalizeH="0" baseline="30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rd</a:t>
                      </a:r>
                      <a:r>
                        <a:rPr kumimoji="0" lang="en-US" sz="16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 2024 </a:t>
                      </a: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(30 day)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27048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Second SA Ballot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Jan. 15</a:t>
                      </a:r>
                      <a:r>
                        <a:rPr lang="en-US" baseline="30000" dirty="0"/>
                        <a:t>th</a:t>
                      </a:r>
                      <a:r>
                        <a:rPr lang="en-US" dirty="0"/>
                        <a:t> 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Feb. 3</a:t>
                      </a:r>
                      <a:r>
                        <a:rPr kumimoji="0" lang="en-US" sz="1600" b="0" i="0" u="none" strike="noStrike" kern="1200" cap="none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rd</a:t>
                      </a: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2025 (15 day)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77334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Third SA Ballot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March 2</a:t>
                      </a:r>
                      <a:r>
                        <a:rPr lang="en-US" baseline="30000" dirty="0"/>
                        <a:t>nd</a:t>
                      </a:r>
                      <a:r>
                        <a:rPr lang="en-US" dirty="0"/>
                        <a:t> 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March 17</a:t>
                      </a:r>
                      <a:r>
                        <a:rPr kumimoji="0" lang="en-US" sz="1600" b="0" i="0" u="none" strike="noStrike" kern="1200" cap="none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th</a:t>
                      </a: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2025 (15 day)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832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4499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35246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57960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Introduction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ea typeface="ＭＳ Ｐゴシック" pitchFamily="34" charset="-128"/>
              </a:rPr>
              <a:t>This document contains the report to the IEEE 802 Executive Committee in support of a request for unconditional approval to send IEEE P802.11bk D3.0 to SA Ballot.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Jonathan Segev (Intel Corporation)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Sep. 2024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BE0662-342D-0047-B893-C7F52E87D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Status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10BB9F-DF7D-7B4D-B27C-54DBD5030D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</a:t>
            </a:r>
            <a:r>
              <a:rPr lang="en-US" dirty="0" err="1"/>
              <a:t>TGbk</a:t>
            </a:r>
            <a:r>
              <a:rPr lang="en-US" dirty="0"/>
              <a:t> Draft went through 3 WG Letter Ballots (including an unchanged recirculation). Draft 1.0 was the first to achieve &gt; 75% needed for an approved draft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TG has resolved more than 500 comments received on drafts 1.0 to 3.0.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29993B-0BD8-FE40-998A-4BA4FD54811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232E9E-83C1-C841-BA21-16700F554E7E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Jonathan Segev (Intel Corporation)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6E68E77-2030-2644-ACA0-6A2A18D87D62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Sep.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57521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FBC3311-CE7A-E249-8A24-1037354EB10E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Sep. 2024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15E7A8-002B-8E43-A24D-CCA02E347C5F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Jonathan Segev (Intel Corporation)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1ECFE0-2F48-DE41-A09C-D98670D2851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73DD9D-4101-AC4C-9CBD-F55B37A9B27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685801"/>
            <a:ext cx="10361613" cy="582960"/>
          </a:xfrm>
        </p:spPr>
        <p:txBody>
          <a:bodyPr/>
          <a:lstStyle/>
          <a:p>
            <a:r>
              <a:rPr lang="en-GB" dirty="0">
                <a:ea typeface="ＭＳ Ｐゴシック" pitchFamily="34" charset="-128"/>
              </a:rPr>
              <a:t>802.11 WG Letter Ballot Results – P802.11bk</a:t>
            </a:r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8D5A3CE-0519-484A-AF51-C2E8DAC5EC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9034381"/>
              </p:ext>
            </p:extLst>
          </p:nvPr>
        </p:nvGraphicFramePr>
        <p:xfrm>
          <a:off x="335360" y="1477536"/>
          <a:ext cx="11521281" cy="2878048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9361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621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61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2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2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4210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3307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4722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324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3245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3245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111020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Ballot ID</a:t>
                      </a:r>
                      <a:endParaRPr kumimoji="0" lang="en-GB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vert="eaVert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Ballot Close Date</a:t>
                      </a:r>
                      <a:endParaRPr kumimoji="0" lang="en-GB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Title</a:t>
                      </a:r>
                      <a:endParaRPr kumimoji="0" lang="en-GB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Ballot Type</a:t>
                      </a:r>
                      <a:endParaRPr kumimoji="0" lang="en-GB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Pool</a:t>
                      </a:r>
                      <a:endParaRPr kumimoji="0" lang="en-GB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vert="eaVert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Return</a:t>
                      </a:r>
                      <a:endParaRPr kumimoji="0" lang="en-GB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vert="eaVert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%Return</a:t>
                      </a:r>
                      <a:endParaRPr kumimoji="0" lang="en-GB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vert="eaVert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Abstain</a:t>
                      </a:r>
                      <a:endParaRPr kumimoji="0" lang="en-GB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vert="eaVert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%Abstain</a:t>
                      </a:r>
                      <a:endParaRPr kumimoji="0" lang="en-GB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vert="eaVert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Approve</a:t>
                      </a:r>
                      <a:endParaRPr kumimoji="0" lang="en-GB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vert="eaVert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Disapprove</a:t>
                      </a:r>
                      <a:endParaRPr kumimoji="0" lang="en-GB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vert="eaVert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%Approve</a:t>
                      </a:r>
                      <a:endParaRPr kumimoji="0" lang="en-GB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vert="eaVert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1294"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LB279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28 Dec. 2023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Technical Letter Ballot for </a:t>
                      </a:r>
                      <a:r>
                        <a:rPr kumimoji="0" lang="en-GB" sz="14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TGbk</a:t>
                      </a:r>
                      <a:r>
                        <a:rPr kumimoji="0" lang="en-GB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Draft 1.0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GB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Technical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64%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8.2%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95%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1294"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LB286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26 April 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First Recirculation Ballot for </a:t>
                      </a:r>
                      <a:r>
                        <a:rPr kumimoji="0" lang="en-GB" sz="14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TGbk</a:t>
                      </a:r>
                      <a:r>
                        <a:rPr kumimoji="0" lang="en-GB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draft 2.0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Recirculation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69%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9.4%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97%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1294"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LB287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15 Aug. 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Second Recirculation Ballot for </a:t>
                      </a:r>
                      <a:r>
                        <a:rPr kumimoji="0" lang="en-GB" sz="14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TGbk</a:t>
                      </a:r>
                      <a:r>
                        <a:rPr kumimoji="0" lang="en-GB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draft 3.0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Recirculation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71%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8.6%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98%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30255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3208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03842A8-B690-E941-A8D1-30EF0D476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  <a:ea typeface="ＭＳ Ｐゴシック" pitchFamily="34" charset="-128"/>
              </a:rPr>
              <a:t>802.11 WG Letter Ballot Comments – P802.11bk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19730A-F013-2444-8C43-12ECF4E86A12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Sep. 2024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579922-A0BE-A942-89EB-221739D509EE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Jonathan Segev (Intel Corporation)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5E95E4-ECC2-414A-9B7D-C93C188BF65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F5D8E26B-7BCF-4D25-9C89-0168A6618F18}" type="slidenum">
              <a:rPr lang="en-GB" smtClean="0"/>
              <a:pPr/>
              <a:t>5</a:t>
            </a:fld>
            <a:endParaRPr lang="en-GB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2B08D061-F5D4-4246-AA41-02F06B62EF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9167636"/>
              </p:ext>
            </p:extLst>
          </p:nvPr>
        </p:nvGraphicFramePr>
        <p:xfrm>
          <a:off x="1310180" y="1751014"/>
          <a:ext cx="10361083" cy="3392506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10832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53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614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109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6091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Ballot ID</a:t>
                      </a: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vert="eaVert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Ballot Close Date</a:t>
                      </a: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Title</a:t>
                      </a: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Total Number of Comments received (Yes and No votes)</a:t>
                      </a: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289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279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28 Dec.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Technical Letter Ballot for </a:t>
                      </a:r>
                      <a:r>
                        <a:rPr kumimoji="0" lang="en-GB" sz="14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TGbk</a:t>
                      </a:r>
                      <a:r>
                        <a:rPr kumimoji="0" lang="en-GB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Draft 1.0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401 (163 T, 226 E, 12 G)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289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286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26 Apr. 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First Recirculation Ballot for </a:t>
                      </a:r>
                      <a:r>
                        <a:rPr kumimoji="0" lang="en-GB" sz="14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TGbk</a:t>
                      </a:r>
                      <a:r>
                        <a:rPr kumimoji="0" lang="en-GB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draft 2.0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134 (72 T, 53 E, 9 G)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289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287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15 Aug. 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Second Recirculation Ballot for </a:t>
                      </a:r>
                      <a:r>
                        <a:rPr kumimoji="0" lang="en-GB" sz="14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TGbk</a:t>
                      </a:r>
                      <a:r>
                        <a:rPr kumimoji="0" lang="en-GB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draft 3.0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9 (1 T, 8 E, 0 G)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2899"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Total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544 (236 T, 287 E, 21 G)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85978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631F7-3AD8-C648-BFEB-0F0B60AEF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685802"/>
            <a:ext cx="10361084" cy="503334"/>
          </a:xfrm>
        </p:spPr>
        <p:txBody>
          <a:bodyPr/>
          <a:lstStyle/>
          <a:p>
            <a:r>
              <a:rPr lang="en-GB" dirty="0">
                <a:ea typeface="ＭＳ Ｐゴシック" pitchFamily="34" charset="-128"/>
              </a:rPr>
              <a:t>Unsatisfied Technical comments by commenter</a:t>
            </a:r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FAF290-659D-0545-9698-E26C8E51B97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Sep. 2024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6FAC0A-2CEA-694D-841A-2D06A37FC703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Jonathan Segev (Intel Corporation)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A89637-2E6F-3E47-8452-3FF43D6C159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06B781AF-4CCF-49B0-A572-DE54FBE5D942}" type="slidenum">
              <a:rPr lang="en-GB" smtClean="0"/>
              <a:pPr/>
              <a:t>6</a:t>
            </a:fld>
            <a:endParaRPr lang="en-GB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19F640A-C450-BA4C-A682-B926FDAADD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6491776"/>
              </p:ext>
            </p:extLst>
          </p:nvPr>
        </p:nvGraphicFramePr>
        <p:xfrm>
          <a:off x="839416" y="1628800"/>
          <a:ext cx="10368142" cy="12557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888432">
                  <a:extLst>
                    <a:ext uri="{9D8B030D-6E8A-4147-A177-3AD203B41FA5}">
                      <a16:colId xmlns:a16="http://schemas.microsoft.com/office/drawing/2014/main" val="310604816"/>
                    </a:ext>
                  </a:extLst>
                </a:gridCol>
                <a:gridCol w="1215758">
                  <a:extLst>
                    <a:ext uri="{9D8B030D-6E8A-4147-A177-3AD203B41FA5}">
                      <a16:colId xmlns:a16="http://schemas.microsoft.com/office/drawing/2014/main" val="2765377680"/>
                    </a:ext>
                  </a:extLst>
                </a:gridCol>
                <a:gridCol w="1540370">
                  <a:extLst>
                    <a:ext uri="{9D8B030D-6E8A-4147-A177-3AD203B41FA5}">
                      <a16:colId xmlns:a16="http://schemas.microsoft.com/office/drawing/2014/main" val="838966622"/>
                    </a:ext>
                  </a:extLst>
                </a:gridCol>
                <a:gridCol w="1459297">
                  <a:extLst>
                    <a:ext uri="{9D8B030D-6E8A-4147-A177-3AD203B41FA5}">
                      <a16:colId xmlns:a16="http://schemas.microsoft.com/office/drawing/2014/main" val="3731898696"/>
                    </a:ext>
                  </a:extLst>
                </a:gridCol>
                <a:gridCol w="2264285">
                  <a:extLst>
                    <a:ext uri="{9D8B030D-6E8A-4147-A177-3AD203B41FA5}">
                      <a16:colId xmlns:a16="http://schemas.microsoft.com/office/drawing/2014/main" val="1299444794"/>
                    </a:ext>
                  </a:extLst>
                </a:gridCol>
              </a:tblGrid>
              <a:tr h="5852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Voter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LB279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LB286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LB287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Total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7050037"/>
                  </a:ext>
                </a:extLst>
              </a:tr>
              <a:tr h="334400">
                <a:tc>
                  <a:txBody>
                    <a:bodyPr/>
                    <a:lstStyle/>
                    <a:p>
                      <a:r>
                        <a:rPr lang="en-US" sz="1600" dirty="0"/>
                        <a:t>Mark Rison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179 (all)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71 (all)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9837845"/>
                  </a:ext>
                </a:extLst>
              </a:tr>
              <a:tr h="334400">
                <a:tc>
                  <a:txBody>
                    <a:bodyPr/>
                    <a:lstStyle/>
                    <a:p>
                      <a:r>
                        <a:rPr lang="en-US" sz="1600" b="1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8964018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C85F960D-5E17-47D6-44F9-50B8540DB9E1}"/>
              </a:ext>
            </a:extLst>
          </p:cNvPr>
          <p:cNvSpPr txBox="1"/>
          <p:nvPr/>
        </p:nvSpPr>
        <p:spPr>
          <a:xfrm>
            <a:off x="695400" y="3284984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*member was not responsive to reach-outs done.</a:t>
            </a:r>
          </a:p>
        </p:txBody>
      </p:sp>
    </p:spTree>
    <p:extLst>
      <p:ext uri="{BB962C8B-B14F-4D97-AF65-F5344CB8AC3E}">
        <p14:creationId xmlns:p14="http://schemas.microsoft.com/office/powerpoint/2010/main" val="11476348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ea typeface="ＭＳ Ｐゴシック" pitchFamily="34" charset="-128"/>
              </a:rPr>
              <a:t>Unsatisfied comments</a:t>
            </a: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055440" y="1981200"/>
            <a:ext cx="5040560" cy="1663824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sz="1800" dirty="0">
                <a:ea typeface="ＭＳ Ｐゴシック" pitchFamily="34" charset="-128"/>
              </a:rPr>
              <a:t>The composite of all unsatisfied comments and the resolutions approved by the comment resolution committee received during working group ballot may be found in the embedded document on the right:</a:t>
            </a:r>
          </a:p>
          <a:p>
            <a:pPr lvl="1">
              <a:lnSpc>
                <a:spcPct val="80000"/>
              </a:lnSpc>
            </a:pPr>
            <a:r>
              <a:rPr lang="en-GB" sz="1600" dirty="0">
                <a:ea typeface="ＭＳ Ｐゴシック" pitchFamily="34" charset="-128"/>
              </a:rPr>
              <a:t>Double click on the icon to the right to open this.</a:t>
            </a:r>
          </a:p>
          <a:p>
            <a:pPr>
              <a:lnSpc>
                <a:spcPct val="80000"/>
              </a:lnSpc>
            </a:pPr>
            <a:endParaRPr lang="en-GB" sz="1800" dirty="0">
              <a:ea typeface="ＭＳ Ｐゴシック" pitchFamily="34" charset="-128"/>
            </a:endParaRPr>
          </a:p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auto">
          <a:xfrm>
            <a:off x="696913" y="334963"/>
            <a:ext cx="1066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CA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/>
              <a:t>Sep. 2024</a:t>
            </a:r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10920536" y="6478792"/>
            <a:ext cx="4667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CA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CA"/>
              <a:t>Jonathan Segev (Intel Corporation)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/>
              <a:t>Slide </a:t>
            </a:r>
            <a:fld id="{04DB4A89-15C8-4E45-B125-5017FF6EA3AB}" type="slidenum">
              <a:rPr lang="en-CA" smtClean="0"/>
              <a:pPr/>
              <a:t>7</a:t>
            </a:fld>
            <a:endParaRPr lang="en-CA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4052270-2648-4224-B921-855887F9EA2D}"/>
              </a:ext>
            </a:extLst>
          </p:cNvPr>
          <p:cNvSpPr txBox="1"/>
          <p:nvPr/>
        </p:nvSpPr>
        <p:spPr>
          <a:xfrm>
            <a:off x="6498167" y="2001982"/>
            <a:ext cx="29466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Unsatisfied for LB279 through LB287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1722970"/>
              </p:ext>
            </p:extLst>
          </p:nvPr>
        </p:nvGraphicFramePr>
        <p:xfrm>
          <a:off x="7464425" y="286543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showAsIcon="1" r:id="rId2" imgW="914400" imgH="771480" progId="Excel.Sheet.8">
                  <p:embed/>
                </p:oleObj>
              </mc:Choice>
              <mc:Fallback>
                <p:oleObj name="Worksheet" showAsIcon="1" r:id="rId2" imgW="914400" imgH="771480" progId="Excel.Sheet.8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464425" y="2865438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113037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EB42D5-2D28-4898-85AB-2B7C67C2F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685801"/>
            <a:ext cx="10361084" cy="654967"/>
          </a:xfrm>
        </p:spPr>
        <p:txBody>
          <a:bodyPr/>
          <a:lstStyle/>
          <a:p>
            <a:r>
              <a:rPr lang="en-GB" dirty="0">
                <a:ea typeface="ＭＳ Ｐゴシック" pitchFamily="34" charset="-128"/>
              </a:rPr>
              <a:t>Unsatisfied Technical Comments – Topics</a:t>
            </a:r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AD51C2-D27B-469C-8BE8-B36E0DFDE1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392" y="1628801"/>
            <a:ext cx="10652093" cy="4465614"/>
          </a:xfrm>
        </p:spPr>
        <p:txBody>
          <a:bodyPr/>
          <a:lstStyle/>
          <a:p>
            <a:pPr marL="0" algn="l" rtl="0" eaLnBrk="1" fontAlgn="t" latinLnBrk="0" hangingPunct="1">
              <a:spcBef>
                <a:spcPts val="0"/>
              </a:spcBef>
              <a:spcAft>
                <a:spcPts val="600"/>
              </a:spcAft>
            </a:pPr>
            <a:r>
              <a:rPr lang="en-US" sz="2000" i="0" u="none" strike="noStrike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Gothic" panose="020B0609070205080204" pitchFamily="49" charset="-128"/>
              </a:rPr>
              <a:t>Mark Rison </a:t>
            </a:r>
            <a:r>
              <a:rPr lang="en-US" sz="2000" b="0" i="0" u="none" strike="noStrike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Gothic" panose="020B0609070205080204" pitchFamily="49" charset="-128"/>
              </a:rPr>
              <a:t>(Samsung) – </a:t>
            </a:r>
            <a:r>
              <a:rPr lang="en-US" sz="2000" b="0" kern="1200" dirty="0">
                <a:latin typeface="Times New Roman" panose="02020603050405020304" pitchFamily="18" charset="0"/>
                <a:ea typeface="MS Gothic" panose="020B0609070205080204" pitchFamily="49" charset="-128"/>
              </a:rPr>
              <a:t>various topics; (</a:t>
            </a:r>
            <a:r>
              <a:rPr lang="en-US" sz="1800" b="0" kern="1200" dirty="0">
                <a:latin typeface="Times New Roman" panose="02020603050405020304" pitchFamily="18" charset="0"/>
                <a:ea typeface="MS Gothic" panose="020B0609070205080204" pitchFamily="49" charset="-128"/>
              </a:rPr>
              <a:t>3</a:t>
            </a:r>
            <a:r>
              <a:rPr lang="en-US" sz="1800" b="0" i="0" u="none" strike="noStrike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Gothic" panose="020B0609070205080204" pitchFamily="49" charset="-128"/>
              </a:rPr>
              <a:t> emails sent; no response received)</a:t>
            </a:r>
            <a:r>
              <a:rPr lang="en-US" sz="2000" b="0" i="0" u="none" strike="noStrike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Gothic" panose="020B0609070205080204" pitchFamily="49" charset="-128"/>
              </a:rPr>
              <a:t>.</a:t>
            </a:r>
            <a:endParaRPr lang="en-US" sz="2000" b="0" i="0" u="none" strike="noStrike" dirty="0">
              <a:effectLst/>
              <a:latin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0B9C11-459E-4421-BACA-3F30CF83606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7E2E38-08C3-48E2-8AE5-22B4C368959F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Jonathan Segev (Intel Corporation)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B031DDC-655F-4BEF-93F6-15FEC002D0D3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Sep.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72692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4C932-9022-43B8-BCA4-CABBB411B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IEEE-SA Mandatory Editorial Coordination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402289-072A-43FE-9C5B-9D92DCFBC4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981201"/>
            <a:ext cx="10582199" cy="4113213"/>
          </a:xfrm>
        </p:spPr>
        <p:txBody>
          <a:bodyPr/>
          <a:lstStyle/>
          <a:p>
            <a:r>
              <a:rPr lang="en-US" dirty="0"/>
              <a:t>Mandatory Draft Review (MDR) and Mandatory Editorial Coordination (MEC) completed in the final report doc.: IEEE 802.11-24/0879r4:</a:t>
            </a:r>
          </a:p>
          <a:p>
            <a:r>
              <a:rPr lang="en-US" dirty="0">
                <a:hlinkClick r:id="rId2"/>
              </a:rPr>
              <a:t>https://mentor.ieee.org/802.11/dcn/24/11-24-0879-04-0000-ieee-p802-11bk-d2-0-mandatory-draft-review-mdr-report.docx</a:t>
            </a:r>
            <a:r>
              <a:rPr lang="en-US" dirty="0"/>
              <a:t>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E3D1BC-18A1-4CE6-B187-45291EF1BDC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06B781AF-4CCF-49B0-A572-DE54FBE5D942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473847-09D7-4389-BE81-AC7B338A852C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Jonathan Segev (Intel Corporation)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822B9B-58A7-4F65-A02F-7A558E1962BA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Sep. 2024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51878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7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E5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802-11-Submission-16-9.potx" id="{5CD6ABF7-B8BD-443A-9DC0-E5B38AC683DA}" vid="{19A33F2F-E7B4-4D20-A394-337028C24156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46c98d88-e344-4ed4-8496-4ed7712e255d}" enabled="0" method="" siteId="{46c98d88-e344-4ed4-8496-4ed7712e255d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24753</TotalTime>
  <Words>667</Words>
  <Application>Microsoft Office PowerPoint</Application>
  <PresentationFormat>Widescreen</PresentationFormat>
  <Paragraphs>160</Paragraphs>
  <Slides>10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MS PGothic</vt:lpstr>
      <vt:lpstr>Arial</vt:lpstr>
      <vt:lpstr>Arial Unicode MS</vt:lpstr>
      <vt:lpstr>Times New Roman</vt:lpstr>
      <vt:lpstr>Office Theme</vt:lpstr>
      <vt:lpstr>Document</vt:lpstr>
      <vt:lpstr>Microsoft Excel 97-2003 Worksheet</vt:lpstr>
      <vt:lpstr>P802.11bk Report to EC on Unconditional Approval  to go to SA Ballot</vt:lpstr>
      <vt:lpstr>Introduction</vt:lpstr>
      <vt:lpstr>Status Summary</vt:lpstr>
      <vt:lpstr>802.11 WG Letter Ballot Results – P802.11bk</vt:lpstr>
      <vt:lpstr>802.11 WG Letter Ballot Comments – P802.11bk</vt:lpstr>
      <vt:lpstr>Unsatisfied Technical comments by commenter</vt:lpstr>
      <vt:lpstr>Unsatisfied comments</vt:lpstr>
      <vt:lpstr>Unsatisfied Technical Comments – Topics</vt:lpstr>
      <vt:lpstr>IEEE-SA Mandatory Editorial Coordination</vt:lpstr>
      <vt:lpstr>TGbk Projected Timeline</vt:lpstr>
    </vt:vector>
  </TitlesOfParts>
  <Company>Intel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P802.11az Report to EC on Approval to go to SA Ballot</dc:title>
  <dc:creator>Jonathan Segev</dc:creator>
  <cp:keywords/>
  <cp:lastModifiedBy>Segev, Jonathan</cp:lastModifiedBy>
  <cp:revision>203</cp:revision>
  <cp:lastPrinted>1601-01-01T00:00:00Z</cp:lastPrinted>
  <dcterms:created xsi:type="dcterms:W3CDTF">2019-11-09T15:46:46Z</dcterms:created>
  <dcterms:modified xsi:type="dcterms:W3CDTF">2024-09-10T00:22:09Z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8cbb5918-7074-460f-8109-a37032fced48</vt:lpwstr>
  </property>
  <property fmtid="{D5CDD505-2E9C-101B-9397-08002B2CF9AE}" pid="3" name="CTP_TimeStamp">
    <vt:lpwstr>2020-02-02 19:26:57Z</vt:lpwstr>
  </property>
  <property fmtid="{D5CDD505-2E9C-101B-9397-08002B2CF9AE}" pid="4" name="CTP_BU">
    <vt:lpwstr>NA</vt:lpwstr>
  </property>
  <property fmtid="{D5CDD505-2E9C-101B-9397-08002B2CF9AE}" pid="5" name="CTP_IDSID">
    <vt:lpwstr>NA</vt:lpwstr>
  </property>
  <property fmtid="{D5CDD505-2E9C-101B-9397-08002B2CF9AE}" pid="6" name="CTP_WWID">
    <vt:lpwstr>NA</vt:lpwstr>
  </property>
  <property fmtid="{D5CDD505-2E9C-101B-9397-08002B2CF9AE}" pid="7" name="CTPClassification">
    <vt:lpwstr>CTP_NT</vt:lpwstr>
  </property>
</Properties>
</file>