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22"/>
  </p:notesMasterIdLst>
  <p:handoutMasterIdLst>
    <p:handoutMasterId r:id="rId23"/>
  </p:handoutMasterIdLst>
  <p:sldIdLst>
    <p:sldId id="287" r:id="rId7"/>
    <p:sldId id="335" r:id="rId8"/>
    <p:sldId id="375" r:id="rId9"/>
    <p:sldId id="370" r:id="rId10"/>
    <p:sldId id="360" r:id="rId11"/>
    <p:sldId id="367" r:id="rId12"/>
    <p:sldId id="368" r:id="rId13"/>
    <p:sldId id="374" r:id="rId14"/>
    <p:sldId id="366" r:id="rId15"/>
    <p:sldId id="362" r:id="rId16"/>
    <p:sldId id="371" r:id="rId17"/>
    <p:sldId id="376" r:id="rId18"/>
    <p:sldId id="372" r:id="rId19"/>
    <p:sldId id="373" r:id="rId20"/>
    <p:sldId id="35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  <p:cmAuthor id="3" name="Xiangxin Gu" initials="XX" lastIdx="1" clrIdx="2">
    <p:extLst>
      <p:ext uri="{19B8F6BF-5375-455C-9EA6-DF929625EA0E}">
        <p15:presenceInfo xmlns:p15="http://schemas.microsoft.com/office/powerpoint/2012/main" userId="Xiangxin Gu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4601" autoAdjust="0"/>
  </p:normalViewPr>
  <p:slideViewPr>
    <p:cSldViewPr snapToGrid="0">
      <p:cViewPr varScale="1">
        <p:scale>
          <a:sx n="94" d="100"/>
          <a:sy n="94" d="100"/>
        </p:scale>
        <p:origin x="39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B73F1-7873-443C-8040-A0F19D3BBBD5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618D7-EC89-435D-A74D-1DE850F85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48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495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1529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2388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9069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7681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986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38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622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8707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2125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2205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5719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3815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301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789739" y="6475413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04039" y="6475413"/>
            <a:ext cx="24878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4/</a:t>
            </a:r>
            <a:r>
              <a:rPr lang="en-US" altLang="zh-CN" sz="1800" b="1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1444</a:t>
            </a:r>
            <a:r>
              <a:rPr lang="en-US" sz="1800" b="1" dirty="0" err="1" smtClean="0">
                <a:cs typeface="+mn-cs"/>
              </a:rPr>
              <a:t>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4042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 smtClean="0">
                <a:cs typeface="+mn-cs"/>
              </a:rPr>
              <a:t>July 2024</a:t>
            </a:r>
            <a:endParaRPr lang="en-US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Roaming with context transfer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2024-</a:t>
            </a:r>
            <a:r>
              <a:rPr lang="en-US" sz="2000" b="0" dirty="0"/>
              <a:t>9</a:t>
            </a:r>
            <a:r>
              <a:rPr lang="en-GB" sz="2000" b="0" dirty="0" smtClean="0"/>
              <a:t>-2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39845" y="6492875"/>
            <a:ext cx="2487861" cy="276999"/>
          </a:xfrm>
        </p:spPr>
        <p:txBody>
          <a:bodyPr/>
          <a:lstStyle/>
          <a:p>
            <a:r>
              <a:rPr lang="da-DK" dirty="0" smtClean="0"/>
              <a:t>Xiangxin Gu (Spreadtrum)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065869" y="278822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942901"/>
              </p:ext>
            </p:extLst>
          </p:nvPr>
        </p:nvGraphicFramePr>
        <p:xfrm>
          <a:off x="1065213" y="3319463"/>
          <a:ext cx="10883900" cy="503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" name="Document" r:id="rId4" imgW="9612588" imgH="4459224" progId="Word.Document.8">
                  <p:embed/>
                </p:oleObj>
              </mc:Choice>
              <mc:Fallback>
                <p:oleObj name="Document" r:id="rId4" imgW="9612588" imgH="4459224" progId="Word.Document.8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213" y="3319463"/>
                        <a:ext cx="10883900" cy="50339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02229"/>
            <a:ext cx="10370540" cy="4793570"/>
          </a:xfrm>
        </p:spPr>
        <p:txBody>
          <a:bodyPr/>
          <a:lstStyle/>
          <a:p>
            <a:r>
              <a:rPr lang="en-US" sz="1600" dirty="0" smtClean="0"/>
              <a:t>In this contribution, we analyze the further requirements based on the passed motions on seamless roaming.</a:t>
            </a:r>
          </a:p>
          <a:p>
            <a:pPr lvl="1"/>
            <a:r>
              <a:rPr lang="en-US" sz="1400" dirty="0" smtClean="0"/>
              <a:t>Association to both AP </a:t>
            </a:r>
            <a:r>
              <a:rPr lang="en-US" sz="1400" dirty="0" err="1" smtClean="0"/>
              <a:t>MLDs</a:t>
            </a:r>
            <a:endParaRPr lang="en-US" sz="1400" dirty="0" smtClean="0"/>
          </a:p>
          <a:p>
            <a:pPr lvl="1"/>
            <a:r>
              <a:rPr lang="en-US" sz="1400" dirty="0" smtClean="0"/>
              <a:t>Default </a:t>
            </a:r>
            <a:r>
              <a:rPr lang="en-US" sz="1400" dirty="0" err="1"/>
              <a:t>TID</a:t>
            </a:r>
            <a:r>
              <a:rPr lang="en-US" sz="1400" dirty="0"/>
              <a:t>-To-Link mapping</a:t>
            </a:r>
          </a:p>
          <a:p>
            <a:endParaRPr lang="en-US" sz="1400" b="0" dirty="0"/>
          </a:p>
          <a:p>
            <a:r>
              <a:rPr lang="en-US" sz="1600" dirty="0" smtClean="0"/>
              <a:t>We propose to </a:t>
            </a:r>
            <a:r>
              <a:rPr lang="en-US" sz="1600" dirty="0"/>
              <a:t>use </a:t>
            </a:r>
            <a:r>
              <a:rPr lang="en-US" sz="1600" dirty="0" err="1" smtClean="0"/>
              <a:t>Reassociation</a:t>
            </a:r>
            <a:r>
              <a:rPr lang="en-US" sz="1600" dirty="0" smtClean="0"/>
              <a:t> </a:t>
            </a:r>
            <a:r>
              <a:rPr lang="en-US" sz="1600" dirty="0"/>
              <a:t>Request/Response to the target AP </a:t>
            </a:r>
            <a:r>
              <a:rPr lang="en-US" sz="1600" dirty="0" err="1"/>
              <a:t>MLD</a:t>
            </a:r>
            <a:r>
              <a:rPr lang="en-US" sz="1600" dirty="0"/>
              <a:t> as the request/response </a:t>
            </a:r>
            <a:r>
              <a:rPr lang="en-US" sz="1600" dirty="0" smtClean="0"/>
              <a:t>exchange </a:t>
            </a:r>
            <a:r>
              <a:rPr lang="en-US" sz="1600" dirty="0"/>
              <a:t>that initiates notification of the DS </a:t>
            </a:r>
            <a:r>
              <a:rPr lang="en-US" sz="1600" dirty="0" smtClean="0"/>
              <a:t>mapping.</a:t>
            </a:r>
          </a:p>
          <a:p>
            <a:pPr lvl="1"/>
            <a:r>
              <a:rPr lang="en-US" sz="1400" dirty="0"/>
              <a:t>Starts the data forwarding </a:t>
            </a:r>
            <a:r>
              <a:rPr lang="en-US" sz="1400" dirty="0" smtClean="0"/>
              <a:t>and context transferring right after </a:t>
            </a:r>
            <a:r>
              <a:rPr lang="en-US" sz="1400" dirty="0"/>
              <a:t>that</a:t>
            </a:r>
            <a:r>
              <a:rPr lang="en-US" sz="1400" dirty="0" smtClean="0"/>
              <a:t>.</a:t>
            </a:r>
          </a:p>
          <a:p>
            <a:pPr lvl="1"/>
            <a:endParaRPr lang="en-US" sz="1600" dirty="0" smtClean="0"/>
          </a:p>
          <a:p>
            <a:r>
              <a:rPr lang="en-US" sz="1600" dirty="0" smtClean="0"/>
              <a:t>The </a:t>
            </a:r>
            <a:r>
              <a:rPr lang="en-US" sz="1600" dirty="0" err="1"/>
              <a:t>STA</a:t>
            </a:r>
            <a:r>
              <a:rPr lang="en-US" sz="1600" dirty="0"/>
              <a:t>(s) affiliated with the non-AP </a:t>
            </a:r>
            <a:r>
              <a:rPr lang="en-US" sz="1600" dirty="0" err="1"/>
              <a:t>MLD</a:t>
            </a:r>
            <a:r>
              <a:rPr lang="en-US" sz="1600" dirty="0"/>
              <a:t> that can be reached shall be indicated to the current AP </a:t>
            </a:r>
            <a:r>
              <a:rPr lang="en-US" sz="1600" dirty="0" err="1"/>
              <a:t>MLD</a:t>
            </a:r>
            <a:r>
              <a:rPr lang="en-US" sz="1600" dirty="0"/>
              <a:t> and target AP </a:t>
            </a:r>
            <a:r>
              <a:rPr lang="en-US" sz="1600" dirty="0" err="1"/>
              <a:t>MLD</a:t>
            </a:r>
            <a:r>
              <a:rPr lang="en-US" sz="1600" dirty="0"/>
              <a:t> </a:t>
            </a:r>
            <a:r>
              <a:rPr lang="en-US" sz="1600" dirty="0" smtClean="0"/>
              <a:t>respectively.</a:t>
            </a:r>
          </a:p>
          <a:p>
            <a:endParaRPr lang="en-US" sz="1400" b="0" dirty="0"/>
          </a:p>
          <a:p>
            <a:r>
              <a:rPr lang="en-US" sz="1600" dirty="0" smtClean="0"/>
              <a:t>It’s proposed the </a:t>
            </a:r>
            <a:r>
              <a:rPr lang="en-US" sz="1600" dirty="0"/>
              <a:t>non-AP </a:t>
            </a:r>
            <a:r>
              <a:rPr lang="en-US" sz="1600" dirty="0" err="1"/>
              <a:t>MLD</a:t>
            </a:r>
            <a:r>
              <a:rPr lang="en-US" sz="1600" dirty="0"/>
              <a:t> </a:t>
            </a:r>
            <a:r>
              <a:rPr lang="en-US" sz="1600" dirty="0" smtClean="0"/>
              <a:t>sends </a:t>
            </a:r>
            <a:r>
              <a:rPr lang="en-US" sz="1600" dirty="0"/>
              <a:t>a </a:t>
            </a:r>
            <a:r>
              <a:rPr lang="en-US" sz="1600" dirty="0" smtClean="0"/>
              <a:t>Leaving Indication frame </a:t>
            </a:r>
            <a:r>
              <a:rPr lang="en-US" sz="1600" dirty="0"/>
              <a:t>to the current AP </a:t>
            </a:r>
            <a:r>
              <a:rPr lang="en-US" sz="1600" dirty="0" err="1"/>
              <a:t>MLD</a:t>
            </a:r>
            <a:r>
              <a:rPr lang="en-US" sz="1600" dirty="0"/>
              <a:t> to</a:t>
            </a:r>
          </a:p>
          <a:p>
            <a:pPr lvl="1"/>
            <a:r>
              <a:rPr lang="en-US" sz="1400" dirty="0"/>
              <a:t>Indicate its </a:t>
            </a:r>
            <a:r>
              <a:rPr lang="en-US" sz="1400" dirty="0" smtClean="0"/>
              <a:t>leaving</a:t>
            </a:r>
            <a:endParaRPr lang="en-US" sz="1400" dirty="0"/>
          </a:p>
          <a:p>
            <a:pPr lvl="1"/>
            <a:r>
              <a:rPr lang="en-US" sz="1400" dirty="0" smtClean="0"/>
              <a:t>Trigger </a:t>
            </a:r>
            <a:r>
              <a:rPr lang="en-US" sz="1400" dirty="0"/>
              <a:t>the </a:t>
            </a:r>
            <a:r>
              <a:rPr lang="en-US" sz="1400" dirty="0" smtClean="0"/>
              <a:t>current AP </a:t>
            </a:r>
            <a:r>
              <a:rPr lang="en-US" sz="1400" dirty="0" err="1" smtClean="0"/>
              <a:t>MLD</a:t>
            </a:r>
            <a:r>
              <a:rPr lang="en-US" sz="1400" dirty="0" smtClean="0"/>
              <a:t> to transfer the delta context </a:t>
            </a:r>
            <a:r>
              <a:rPr lang="en-US" sz="1400" dirty="0"/>
              <a:t>to the target AP </a:t>
            </a:r>
            <a:r>
              <a:rPr lang="en-US" sz="1400" dirty="0" err="1" smtClean="0"/>
              <a:t>MLD</a:t>
            </a:r>
            <a:r>
              <a:rPr lang="en-US" sz="1400" dirty="0"/>
              <a:t>, so that the delta context transferring and the non-AP </a:t>
            </a:r>
            <a:r>
              <a:rPr lang="en-US" sz="1400" dirty="0" err="1"/>
              <a:t>MLD’s</a:t>
            </a:r>
            <a:r>
              <a:rPr lang="en-US" sz="1400" dirty="0"/>
              <a:t> switching can be executed in parallel.</a:t>
            </a:r>
          </a:p>
          <a:p>
            <a:endParaRPr lang="en-US" sz="1600" dirty="0" smtClean="0"/>
          </a:p>
          <a:p>
            <a:r>
              <a:rPr lang="en-US" sz="1600" dirty="0" smtClean="0"/>
              <a:t>A deadline is configured to the Leaving Indication frame.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37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1" y="2065564"/>
            <a:ext cx="10370540" cy="2612572"/>
          </a:xfrm>
        </p:spPr>
        <p:txBody>
          <a:bodyPr/>
          <a:lstStyle/>
          <a:p>
            <a:r>
              <a:rPr lang="en-US" sz="1800" dirty="0" smtClean="0"/>
              <a:t>Do you agree to use </a:t>
            </a:r>
            <a:r>
              <a:rPr lang="en-US" sz="1800" dirty="0"/>
              <a:t>the </a:t>
            </a:r>
            <a:r>
              <a:rPr lang="en-US" sz="1800" dirty="0" err="1"/>
              <a:t>Reassociation</a:t>
            </a:r>
            <a:r>
              <a:rPr lang="en-US" sz="1800" dirty="0"/>
              <a:t> Request/Response exchange with the target AP </a:t>
            </a:r>
            <a:r>
              <a:rPr lang="en-US" sz="1800" dirty="0" err="1" smtClean="0"/>
              <a:t>MLD</a:t>
            </a:r>
            <a:r>
              <a:rPr lang="en-US" sz="1800" dirty="0" smtClean="0"/>
              <a:t> to initiate </a:t>
            </a:r>
            <a:r>
              <a:rPr lang="en-US" sz="1800" dirty="0"/>
              <a:t>notification of the DS mapping change from the current AP </a:t>
            </a:r>
            <a:r>
              <a:rPr lang="en-US" sz="1800" dirty="0" err="1"/>
              <a:t>MLD</a:t>
            </a:r>
            <a:r>
              <a:rPr lang="en-US" sz="1800" dirty="0"/>
              <a:t> to the target AP </a:t>
            </a:r>
            <a:r>
              <a:rPr lang="en-US" sz="1800" dirty="0" err="1" smtClean="0"/>
              <a:t>MLD</a:t>
            </a:r>
            <a:r>
              <a:rPr lang="en-US" sz="1800" dirty="0" smtClean="0"/>
              <a:t> in the seamless roaming procedure?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</a:t>
            </a:r>
            <a:r>
              <a:rPr lang="en-US" dirty="0" smtClean="0"/>
              <a:t> 1: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95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1" y="2065564"/>
            <a:ext cx="10370540" cy="2612572"/>
          </a:xfrm>
        </p:spPr>
        <p:txBody>
          <a:bodyPr/>
          <a:lstStyle/>
          <a:p>
            <a:r>
              <a:rPr lang="en-US" sz="1800" dirty="0" smtClean="0"/>
              <a:t>Do you agree to use default </a:t>
            </a:r>
            <a:r>
              <a:rPr lang="en-US" sz="1800" dirty="0" err="1" smtClean="0"/>
              <a:t>TID</a:t>
            </a:r>
            <a:r>
              <a:rPr lang="en-US" sz="1800" dirty="0" smtClean="0"/>
              <a:t>-To-Link Mapping during the seamless roaming procedure?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</a:t>
            </a:r>
            <a:r>
              <a:rPr lang="en-US" dirty="0" smtClean="0"/>
              <a:t> 2: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68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1" y="2065564"/>
            <a:ext cx="10370540" cy="2612572"/>
          </a:xfrm>
        </p:spPr>
        <p:txBody>
          <a:bodyPr/>
          <a:lstStyle/>
          <a:p>
            <a:r>
              <a:rPr lang="en-US" sz="1800" dirty="0"/>
              <a:t>Do you agree </a:t>
            </a:r>
            <a:r>
              <a:rPr lang="en-US" sz="1800" dirty="0" smtClean="0"/>
              <a:t>that the </a:t>
            </a:r>
            <a:r>
              <a:rPr lang="en-US" sz="1800" dirty="0" err="1"/>
              <a:t>STA</a:t>
            </a:r>
            <a:r>
              <a:rPr lang="en-US" sz="1800" dirty="0"/>
              <a:t>(s) affiliated with the non-AP </a:t>
            </a:r>
            <a:r>
              <a:rPr lang="en-US" sz="1800" dirty="0" err="1"/>
              <a:t>MLD</a:t>
            </a:r>
            <a:r>
              <a:rPr lang="en-US" sz="1800" dirty="0"/>
              <a:t> that can be reached shall be indicated to the current AP </a:t>
            </a:r>
            <a:r>
              <a:rPr lang="en-US" sz="1800" dirty="0" err="1"/>
              <a:t>MLD</a:t>
            </a:r>
            <a:r>
              <a:rPr lang="en-US" sz="1800" dirty="0"/>
              <a:t> and target AP </a:t>
            </a:r>
            <a:r>
              <a:rPr lang="en-US" sz="1800" dirty="0" err="1"/>
              <a:t>MLD</a:t>
            </a:r>
            <a:r>
              <a:rPr lang="en-US" sz="1800" dirty="0"/>
              <a:t> </a:t>
            </a:r>
            <a:r>
              <a:rPr lang="en-US" sz="1800" dirty="0" smtClean="0"/>
              <a:t>respectively in the seamless roaming procedure?</a:t>
            </a:r>
          </a:p>
          <a:p>
            <a:pPr lvl="1"/>
            <a:r>
              <a:rPr lang="en-US" sz="1600" dirty="0" smtClean="0"/>
              <a:t>The indication is delivered in FT </a:t>
            </a:r>
            <a:r>
              <a:rPr lang="en-US" sz="1600" dirty="0"/>
              <a:t>Request/Response and </a:t>
            </a:r>
            <a:r>
              <a:rPr lang="en-US" sz="1600" dirty="0" err="1"/>
              <a:t>Reassociation</a:t>
            </a:r>
            <a:r>
              <a:rPr lang="en-US" sz="1600" dirty="0"/>
              <a:t> </a:t>
            </a:r>
            <a:r>
              <a:rPr lang="en-US" sz="1600" dirty="0" smtClean="0"/>
              <a:t>Request/Response.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</a:t>
            </a:r>
            <a:r>
              <a:rPr lang="en-US" dirty="0" smtClean="0"/>
              <a:t> 3: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4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1" y="2065564"/>
            <a:ext cx="10370540" cy="2612572"/>
          </a:xfrm>
        </p:spPr>
        <p:txBody>
          <a:bodyPr/>
          <a:lstStyle/>
          <a:p>
            <a:r>
              <a:rPr lang="en-US" sz="1800" dirty="0"/>
              <a:t>Do you agree </a:t>
            </a:r>
            <a:r>
              <a:rPr lang="en-US" sz="1800" dirty="0" smtClean="0"/>
              <a:t>that in the seamless roaming procedure the </a:t>
            </a:r>
            <a:r>
              <a:rPr lang="en-US" sz="1800" dirty="0"/>
              <a:t>non-AP </a:t>
            </a:r>
            <a:r>
              <a:rPr lang="en-US" sz="1800" dirty="0" err="1"/>
              <a:t>MLD</a:t>
            </a:r>
            <a:r>
              <a:rPr lang="en-US" sz="1800" dirty="0"/>
              <a:t> </a:t>
            </a:r>
            <a:r>
              <a:rPr lang="en-US" sz="1800" dirty="0" smtClean="0"/>
              <a:t>sends </a:t>
            </a:r>
            <a:r>
              <a:rPr lang="en-US" sz="1800" dirty="0"/>
              <a:t>a </a:t>
            </a:r>
            <a:r>
              <a:rPr lang="en-US" sz="1800" dirty="0" smtClean="0"/>
              <a:t>Leaving Indication </a:t>
            </a:r>
            <a:r>
              <a:rPr lang="en-US" sz="1800" dirty="0"/>
              <a:t>frame to the current AP </a:t>
            </a:r>
            <a:r>
              <a:rPr lang="en-US" sz="1800" dirty="0" err="1" smtClean="0"/>
              <a:t>MLD</a:t>
            </a:r>
            <a:r>
              <a:rPr lang="en-US" sz="1800" dirty="0"/>
              <a:t> </a:t>
            </a:r>
            <a:r>
              <a:rPr lang="en-US" sz="1800" dirty="0" smtClean="0"/>
              <a:t>before a deadline for the following purposes?</a:t>
            </a:r>
            <a:endParaRPr lang="en-US" sz="1800" dirty="0"/>
          </a:p>
          <a:p>
            <a:pPr lvl="1"/>
            <a:r>
              <a:rPr lang="en-US" sz="1600" dirty="0" smtClean="0"/>
              <a:t>To indicate the leaving of the non-AP </a:t>
            </a:r>
            <a:r>
              <a:rPr lang="en-US" sz="1600" dirty="0" err="1" smtClean="0"/>
              <a:t>MLD</a:t>
            </a:r>
            <a:endParaRPr lang="en-US" sz="1600" dirty="0"/>
          </a:p>
          <a:p>
            <a:pPr lvl="1"/>
            <a:r>
              <a:rPr lang="en-US" sz="1600" dirty="0" smtClean="0"/>
              <a:t>To trigger </a:t>
            </a:r>
            <a:r>
              <a:rPr lang="en-US" sz="1600" dirty="0"/>
              <a:t>the </a:t>
            </a:r>
            <a:r>
              <a:rPr lang="en-US" sz="1600" dirty="0" smtClean="0"/>
              <a:t>delta context transfer </a:t>
            </a:r>
            <a:r>
              <a:rPr lang="en-US" sz="1600" dirty="0"/>
              <a:t>to the target AP </a:t>
            </a:r>
            <a:r>
              <a:rPr lang="en-US" sz="1600" dirty="0" err="1" smtClean="0"/>
              <a:t>MLD</a:t>
            </a:r>
            <a:endParaRPr lang="en-US" sz="16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</a:t>
            </a:r>
            <a:r>
              <a:rPr lang="en-US" dirty="0" smtClean="0"/>
              <a:t> </a:t>
            </a:r>
            <a:r>
              <a:rPr lang="en-US" dirty="0"/>
              <a:t>4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86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16929"/>
            <a:ext cx="10363200" cy="4039922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1800" b="0" dirty="0"/>
              <a:t>[1] 11-24-0171-06-</a:t>
            </a:r>
            <a:r>
              <a:rPr lang="en-US" altLang="zh-CN" sz="1800" b="0" dirty="0" err="1"/>
              <a:t>00bn</a:t>
            </a:r>
            <a:r>
              <a:rPr lang="en-US" altLang="zh-CN" sz="1800" b="0" dirty="0"/>
              <a:t>-</a:t>
            </a:r>
            <a:r>
              <a:rPr lang="en-US" altLang="zh-CN" sz="1800" b="0" dirty="0" err="1"/>
              <a:t>tgbn</a:t>
            </a:r>
            <a:r>
              <a:rPr lang="en-US" altLang="zh-CN" sz="1800" b="0" dirty="0"/>
              <a:t>-motions-list-part-1, Alfred </a:t>
            </a:r>
            <a:r>
              <a:rPr lang="en-US" altLang="zh-CN" sz="1800" b="0" dirty="0" smtClean="0"/>
              <a:t>Asterjadhi</a:t>
            </a:r>
          </a:p>
          <a:p>
            <a:pPr marL="0" indent="0">
              <a:buNone/>
            </a:pPr>
            <a:r>
              <a:rPr lang="en-US" altLang="zh-CN" sz="1800" b="0" dirty="0" smtClean="0"/>
              <a:t>[</a:t>
            </a:r>
            <a:r>
              <a:rPr lang="en-US" altLang="zh-CN" sz="1800" b="0" dirty="0"/>
              <a:t>2] 11-24-0830-00-</a:t>
            </a:r>
            <a:r>
              <a:rPr lang="en-US" altLang="zh-CN" sz="1800" b="0" dirty="0" err="1"/>
              <a:t>00bn</a:t>
            </a:r>
            <a:r>
              <a:rPr lang="en-US" altLang="zh-CN" sz="1800" b="0" dirty="0"/>
              <a:t>-improve-roaming-between-</a:t>
            </a:r>
            <a:r>
              <a:rPr lang="en-US" altLang="zh-CN" sz="1800" b="0" dirty="0" err="1"/>
              <a:t>mlds</a:t>
            </a:r>
            <a:r>
              <a:rPr lang="en-US" altLang="zh-CN" sz="1800" b="0" dirty="0"/>
              <a:t>-follow-up, </a:t>
            </a:r>
            <a:r>
              <a:rPr lang="en-US" altLang="zh-CN" sz="1800" b="0" dirty="0" smtClean="0"/>
              <a:t>Po-Kai Huang</a:t>
            </a:r>
          </a:p>
          <a:p>
            <a:pPr marL="0" indent="0">
              <a:buNone/>
            </a:pPr>
            <a:r>
              <a:rPr lang="en-US" altLang="zh-CN" sz="1800" b="0" dirty="0"/>
              <a:t>[3] </a:t>
            </a:r>
            <a:r>
              <a:rPr lang="en-US" altLang="zh-CN" sz="1800" b="0" dirty="0" smtClean="0"/>
              <a:t>11-24-0349-01-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-enhanced-fast-</a:t>
            </a:r>
            <a:r>
              <a:rPr lang="en-US" altLang="zh-CN" sz="1800" b="0" dirty="0" err="1" smtClean="0"/>
              <a:t>bss</a:t>
            </a:r>
            <a:r>
              <a:rPr lang="en-US" altLang="zh-CN" sz="1800" b="0" dirty="0" smtClean="0"/>
              <a:t>-transition, </a:t>
            </a:r>
            <a:r>
              <a:rPr lang="en-US" altLang="zh-CN" sz="1800" b="0" dirty="0" err="1" smtClean="0"/>
              <a:t>Guogang</a:t>
            </a:r>
            <a:r>
              <a:rPr lang="en-US" altLang="zh-CN" sz="1800" b="0" dirty="0" smtClean="0"/>
              <a:t> Huang</a:t>
            </a:r>
          </a:p>
          <a:p>
            <a:pPr marL="0" indent="0">
              <a:buNone/>
            </a:pPr>
            <a:r>
              <a:rPr lang="en-US" altLang="zh-CN" sz="1800" b="0" dirty="0"/>
              <a:t>[4] 11-24-0679-01-00bn-thoughts-on-functionality-and-security-architecture-for-uhr-seamless-roaming, Thomas </a:t>
            </a:r>
            <a:r>
              <a:rPr lang="en-US" altLang="zh-CN" sz="1800" b="0" dirty="0" smtClean="0"/>
              <a:t>Derham</a:t>
            </a:r>
          </a:p>
          <a:p>
            <a:pPr marL="0" indent="0">
              <a:buNone/>
            </a:pPr>
            <a:endParaRPr lang="en-US" altLang="zh-CN" sz="1800" b="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11914"/>
            <a:ext cx="10363200" cy="828960"/>
          </a:xfrm>
        </p:spPr>
        <p:txBody>
          <a:bodyPr/>
          <a:lstStyle/>
          <a:p>
            <a:r>
              <a:rPr lang="en-US" sz="2800" dirty="0" smtClean="0"/>
              <a:t>Reference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1246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42542"/>
            <a:ext cx="10363200" cy="82896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55175"/>
            <a:ext cx="10363200" cy="2592284"/>
          </a:xfrm>
        </p:spPr>
        <p:txBody>
          <a:bodyPr/>
          <a:lstStyle/>
          <a:p>
            <a:pPr lvl="0"/>
            <a:r>
              <a:rPr lang="en-GB" sz="1600" dirty="0" err="1"/>
              <a:t>TGbn</a:t>
            </a:r>
            <a:r>
              <a:rPr lang="en-GB" sz="1600" dirty="0"/>
              <a:t> defines a mechanism that enables a non-AP </a:t>
            </a:r>
            <a:r>
              <a:rPr lang="en-GB" sz="1600" dirty="0" err="1"/>
              <a:t>MLD</a:t>
            </a:r>
            <a:r>
              <a:rPr lang="en-GB" sz="1600" dirty="0"/>
              <a:t> to roam from one AP </a:t>
            </a:r>
            <a:r>
              <a:rPr lang="en-GB" sz="1600" dirty="0" err="1"/>
              <a:t>MLD</a:t>
            </a:r>
            <a:r>
              <a:rPr lang="en-GB" sz="1600" dirty="0"/>
              <a:t> to another AP </a:t>
            </a:r>
            <a:r>
              <a:rPr lang="en-GB" sz="1600" dirty="0" err="1"/>
              <a:t>MLD</a:t>
            </a:r>
            <a:r>
              <a:rPr lang="en-GB" sz="1600" dirty="0"/>
              <a:t> and the non-AP </a:t>
            </a:r>
            <a:r>
              <a:rPr lang="en-GB" sz="1600" dirty="0" err="1"/>
              <a:t>MLD</a:t>
            </a:r>
            <a:r>
              <a:rPr lang="en-GB" sz="1600" dirty="0"/>
              <a:t> remains in state 4 (see 11.3) during and after roaming to the other AP </a:t>
            </a:r>
            <a:r>
              <a:rPr lang="en-GB" sz="1600" dirty="0" err="1"/>
              <a:t>MLD</a:t>
            </a:r>
            <a:endParaRPr lang="en-US" sz="1600" dirty="0"/>
          </a:p>
          <a:p>
            <a:pPr marL="0" indent="0">
              <a:buNone/>
            </a:pPr>
            <a:r>
              <a:rPr lang="en-GB" sz="1400" b="0" dirty="0"/>
              <a:t> </a:t>
            </a:r>
            <a:r>
              <a:rPr lang="en-GB" sz="1400" b="0" dirty="0" smtClean="0"/>
              <a:t>       [</a:t>
            </a:r>
            <a:r>
              <a:rPr lang="en-GB" sz="1400" b="0" dirty="0"/>
              <a:t>Motion #2, [1] and [3-9</a:t>
            </a:r>
            <a:r>
              <a:rPr lang="en-GB" sz="1400" b="0" dirty="0" smtClean="0"/>
              <a:t>]]</a:t>
            </a:r>
            <a:endParaRPr lang="en-US" sz="1400" b="0" dirty="0"/>
          </a:p>
          <a:p>
            <a:pPr marL="0" indent="0">
              <a:buNone/>
            </a:pPr>
            <a:endParaRPr lang="en-US" sz="1100" b="0" dirty="0"/>
          </a:p>
          <a:p>
            <a:pPr lvl="0"/>
            <a:r>
              <a:rPr lang="en-US" sz="1600" dirty="0" err="1"/>
              <a:t>TGbn</a:t>
            </a:r>
            <a:r>
              <a:rPr lang="en-US" sz="1600" dirty="0"/>
              <a:t> defines that when a non-AP </a:t>
            </a:r>
            <a:r>
              <a:rPr lang="en-US" sz="1600" dirty="0" err="1"/>
              <a:t>MLD</a:t>
            </a:r>
            <a:r>
              <a:rPr lang="en-US" sz="1600" dirty="0"/>
              <a:t> is in the process of roaming from the current AP </a:t>
            </a:r>
            <a:r>
              <a:rPr lang="en-US" sz="1600" dirty="0" err="1"/>
              <a:t>MLD</a:t>
            </a:r>
            <a:r>
              <a:rPr lang="en-US" sz="1600" dirty="0"/>
              <a:t> to a target AP </a:t>
            </a:r>
            <a:r>
              <a:rPr lang="en-US" sz="1600" dirty="0" err="1"/>
              <a:t>MLD</a:t>
            </a:r>
            <a:r>
              <a:rPr lang="en-US" sz="1600" dirty="0"/>
              <a:t>, the context related to the non-AP </a:t>
            </a:r>
            <a:r>
              <a:rPr lang="en-US" sz="1600" dirty="0" err="1"/>
              <a:t>MLD</a:t>
            </a:r>
            <a:r>
              <a:rPr lang="en-US" sz="1600" dirty="0"/>
              <a:t> is transferred to the target AP </a:t>
            </a:r>
            <a:r>
              <a:rPr lang="en-US" sz="1600" dirty="0" err="1"/>
              <a:t>MLD</a:t>
            </a:r>
            <a:r>
              <a:rPr lang="en-US" sz="1600" dirty="0"/>
              <a:t> such that it preserves the data exchange context for the non-AP </a:t>
            </a:r>
            <a:r>
              <a:rPr lang="en-US" sz="1600" dirty="0" err="1"/>
              <a:t>MLD</a:t>
            </a:r>
            <a:r>
              <a:rPr lang="en-US" sz="1600" dirty="0"/>
              <a:t> or the context can be renegotiated with the target AP </a:t>
            </a:r>
            <a:r>
              <a:rPr lang="en-US" sz="1600" dirty="0" err="1"/>
              <a:t>MLD</a:t>
            </a:r>
            <a:r>
              <a:rPr lang="en-US" sz="1600" dirty="0"/>
              <a:t>.</a:t>
            </a:r>
          </a:p>
          <a:p>
            <a:pPr lvl="1"/>
            <a:r>
              <a:rPr lang="en-US" sz="1400" kern="1200" dirty="0">
                <a:highlight>
                  <a:srgbClr val="FFFF00"/>
                </a:highlight>
                <a:ea typeface="+mn-ea"/>
                <a:cs typeface="Times New Roman" panose="02020603050405020304" pitchFamily="18" charset="0"/>
              </a:rPr>
              <a:t>Details on what context can be transferred and what context can be renegotiated are TBD.</a:t>
            </a:r>
          </a:p>
          <a:p>
            <a:pPr lvl="1"/>
            <a:r>
              <a:rPr lang="en-US" sz="1400" kern="1200" dirty="0">
                <a:highlight>
                  <a:srgbClr val="FFFF00"/>
                </a:highlight>
                <a:ea typeface="+mn-ea"/>
                <a:cs typeface="Times New Roman" panose="02020603050405020304" pitchFamily="18" charset="0"/>
              </a:rPr>
              <a:t>How to transfer the context is TBD. </a:t>
            </a:r>
          </a:p>
          <a:p>
            <a:pPr marL="0" indent="0">
              <a:buNone/>
            </a:pPr>
            <a:r>
              <a:rPr lang="en-GB" sz="1400" b="0" dirty="0"/>
              <a:t>  </a:t>
            </a:r>
            <a:r>
              <a:rPr lang="en-GB" sz="1400" b="0" dirty="0" smtClean="0"/>
              <a:t>      [</a:t>
            </a:r>
            <a:r>
              <a:rPr lang="en-GB" sz="1400" b="0" dirty="0"/>
              <a:t>Motion #26, [1] and [7,8,42-47</a:t>
            </a:r>
            <a:r>
              <a:rPr lang="en-GB" sz="1400" b="0" dirty="0" smtClean="0"/>
              <a:t>]]</a:t>
            </a:r>
            <a:endParaRPr lang="en-US" sz="1400" b="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 txBox="1">
            <a:spLocks/>
          </p:cNvSpPr>
          <p:nvPr/>
        </p:nvSpPr>
        <p:spPr bwMode="auto">
          <a:xfrm>
            <a:off x="914400" y="4191478"/>
            <a:ext cx="10858500" cy="2243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1600" kern="0" dirty="0" smtClean="0"/>
              <a:t>As part of the seamless roaming procedure, during roaming,</a:t>
            </a:r>
            <a:endParaRPr lang="en-US" sz="1600" kern="0" dirty="0" smtClean="0"/>
          </a:p>
          <a:p>
            <a:pPr lvl="1"/>
            <a:r>
              <a:rPr lang="en-GB" sz="1400" kern="0" dirty="0" smtClean="0"/>
              <a:t>after </a:t>
            </a:r>
            <a:r>
              <a:rPr lang="en-GB" sz="1400" dirty="0">
                <a:highlight>
                  <a:srgbClr val="FFFF00"/>
                </a:highlight>
                <a:cs typeface="Times New Roman" panose="02020603050405020304" pitchFamily="18" charset="0"/>
              </a:rPr>
              <a:t>the request/response exchange </a:t>
            </a:r>
            <a:r>
              <a:rPr lang="en-GB" sz="1400" kern="0" dirty="0" smtClean="0"/>
              <a:t>that initiates notification of the DS mapping change from the current AP </a:t>
            </a:r>
            <a:r>
              <a:rPr lang="en-GB" sz="1400" kern="0" dirty="0" err="1" smtClean="0"/>
              <a:t>MLD</a:t>
            </a:r>
            <a:r>
              <a:rPr lang="en-GB" sz="1400" kern="0" dirty="0" smtClean="0"/>
              <a:t> to the target AP </a:t>
            </a:r>
            <a:r>
              <a:rPr lang="en-GB" sz="1400" kern="0" dirty="0" err="1" smtClean="0"/>
              <a:t>MLD</a:t>
            </a:r>
            <a:r>
              <a:rPr lang="en-GB" sz="1400" kern="0" dirty="0" smtClean="0"/>
              <a:t>,</a:t>
            </a:r>
            <a:endParaRPr lang="en-US" sz="1400" kern="0" dirty="0" smtClean="0"/>
          </a:p>
          <a:p>
            <a:pPr lvl="2"/>
            <a:r>
              <a:rPr lang="en-GB" sz="1200" kern="1200" dirty="0" smtClean="0">
                <a:highlight>
                  <a:srgbClr val="FFFF00"/>
                </a:highlight>
                <a:ea typeface="+mn-ea"/>
                <a:cs typeface="Times New Roman" panose="02020603050405020304" pitchFamily="18" charset="0"/>
              </a:rPr>
              <a:t>The current AP </a:t>
            </a:r>
            <a:r>
              <a:rPr lang="en-GB" sz="1200" kern="1200" dirty="0" err="1" smtClean="0">
                <a:highlight>
                  <a:srgbClr val="FFFF00"/>
                </a:highlight>
                <a:ea typeface="+mn-ea"/>
                <a:cs typeface="Times New Roman" panose="02020603050405020304" pitchFamily="18" charset="0"/>
              </a:rPr>
              <a:t>MLD</a:t>
            </a:r>
            <a:r>
              <a:rPr lang="en-GB" sz="1200" kern="1200" dirty="0" smtClean="0">
                <a:highlight>
                  <a:srgbClr val="FFFF00"/>
                </a:highlight>
                <a:ea typeface="+mn-ea"/>
                <a:cs typeface="Times New Roman" panose="02020603050405020304" pitchFamily="18" charset="0"/>
              </a:rPr>
              <a:t> may deliver buffered DL data frames for a TBD period of time.</a:t>
            </a:r>
            <a:endParaRPr lang="en-US" sz="1200" kern="1200" dirty="0" smtClean="0">
              <a:highlight>
                <a:srgbClr val="FFFF00"/>
              </a:highlight>
              <a:ea typeface="+mn-ea"/>
              <a:cs typeface="Times New Roman" panose="02020603050405020304" pitchFamily="18" charset="0"/>
            </a:endParaRPr>
          </a:p>
          <a:p>
            <a:pPr lvl="2"/>
            <a:r>
              <a:rPr lang="en-GB" sz="1200" kern="0" dirty="0"/>
              <a:t>The non-AP </a:t>
            </a:r>
            <a:r>
              <a:rPr lang="en-GB" sz="1200" kern="0" dirty="0" err="1"/>
              <a:t>MLD</a:t>
            </a:r>
            <a:r>
              <a:rPr lang="en-GB" sz="1200" kern="0" dirty="0"/>
              <a:t> may retrieve buffered DL data frames from the current AP </a:t>
            </a:r>
            <a:r>
              <a:rPr lang="en-GB" sz="1200" kern="0" dirty="0" err="1"/>
              <a:t>MLD</a:t>
            </a:r>
            <a:endParaRPr lang="en-US" sz="1200" kern="0" dirty="0"/>
          </a:p>
          <a:p>
            <a:pPr lvl="2"/>
            <a:r>
              <a:rPr lang="en-GB" sz="1200" kern="0" dirty="0"/>
              <a:t>The non-AP </a:t>
            </a:r>
            <a:r>
              <a:rPr lang="en-GB" sz="1200" kern="0" dirty="0" err="1"/>
              <a:t>MLD</a:t>
            </a:r>
            <a:r>
              <a:rPr lang="en-GB" sz="1200" kern="0" dirty="0"/>
              <a:t> may send UL data to target AP </a:t>
            </a:r>
            <a:r>
              <a:rPr lang="en-GB" sz="1200" kern="0" dirty="0" err="1"/>
              <a:t>MLD</a:t>
            </a:r>
            <a:r>
              <a:rPr lang="en-GB" sz="1200" kern="0" dirty="0"/>
              <a:t>.</a:t>
            </a:r>
            <a:endParaRPr lang="en-US" sz="1200" kern="0" dirty="0"/>
          </a:p>
          <a:p>
            <a:pPr lvl="2"/>
            <a:r>
              <a:rPr lang="en-GB" sz="1200" kern="0" dirty="0" smtClean="0"/>
              <a:t>It is assumed that the target AP </a:t>
            </a:r>
            <a:r>
              <a:rPr lang="en-GB" sz="1200" kern="0" dirty="0" err="1" smtClean="0"/>
              <a:t>MLD</a:t>
            </a:r>
            <a:r>
              <a:rPr lang="en-GB" sz="1200" kern="0" dirty="0" smtClean="0"/>
              <a:t> is able to deliver data frames to non-AP </a:t>
            </a:r>
            <a:r>
              <a:rPr lang="en-GB" sz="1200" kern="0" dirty="0" err="1" smtClean="0"/>
              <a:t>MLD</a:t>
            </a:r>
            <a:r>
              <a:rPr lang="en-GB" sz="1200" kern="0" dirty="0" smtClean="0"/>
              <a:t> after the DS mapping change</a:t>
            </a:r>
            <a:endParaRPr lang="en-US" sz="1200" kern="0" dirty="0" smtClean="0"/>
          </a:p>
          <a:p>
            <a:pPr lvl="1"/>
            <a:r>
              <a:rPr lang="en-GB" sz="1400" kern="0" dirty="0" smtClean="0"/>
              <a:t>The current AP </a:t>
            </a:r>
            <a:r>
              <a:rPr lang="en-GB" sz="1400" kern="0" dirty="0" err="1" smtClean="0"/>
              <a:t>MLD</a:t>
            </a:r>
            <a:r>
              <a:rPr lang="en-GB" sz="1400" kern="0" dirty="0" smtClean="0"/>
              <a:t> may forward DL data to the target AP </a:t>
            </a:r>
            <a:r>
              <a:rPr lang="en-GB" sz="1400" kern="0" dirty="0" err="1" smtClean="0"/>
              <a:t>MLD</a:t>
            </a:r>
            <a:r>
              <a:rPr lang="en-GB" sz="1400" kern="0" dirty="0" smtClean="0"/>
              <a:t>.</a:t>
            </a:r>
            <a:endParaRPr lang="en-US" sz="1400" kern="0" dirty="0" smtClean="0"/>
          </a:p>
          <a:p>
            <a:pPr lvl="2"/>
            <a:r>
              <a:rPr lang="en-GB" sz="1200" kern="1200" dirty="0" smtClean="0">
                <a:highlight>
                  <a:srgbClr val="FFFF00"/>
                </a:highlight>
                <a:ea typeface="+mn-ea"/>
                <a:cs typeface="Times New Roman" panose="02020603050405020304" pitchFamily="18" charset="0"/>
              </a:rPr>
              <a:t>When and how to initiate the forwarding of DL data is TBD</a:t>
            </a:r>
            <a:endParaRPr lang="en-US" sz="1200" kern="1200" dirty="0" smtClean="0">
              <a:highlight>
                <a:srgbClr val="FFFF00"/>
              </a:highlight>
              <a:ea typeface="+mn-ea"/>
              <a:cs typeface="Times New Roman" panose="02020603050405020304" pitchFamily="18" charset="0"/>
            </a:endParaRPr>
          </a:p>
          <a:p>
            <a:pPr marL="0" indent="0">
              <a:buFontTx/>
              <a:buNone/>
            </a:pPr>
            <a:r>
              <a:rPr lang="en-GB" sz="1400" b="0" kern="0" dirty="0" smtClean="0"/>
              <a:t>        [Motion #27, [1] and [3, 7, 8, 42-48]]</a:t>
            </a:r>
            <a:endParaRPr lang="en-US" sz="1400" b="0" kern="0" dirty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42542"/>
            <a:ext cx="10363200" cy="828960"/>
          </a:xfrm>
        </p:spPr>
        <p:txBody>
          <a:bodyPr/>
          <a:lstStyle/>
          <a:p>
            <a:r>
              <a:rPr lang="en-US" dirty="0" smtClean="0"/>
              <a:t>Association to both AP </a:t>
            </a:r>
            <a:r>
              <a:rPr lang="en-US" dirty="0" err="1" smtClean="0"/>
              <a:t>MLDs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914400" y="1780476"/>
            <a:ext cx="10858500" cy="46289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har char="•"/>
            </a:pPr>
            <a:r>
              <a:rPr lang="en-US" sz="1600" b="1" dirty="0"/>
              <a:t>For the </a:t>
            </a:r>
            <a:r>
              <a:rPr lang="en-US" sz="1600" b="1" dirty="0" err="1"/>
              <a:t>UHR</a:t>
            </a:r>
            <a:r>
              <a:rPr lang="en-US" sz="1600" b="1" dirty="0"/>
              <a:t> roaming, the group has agreed that after the request/response exchange,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Char char="–"/>
            </a:pPr>
            <a:r>
              <a:rPr lang="en-US" sz="1400" dirty="0"/>
              <a:t>The current AP </a:t>
            </a:r>
            <a:r>
              <a:rPr lang="en-US" sz="1400" dirty="0" err="1"/>
              <a:t>MLD</a:t>
            </a:r>
            <a:r>
              <a:rPr lang="en-US" sz="1400" dirty="0"/>
              <a:t> may deliver buffered DL data frames for a TBD period of time.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Char char="–"/>
            </a:pPr>
            <a:r>
              <a:rPr lang="en-US" sz="1400" dirty="0"/>
              <a:t>The non-AP </a:t>
            </a:r>
            <a:r>
              <a:rPr lang="en-US" sz="1400" dirty="0" err="1"/>
              <a:t>MLD</a:t>
            </a:r>
            <a:r>
              <a:rPr lang="en-US" sz="1400" dirty="0"/>
              <a:t> may retrieve buffered DL data frames from the current AP </a:t>
            </a:r>
            <a:r>
              <a:rPr lang="en-US" sz="1400" dirty="0" err="1"/>
              <a:t>MLD</a:t>
            </a:r>
            <a:endParaRPr lang="en-US" sz="1400" dirty="0"/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Char char="–"/>
            </a:pPr>
            <a:r>
              <a:rPr lang="en-US" sz="1400" dirty="0"/>
              <a:t>The non-AP </a:t>
            </a:r>
            <a:r>
              <a:rPr lang="en-US" sz="1400" dirty="0" err="1"/>
              <a:t>MLD</a:t>
            </a:r>
            <a:r>
              <a:rPr lang="en-US" sz="1400" dirty="0"/>
              <a:t> may send UL data to </a:t>
            </a:r>
            <a:r>
              <a:rPr lang="en-US" sz="1400" dirty="0" smtClean="0"/>
              <a:t>the target </a:t>
            </a:r>
            <a:r>
              <a:rPr lang="en-US" sz="1400" dirty="0"/>
              <a:t>AP </a:t>
            </a:r>
            <a:r>
              <a:rPr lang="en-US" sz="1400" dirty="0" err="1"/>
              <a:t>MLD</a:t>
            </a:r>
            <a:r>
              <a:rPr lang="en-US" sz="1400" dirty="0" smtClean="0"/>
              <a:t>.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GB" sz="1400" kern="0" dirty="0"/>
              <a:t>It is assumed that the target AP </a:t>
            </a:r>
            <a:r>
              <a:rPr lang="en-GB" sz="1400" kern="0" dirty="0" err="1"/>
              <a:t>MLD</a:t>
            </a:r>
            <a:r>
              <a:rPr lang="en-GB" sz="1400" kern="0" dirty="0"/>
              <a:t> is able to deliver data frames to non-AP </a:t>
            </a:r>
            <a:r>
              <a:rPr lang="en-GB" sz="1400" kern="0" dirty="0" err="1"/>
              <a:t>MLD</a:t>
            </a:r>
            <a:r>
              <a:rPr lang="en-GB" sz="1400" kern="0" dirty="0"/>
              <a:t> after the DS mapping </a:t>
            </a:r>
            <a:r>
              <a:rPr lang="en-GB" sz="1400" kern="0" dirty="0" smtClean="0"/>
              <a:t>change</a:t>
            </a:r>
            <a:endParaRPr lang="en-US" sz="1400" dirty="0"/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har char="•"/>
            </a:pPr>
            <a:endParaRPr lang="en-US" sz="1600" b="1" dirty="0" smtClean="0"/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har char="•"/>
            </a:pPr>
            <a:r>
              <a:rPr lang="en-US" sz="1600" b="1" dirty="0" smtClean="0"/>
              <a:t>To execute data frames transmission with both AP </a:t>
            </a:r>
            <a:r>
              <a:rPr lang="en-US" sz="1600" b="1" dirty="0" err="1" smtClean="0"/>
              <a:t>MLDs</a:t>
            </a:r>
            <a:r>
              <a:rPr lang="en-US" sz="1600" b="1" dirty="0" smtClean="0"/>
              <a:t> in the TBD period, the non-AP </a:t>
            </a:r>
            <a:r>
              <a:rPr lang="en-US" sz="1600" b="1" dirty="0" err="1" smtClean="0"/>
              <a:t>MLD</a:t>
            </a:r>
            <a:r>
              <a:rPr lang="en-US" sz="1600" b="1" dirty="0" smtClean="0"/>
              <a:t> needs to associate to both the AP </a:t>
            </a:r>
            <a:r>
              <a:rPr lang="en-US" sz="1600" b="1" dirty="0" err="1" smtClean="0"/>
              <a:t>MLDs</a:t>
            </a:r>
            <a:r>
              <a:rPr lang="en-US" sz="1600" b="1" dirty="0" smtClean="0"/>
              <a:t> at the same time.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Char char="–"/>
            </a:pPr>
            <a:r>
              <a:rPr lang="en-US" sz="1400" dirty="0" err="1"/>
              <a:t>Reassociation</a:t>
            </a:r>
            <a:r>
              <a:rPr lang="en-US" sz="1400" dirty="0"/>
              <a:t> Request/Response exchange with the target AP </a:t>
            </a:r>
            <a:r>
              <a:rPr lang="en-US" sz="1400" dirty="0" err="1"/>
              <a:t>MLD</a:t>
            </a:r>
            <a:r>
              <a:rPr lang="en-US" sz="1400" dirty="0"/>
              <a:t> </a:t>
            </a:r>
            <a:r>
              <a:rPr lang="en-US" sz="1400" dirty="0" smtClean="0"/>
              <a:t>will happen before </a:t>
            </a:r>
            <a:r>
              <a:rPr lang="en-US" sz="1400" dirty="0"/>
              <a:t>the non-AP </a:t>
            </a:r>
            <a:r>
              <a:rPr lang="en-US" sz="1400" dirty="0" err="1"/>
              <a:t>MLD</a:t>
            </a:r>
            <a:r>
              <a:rPr lang="en-US" sz="1400" dirty="0"/>
              <a:t> disconnects the current AP </a:t>
            </a:r>
            <a:r>
              <a:rPr lang="en-US" sz="1400" dirty="0" err="1"/>
              <a:t>MLD</a:t>
            </a:r>
            <a:r>
              <a:rPr lang="en-US" sz="1400" dirty="0" smtClean="0"/>
              <a:t>.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Char char="–"/>
            </a:pPr>
            <a:r>
              <a:rPr lang="en-US" sz="1600" dirty="0" smtClean="0"/>
              <a:t>Suggest to set seamless roaming as an optional feature for sake of cost down at low end market.</a:t>
            </a:r>
          </a:p>
          <a:p>
            <a:pPr marL="342900" lvl="1" indent="-342900" eaLnBrk="0" fontAlgn="base" hangingPunct="0">
              <a:spcBef>
                <a:spcPct val="20000"/>
              </a:spcBef>
              <a:spcAft>
                <a:spcPct val="0"/>
              </a:spcAft>
              <a:buChar char="•"/>
            </a:pPr>
            <a:r>
              <a:rPr lang="en-US" sz="1600" b="1" dirty="0" smtClean="0"/>
              <a:t>It </a:t>
            </a:r>
            <a:r>
              <a:rPr lang="en-US" sz="1600" b="1" dirty="0"/>
              <a:t>is recommended </a:t>
            </a:r>
            <a:r>
              <a:rPr lang="en-US" sz="1600" b="1" dirty="0" smtClean="0"/>
              <a:t>to use </a:t>
            </a:r>
            <a:r>
              <a:rPr lang="en-US" sz="1600" b="1" dirty="0" err="1" smtClean="0"/>
              <a:t>Reassociation</a:t>
            </a:r>
            <a:r>
              <a:rPr lang="en-US" sz="1600" b="1" dirty="0" smtClean="0"/>
              <a:t> </a:t>
            </a:r>
            <a:r>
              <a:rPr lang="en-US" sz="1600" b="1" dirty="0"/>
              <a:t>Request/Response </a:t>
            </a:r>
            <a:r>
              <a:rPr lang="en-US" sz="1600" b="1" dirty="0" smtClean="0"/>
              <a:t>exchange with </a:t>
            </a:r>
            <a:r>
              <a:rPr lang="en-US" sz="1600" b="1" dirty="0"/>
              <a:t>the target AP </a:t>
            </a:r>
            <a:r>
              <a:rPr lang="en-US" sz="1600" b="1" dirty="0" err="1" smtClean="0"/>
              <a:t>MLD</a:t>
            </a:r>
            <a:r>
              <a:rPr lang="en-US" sz="1600" b="1" dirty="0"/>
              <a:t> as the </a:t>
            </a:r>
            <a:r>
              <a:rPr lang="en-US" sz="1600" b="1" dirty="0" smtClean="0"/>
              <a:t>request/response exchange.</a:t>
            </a:r>
            <a:endParaRPr lang="en-US" sz="1600" b="1" dirty="0"/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Char char="–"/>
            </a:pPr>
            <a:r>
              <a:rPr lang="en-US" sz="1400" dirty="0" smtClean="0"/>
              <a:t>After the request/response, </a:t>
            </a:r>
            <a:r>
              <a:rPr lang="en-US" sz="1400" dirty="0"/>
              <a:t>the non-AP </a:t>
            </a:r>
            <a:r>
              <a:rPr lang="en-US" sz="1400" dirty="0" err="1" smtClean="0"/>
              <a:t>MLD</a:t>
            </a:r>
            <a:r>
              <a:rPr lang="en-US" sz="1400" dirty="0" smtClean="0"/>
              <a:t> has associations to </a:t>
            </a:r>
            <a:r>
              <a:rPr lang="en-US" sz="1400" dirty="0"/>
              <a:t>both the AP </a:t>
            </a:r>
            <a:r>
              <a:rPr lang="en-US" sz="1400" dirty="0" err="1" smtClean="0"/>
              <a:t>MLDs</a:t>
            </a:r>
            <a:r>
              <a:rPr lang="en-US" sz="1400" dirty="0" smtClean="0"/>
              <a:t>.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Char char="–"/>
            </a:pPr>
            <a:r>
              <a:rPr lang="en-US" sz="1400" dirty="0" smtClean="0"/>
              <a:t>The </a:t>
            </a:r>
            <a:r>
              <a:rPr lang="en-US" sz="1400" dirty="0" err="1" smtClean="0"/>
              <a:t>STA</a:t>
            </a:r>
            <a:r>
              <a:rPr lang="en-US" sz="1400" dirty="0" smtClean="0"/>
              <a:t>(s) affiliated with the non-AP </a:t>
            </a:r>
            <a:r>
              <a:rPr lang="en-US" sz="1400" dirty="0" err="1" smtClean="0"/>
              <a:t>MLD</a:t>
            </a:r>
            <a:r>
              <a:rPr lang="en-US" sz="1400" dirty="0" smtClean="0"/>
              <a:t> that can be reached shall be indicated to the current AP </a:t>
            </a:r>
            <a:r>
              <a:rPr lang="en-US" sz="1400" dirty="0" err="1" smtClean="0"/>
              <a:t>MLD</a:t>
            </a:r>
            <a:r>
              <a:rPr lang="en-US" sz="1400" dirty="0" smtClean="0"/>
              <a:t> and target AP </a:t>
            </a:r>
            <a:r>
              <a:rPr lang="en-US" sz="1400" dirty="0" err="1" smtClean="0"/>
              <a:t>MLD</a:t>
            </a:r>
            <a:r>
              <a:rPr lang="en-US" sz="1400" dirty="0" smtClean="0"/>
              <a:t> respectively. The indication can be delivered by FT Request/Response or </a:t>
            </a:r>
            <a:r>
              <a:rPr lang="en-US" sz="1400" dirty="0" err="1"/>
              <a:t>Reassociation</a:t>
            </a:r>
            <a:r>
              <a:rPr lang="en-US" sz="1400" dirty="0"/>
              <a:t> </a:t>
            </a:r>
            <a:r>
              <a:rPr lang="en-US" sz="1400" dirty="0" smtClean="0"/>
              <a:t>Request/Response.</a:t>
            </a:r>
          </a:p>
          <a:p>
            <a:pPr marL="342900" lvl="1" indent="-342900" eaLnBrk="0" fontAlgn="base" hangingPunct="0">
              <a:spcBef>
                <a:spcPct val="20000"/>
              </a:spcBef>
              <a:spcAft>
                <a:spcPct val="0"/>
              </a:spcAft>
              <a:buChar char="•"/>
            </a:pPr>
            <a:r>
              <a:rPr lang="en-US" sz="1600" b="1" dirty="0" smtClean="0"/>
              <a:t>The </a:t>
            </a:r>
            <a:r>
              <a:rPr lang="en-US" sz="1600" b="1" dirty="0"/>
              <a:t>current AP </a:t>
            </a:r>
            <a:r>
              <a:rPr lang="en-US" sz="1600" b="1" dirty="0" err="1" smtClean="0"/>
              <a:t>MLD</a:t>
            </a:r>
            <a:r>
              <a:rPr lang="en-US" sz="1600" b="1" dirty="0" smtClean="0"/>
              <a:t> shall be notified </a:t>
            </a:r>
            <a:r>
              <a:rPr lang="en-US" sz="1600" b="1" dirty="0"/>
              <a:t>when the non-AP </a:t>
            </a:r>
            <a:r>
              <a:rPr lang="en-US" sz="1600" b="1" dirty="0" err="1"/>
              <a:t>MLD</a:t>
            </a:r>
            <a:r>
              <a:rPr lang="en-US" sz="1600" b="1" dirty="0"/>
              <a:t> disconnects </a:t>
            </a:r>
            <a:r>
              <a:rPr lang="en-US" sz="1600" b="1" dirty="0" smtClean="0"/>
              <a:t>all the links.</a:t>
            </a:r>
          </a:p>
          <a:p>
            <a:pPr marL="342900" lvl="1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1600" b="1" dirty="0"/>
              <a:t>It should be also taken account for the case that the non-AP </a:t>
            </a:r>
            <a:r>
              <a:rPr lang="en-US" sz="1600" b="1" dirty="0" err="1"/>
              <a:t>MLD</a:t>
            </a:r>
            <a:r>
              <a:rPr lang="en-US" sz="1600" b="1" dirty="0"/>
              <a:t> decides to halt the roaming</a:t>
            </a:r>
            <a:r>
              <a:rPr lang="en-US" sz="1600" b="1" dirty="0" smtClean="0"/>
              <a:t>.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0995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42542"/>
            <a:ext cx="10363200" cy="828960"/>
          </a:xfrm>
        </p:spPr>
        <p:txBody>
          <a:bodyPr/>
          <a:lstStyle/>
          <a:p>
            <a:r>
              <a:rPr lang="en-US" dirty="0" err="1" smtClean="0"/>
              <a:t>TID</a:t>
            </a:r>
            <a:r>
              <a:rPr lang="en-US" dirty="0" smtClean="0"/>
              <a:t>-To-Link Mapping during roaming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914400" y="1837624"/>
            <a:ext cx="10363200" cy="21975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lvl="1" indent="-342900" eaLnBrk="0" fontAlgn="base" hangingPunct="0">
              <a:spcBef>
                <a:spcPct val="20000"/>
              </a:spcBef>
              <a:spcAft>
                <a:spcPct val="0"/>
              </a:spcAft>
              <a:buChar char="•"/>
            </a:pPr>
            <a:r>
              <a:rPr lang="en-US" b="1" dirty="0" smtClean="0"/>
              <a:t>After the request/response exchange and before the roaming complete, some affiliated </a:t>
            </a:r>
            <a:r>
              <a:rPr lang="en-US" b="1" dirty="0" err="1" smtClean="0"/>
              <a:t>STA</a:t>
            </a:r>
            <a:r>
              <a:rPr lang="en-US" b="1" dirty="0" smtClean="0"/>
              <a:t>(s) of the non-AP </a:t>
            </a:r>
            <a:r>
              <a:rPr lang="en-US" b="1" dirty="0" err="1" smtClean="0"/>
              <a:t>MLD</a:t>
            </a:r>
            <a:r>
              <a:rPr lang="en-US" b="1" dirty="0"/>
              <a:t> </a:t>
            </a:r>
            <a:r>
              <a:rPr lang="en-US" b="1" dirty="0" smtClean="0"/>
              <a:t>disconnect from the current AP </a:t>
            </a:r>
            <a:r>
              <a:rPr lang="en-US" b="1" dirty="0" err="1" smtClean="0"/>
              <a:t>MLD</a:t>
            </a:r>
            <a:r>
              <a:rPr lang="en-US" b="1" dirty="0" smtClean="0"/>
              <a:t> and link to the target AP </a:t>
            </a:r>
            <a:r>
              <a:rPr lang="en-US" b="1" dirty="0" err="1" smtClean="0"/>
              <a:t>MLD</a:t>
            </a:r>
            <a:r>
              <a:rPr lang="en-US" b="1" dirty="0" smtClean="0"/>
              <a:t>. 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Char char="–"/>
            </a:pPr>
            <a:r>
              <a:rPr lang="en-US" sz="1600" dirty="0" smtClean="0"/>
              <a:t>If </a:t>
            </a:r>
            <a:r>
              <a:rPr lang="en-US" sz="1600" dirty="0"/>
              <a:t>the non-default </a:t>
            </a:r>
            <a:r>
              <a:rPr lang="en-US" sz="1600" dirty="0" err="1"/>
              <a:t>TID</a:t>
            </a:r>
            <a:r>
              <a:rPr lang="en-US" sz="1600" dirty="0"/>
              <a:t>-To-Link Mapping is </a:t>
            </a:r>
            <a:r>
              <a:rPr lang="en-US" sz="1600" dirty="0" smtClean="0"/>
              <a:t>set, 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Char char="–"/>
            </a:pPr>
            <a:r>
              <a:rPr lang="en-US" sz="1600" dirty="0" smtClean="0"/>
              <a:t>DL </a:t>
            </a:r>
            <a:r>
              <a:rPr lang="en-US" sz="1600" dirty="0"/>
              <a:t>corresponding to the </a:t>
            </a:r>
            <a:r>
              <a:rPr lang="en-US" sz="1600" dirty="0" err="1"/>
              <a:t>TID</a:t>
            </a:r>
            <a:r>
              <a:rPr lang="en-US" sz="1600" dirty="0"/>
              <a:t>(s) mapped the those link(s) only can’t be </a:t>
            </a:r>
            <a:r>
              <a:rPr lang="en-US" sz="1600" dirty="0" smtClean="0"/>
              <a:t>delivered </a:t>
            </a:r>
            <a:r>
              <a:rPr lang="en-US" sz="1600" dirty="0"/>
              <a:t>by the current AP </a:t>
            </a:r>
            <a:r>
              <a:rPr lang="en-US" sz="1600" dirty="0" err="1" smtClean="0"/>
              <a:t>MLD</a:t>
            </a:r>
            <a:r>
              <a:rPr lang="en-US" sz="1600" dirty="0" smtClean="0"/>
              <a:t>.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Char char="–"/>
            </a:pPr>
            <a:r>
              <a:rPr lang="en-US" sz="1600" dirty="0"/>
              <a:t>T</a:t>
            </a:r>
            <a:r>
              <a:rPr lang="en-US" sz="1600" dirty="0" smtClean="0"/>
              <a:t>he </a:t>
            </a:r>
            <a:r>
              <a:rPr lang="en-US" sz="1600" dirty="0"/>
              <a:t>the others can’t be delivered by the target AP </a:t>
            </a:r>
            <a:r>
              <a:rPr lang="en-US" sz="1600" dirty="0" err="1"/>
              <a:t>MLD</a:t>
            </a:r>
            <a:r>
              <a:rPr lang="en-US" sz="1600" dirty="0"/>
              <a:t>. </a:t>
            </a:r>
          </a:p>
          <a:p>
            <a:pPr marL="342900" lvl="1" indent="-342900" eaLnBrk="0" fontAlgn="base" hangingPunct="0">
              <a:spcBef>
                <a:spcPct val="20000"/>
              </a:spcBef>
              <a:spcAft>
                <a:spcPct val="0"/>
              </a:spcAft>
              <a:buChar char="•"/>
            </a:pPr>
            <a:endParaRPr lang="en-US" b="1" dirty="0" smtClean="0"/>
          </a:p>
          <a:p>
            <a:pPr marL="342900" lvl="1" indent="-342900" eaLnBrk="0" fontAlgn="base" hangingPunct="0">
              <a:spcBef>
                <a:spcPct val="20000"/>
              </a:spcBef>
              <a:spcAft>
                <a:spcPct val="0"/>
              </a:spcAft>
              <a:buChar char="•"/>
            </a:pPr>
            <a:r>
              <a:rPr lang="en-US" b="1" dirty="0" smtClean="0"/>
              <a:t>It’s recommended that the default </a:t>
            </a:r>
            <a:r>
              <a:rPr lang="en-US" b="1" dirty="0" err="1" smtClean="0"/>
              <a:t>TID</a:t>
            </a:r>
            <a:r>
              <a:rPr lang="en-US" b="1" dirty="0" smtClean="0"/>
              <a:t>-to-Link mapping is used during the period.</a:t>
            </a:r>
          </a:p>
        </p:txBody>
      </p:sp>
    </p:spTree>
    <p:extLst>
      <p:ext uri="{BB962C8B-B14F-4D97-AF65-F5344CB8AC3E}">
        <p14:creationId xmlns:p14="http://schemas.microsoft.com/office/powerpoint/2010/main" val="281383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891476" y="16595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01757"/>
            <a:ext cx="10217604" cy="4029588"/>
          </a:xfrm>
        </p:spPr>
        <p:txBody>
          <a:bodyPr/>
          <a:lstStyle/>
          <a:p>
            <a:r>
              <a:rPr lang="en-US" sz="1800" dirty="0" smtClean="0"/>
              <a:t>The group has agreed that the current AP </a:t>
            </a:r>
            <a:r>
              <a:rPr lang="en-US" sz="1800" dirty="0" err="1" smtClean="0"/>
              <a:t>MLD</a:t>
            </a:r>
            <a:r>
              <a:rPr lang="en-US" sz="1800" dirty="0" smtClean="0"/>
              <a:t> may deliver DL data frames for a TBD period after the request/response exchange.</a:t>
            </a:r>
          </a:p>
          <a:p>
            <a:pPr lvl="1"/>
            <a:r>
              <a:rPr lang="en-US" sz="1600" dirty="0" smtClean="0"/>
              <a:t>It is reasonable that the end of the TBD period is the time that the non-AP </a:t>
            </a:r>
            <a:r>
              <a:rPr lang="en-US" sz="1600" dirty="0" err="1" smtClean="0"/>
              <a:t>MLD</a:t>
            </a:r>
            <a:r>
              <a:rPr lang="en-US" sz="1600" dirty="0" smtClean="0"/>
              <a:t> decides to leave the current AP </a:t>
            </a:r>
            <a:r>
              <a:rPr lang="en-US" sz="1600" dirty="0" err="1" smtClean="0"/>
              <a:t>MLD</a:t>
            </a:r>
            <a:r>
              <a:rPr lang="en-US" sz="1600" dirty="0" smtClean="0"/>
              <a:t>.</a:t>
            </a:r>
          </a:p>
          <a:p>
            <a:pPr marL="342900" lvl="1" indent="-342900">
              <a:buChar char="•"/>
            </a:pPr>
            <a:endParaRPr lang="en-US" sz="1800" dirty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sz="1800" b="1" dirty="0" smtClean="0">
                <a:ea typeface="+mn-ea"/>
                <a:cs typeface="+mn-cs"/>
              </a:rPr>
              <a:t>2 options to start the DL data forwarding:</a:t>
            </a:r>
          </a:p>
          <a:p>
            <a:pPr lvl="1"/>
            <a:r>
              <a:rPr lang="en-US" sz="1600" dirty="0"/>
              <a:t>Option </a:t>
            </a:r>
            <a:r>
              <a:rPr lang="en-US" sz="1600" dirty="0" smtClean="0"/>
              <a:t>1: </a:t>
            </a:r>
            <a:r>
              <a:rPr lang="en-US" sz="1600" dirty="0"/>
              <a:t>start the DL data forwarding right after the request/response. More time to forward data but the target AP </a:t>
            </a:r>
            <a:r>
              <a:rPr lang="en-US" sz="1600" dirty="0" err="1"/>
              <a:t>MLD</a:t>
            </a:r>
            <a:r>
              <a:rPr lang="en-US" sz="1600" dirty="0"/>
              <a:t> has to discard those transmitted successfully to the non-AP </a:t>
            </a:r>
            <a:r>
              <a:rPr lang="en-US" sz="1600" dirty="0" err="1"/>
              <a:t>MLD</a:t>
            </a:r>
            <a:r>
              <a:rPr lang="en-US" sz="1600" dirty="0"/>
              <a:t> during the TBD period. </a:t>
            </a:r>
          </a:p>
          <a:p>
            <a:pPr lvl="1"/>
            <a:r>
              <a:rPr lang="en-US" sz="1600" dirty="0" smtClean="0"/>
              <a:t>Option 2: start the DL data forwarding when the non-AP </a:t>
            </a:r>
            <a:r>
              <a:rPr lang="en-US" sz="1600" dirty="0" err="1" smtClean="0"/>
              <a:t>MLD</a:t>
            </a:r>
            <a:r>
              <a:rPr lang="en-US" sz="1600" dirty="0" smtClean="0"/>
              <a:t> decides to leave the current AP </a:t>
            </a:r>
            <a:r>
              <a:rPr lang="en-US" sz="1600" dirty="0" err="1" smtClean="0"/>
              <a:t>MLD</a:t>
            </a:r>
            <a:r>
              <a:rPr lang="en-US" sz="1600" dirty="0" smtClean="0"/>
              <a:t>. No extra effort for the network but the time is too limited for the data forwarding.</a:t>
            </a:r>
          </a:p>
          <a:p>
            <a:pPr marL="342900" lvl="1" indent="-342900">
              <a:buChar char="•"/>
            </a:pPr>
            <a:r>
              <a:rPr lang="en-US" sz="1800" b="1" dirty="0" smtClean="0"/>
              <a:t>Option 1 is better.</a:t>
            </a:r>
            <a:endParaRPr lang="en-US" sz="1600" b="1" dirty="0"/>
          </a:p>
          <a:p>
            <a:pPr lvl="1"/>
            <a:r>
              <a:rPr lang="en-US" sz="1600" dirty="0"/>
              <a:t>Those to be discarded can be determined after </a:t>
            </a:r>
            <a:r>
              <a:rPr lang="en-US" sz="1600" dirty="0" smtClean="0"/>
              <a:t>the context is transferred.</a:t>
            </a:r>
            <a:endParaRPr lang="en-US" sz="1600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 txBox="1">
            <a:spLocks/>
          </p:cNvSpPr>
          <p:nvPr/>
        </p:nvSpPr>
        <p:spPr bwMode="auto">
          <a:xfrm>
            <a:off x="914400" y="742542"/>
            <a:ext cx="10363200" cy="82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When to start DL data forwarding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1463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891476" y="16595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1476" y="1836965"/>
            <a:ext cx="10217604" cy="4237264"/>
          </a:xfrm>
        </p:spPr>
        <p:txBody>
          <a:bodyPr/>
          <a:lstStyle/>
          <a:p>
            <a:r>
              <a:rPr lang="en-US" sz="1800" dirty="0" smtClean="0"/>
              <a:t>The </a:t>
            </a:r>
            <a:r>
              <a:rPr lang="en-US" sz="1800" dirty="0"/>
              <a:t>group has </a:t>
            </a:r>
            <a:r>
              <a:rPr lang="en-US" sz="1800" dirty="0" smtClean="0"/>
              <a:t>agreed </a:t>
            </a:r>
            <a:r>
              <a:rPr lang="en-US" sz="1800" dirty="0"/>
              <a:t>that the non-AP </a:t>
            </a:r>
            <a:r>
              <a:rPr lang="en-US" sz="1800" dirty="0" err="1"/>
              <a:t>MLD</a:t>
            </a:r>
            <a:r>
              <a:rPr lang="en-US" sz="1800" dirty="0"/>
              <a:t> may send UL data to target AP </a:t>
            </a:r>
            <a:r>
              <a:rPr lang="en-US" sz="1800" dirty="0" err="1"/>
              <a:t>MLD</a:t>
            </a:r>
            <a:r>
              <a:rPr lang="en-US" sz="1800" dirty="0"/>
              <a:t> after the request/response</a:t>
            </a:r>
            <a:r>
              <a:rPr lang="en-US" sz="1800" dirty="0" smtClean="0"/>
              <a:t>.</a:t>
            </a:r>
          </a:p>
          <a:p>
            <a:endParaRPr lang="en-US" sz="1800" dirty="0"/>
          </a:p>
          <a:p>
            <a:r>
              <a:rPr lang="en-US" sz="1800" dirty="0"/>
              <a:t>May the non-AP </a:t>
            </a:r>
            <a:r>
              <a:rPr lang="en-US" sz="1800" dirty="0" err="1"/>
              <a:t>MLD</a:t>
            </a:r>
            <a:r>
              <a:rPr lang="en-US" sz="1800" dirty="0"/>
              <a:t> send UL data to the current AP </a:t>
            </a:r>
            <a:r>
              <a:rPr lang="en-US" sz="1800" dirty="0" err="1"/>
              <a:t>MLD</a:t>
            </a:r>
            <a:r>
              <a:rPr lang="en-US" sz="1800" dirty="0"/>
              <a:t> </a:t>
            </a:r>
            <a:r>
              <a:rPr lang="en-US" sz="1800" dirty="0" smtClean="0"/>
              <a:t>after the request/response?</a:t>
            </a:r>
            <a:endParaRPr lang="en-US" sz="1800" dirty="0"/>
          </a:p>
          <a:p>
            <a:pPr lvl="1"/>
            <a:r>
              <a:rPr lang="en-US" sz="1600" dirty="0"/>
              <a:t>It should be </a:t>
            </a:r>
            <a:r>
              <a:rPr lang="en-US" sz="1600" dirty="0" smtClean="0"/>
              <a:t>allowed, to maximize UL data rate so reduce UL </a:t>
            </a:r>
            <a:r>
              <a:rPr lang="en-US" sz="1600" dirty="0"/>
              <a:t>transmission </a:t>
            </a:r>
            <a:r>
              <a:rPr lang="en-US" sz="1600" dirty="0" smtClean="0"/>
              <a:t>latenc</a:t>
            </a:r>
            <a:r>
              <a:rPr lang="en-US" altLang="zh-CN" sz="1600" dirty="0" smtClean="0"/>
              <a:t>y</a:t>
            </a:r>
            <a:r>
              <a:rPr lang="en-US" sz="1600" dirty="0" smtClean="0"/>
              <a:t>.</a:t>
            </a:r>
            <a:endParaRPr lang="en-US" sz="1600" dirty="0"/>
          </a:p>
          <a:p>
            <a:pPr marL="457200" lvl="1" indent="0">
              <a:buNone/>
            </a:pPr>
            <a:endParaRPr lang="en-US" sz="1600" dirty="0" smtClean="0"/>
          </a:p>
          <a:p>
            <a:pPr marL="342900" lvl="1" indent="-342900">
              <a:buChar char="•"/>
            </a:pPr>
            <a:r>
              <a:rPr lang="en-US" sz="1800" b="1" dirty="0">
                <a:ea typeface="+mn-ea"/>
                <a:cs typeface="+mn-cs"/>
              </a:rPr>
              <a:t>How to coordinate between UL transmission to the current AP </a:t>
            </a:r>
            <a:r>
              <a:rPr lang="en-US" sz="1800" b="1" dirty="0" err="1">
                <a:ea typeface="+mn-ea"/>
                <a:cs typeface="+mn-cs"/>
              </a:rPr>
              <a:t>MLD</a:t>
            </a:r>
            <a:r>
              <a:rPr lang="en-US" sz="1800" b="1" dirty="0">
                <a:ea typeface="+mn-ea"/>
                <a:cs typeface="+mn-cs"/>
              </a:rPr>
              <a:t> and the UL transmission to the target AP </a:t>
            </a:r>
            <a:r>
              <a:rPr lang="en-US" sz="1800" b="1" dirty="0" err="1">
                <a:ea typeface="+mn-ea"/>
                <a:cs typeface="+mn-cs"/>
              </a:rPr>
              <a:t>MLD</a:t>
            </a:r>
            <a:r>
              <a:rPr lang="en-US" sz="1800" b="1" dirty="0" smtClean="0">
                <a:ea typeface="+mn-ea"/>
                <a:cs typeface="+mn-cs"/>
              </a:rPr>
              <a:t>?</a:t>
            </a:r>
          </a:p>
          <a:p>
            <a:pPr lvl="1"/>
            <a:r>
              <a:rPr lang="en-US" sz="1600" dirty="0" smtClean="0"/>
              <a:t>Forwarding the buffered </a:t>
            </a:r>
            <a:r>
              <a:rPr lang="en-US" sz="1600" dirty="0"/>
              <a:t>UL data in reordering buffer at the current AP </a:t>
            </a:r>
            <a:r>
              <a:rPr lang="en-US" sz="1600" dirty="0" err="1" smtClean="0"/>
              <a:t>MLD</a:t>
            </a:r>
            <a:r>
              <a:rPr lang="en-US" sz="1600" dirty="0" smtClean="0"/>
              <a:t> to the target </a:t>
            </a:r>
            <a:r>
              <a:rPr lang="en-US" sz="1600" dirty="0" err="1" smtClean="0"/>
              <a:t>MLD</a:t>
            </a:r>
            <a:r>
              <a:rPr lang="en-US" sz="1600" dirty="0" smtClean="0"/>
              <a:t> provides gains in terms of latency and wireless resource consumption.</a:t>
            </a:r>
          </a:p>
          <a:p>
            <a:pPr lvl="1"/>
            <a:r>
              <a:rPr lang="en-US" sz="1600" dirty="0"/>
              <a:t>Similar with DL, it is good to start the buffered UL data forwarding right after the request/response exchange. </a:t>
            </a:r>
            <a:endParaRPr lang="en-US" sz="1600" dirty="0" smtClean="0"/>
          </a:p>
          <a:p>
            <a:pPr lvl="1"/>
            <a:r>
              <a:rPr lang="en-US" sz="1600" dirty="0" smtClean="0"/>
              <a:t>The target AP </a:t>
            </a:r>
            <a:r>
              <a:rPr lang="en-US" sz="1600" dirty="0" err="1" smtClean="0"/>
              <a:t>MLD</a:t>
            </a:r>
            <a:r>
              <a:rPr lang="en-US" sz="1600" dirty="0" smtClean="0"/>
              <a:t> can pass up the UL data after the context is received.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do with buffered UL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7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891476" y="16595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775979"/>
            <a:ext cx="10613571" cy="4404385"/>
          </a:xfrm>
        </p:spPr>
        <p:txBody>
          <a:bodyPr/>
          <a:lstStyle/>
          <a:p>
            <a:r>
              <a:rPr lang="en-US" sz="1800" dirty="0" smtClean="0"/>
              <a:t>Context is needed for the target AP </a:t>
            </a:r>
            <a:r>
              <a:rPr lang="en-US" sz="1800" dirty="0" err="1" smtClean="0"/>
              <a:t>MLD</a:t>
            </a:r>
            <a:r>
              <a:rPr lang="en-US" sz="1800" dirty="0" smtClean="0"/>
              <a:t> to start data transmission</a:t>
            </a:r>
          </a:p>
          <a:p>
            <a:pPr lvl="1"/>
            <a:r>
              <a:rPr lang="en-US" sz="1600" dirty="0" smtClean="0"/>
              <a:t>The context should be delivered as early as possible. It’s recommended to do it right after the request/response.</a:t>
            </a:r>
          </a:p>
          <a:p>
            <a:pPr lvl="1"/>
            <a:endParaRPr lang="en-US" sz="1600" dirty="0" smtClean="0"/>
          </a:p>
          <a:p>
            <a:r>
              <a:rPr lang="en-US" sz="1800" dirty="0" smtClean="0"/>
              <a:t>A delta context is needed when the non-AP </a:t>
            </a:r>
            <a:r>
              <a:rPr lang="en-US" sz="1800" dirty="0" err="1" smtClean="0"/>
              <a:t>MLD</a:t>
            </a:r>
            <a:r>
              <a:rPr lang="en-US" sz="1800" dirty="0" smtClean="0"/>
              <a:t> decides to fully switch the target AP </a:t>
            </a:r>
            <a:r>
              <a:rPr lang="en-US" sz="1800" dirty="0" err="1" smtClean="0"/>
              <a:t>MLD</a:t>
            </a:r>
            <a:r>
              <a:rPr lang="en-US" sz="1800" dirty="0" smtClean="0"/>
              <a:t>, to reflect the data transmitted after the previous context transfer.</a:t>
            </a:r>
            <a:endParaRPr lang="en-US" sz="1800" dirty="0"/>
          </a:p>
          <a:p>
            <a:pPr lvl="1"/>
            <a:endParaRPr lang="en-US" sz="1800" dirty="0"/>
          </a:p>
          <a:p>
            <a:r>
              <a:rPr lang="en-US" sz="1800" dirty="0" smtClean="0"/>
              <a:t>We propose that </a:t>
            </a:r>
            <a:r>
              <a:rPr lang="en-US" sz="1800" dirty="0"/>
              <a:t>the non-AP </a:t>
            </a:r>
            <a:r>
              <a:rPr lang="en-US" sz="1800" dirty="0" err="1"/>
              <a:t>MLD</a:t>
            </a:r>
            <a:r>
              <a:rPr lang="en-US" sz="1800" dirty="0"/>
              <a:t> </a:t>
            </a:r>
            <a:r>
              <a:rPr lang="en-US" sz="1800" dirty="0" smtClean="0"/>
              <a:t>sends a Leaving Indication frame to the current AP </a:t>
            </a:r>
            <a:r>
              <a:rPr lang="en-US" sz="1800" dirty="0" err="1" smtClean="0"/>
              <a:t>MLD</a:t>
            </a:r>
            <a:r>
              <a:rPr lang="en-US" sz="1800" dirty="0" smtClean="0"/>
              <a:t> to </a:t>
            </a:r>
          </a:p>
          <a:p>
            <a:pPr lvl="1"/>
            <a:r>
              <a:rPr lang="en-US" sz="1600" dirty="0" smtClean="0"/>
              <a:t>Indicate its leaving</a:t>
            </a:r>
          </a:p>
          <a:p>
            <a:pPr lvl="1"/>
            <a:r>
              <a:rPr lang="en-US" sz="1600" dirty="0" smtClean="0"/>
              <a:t>trigger </a:t>
            </a:r>
            <a:r>
              <a:rPr lang="en-US" sz="1600" dirty="0"/>
              <a:t>the </a:t>
            </a:r>
            <a:r>
              <a:rPr lang="en-US" sz="1600" dirty="0" smtClean="0"/>
              <a:t>delta context transfer, so that the delta context transferring and the non-AP </a:t>
            </a:r>
            <a:r>
              <a:rPr lang="en-US" sz="1600" dirty="0" err="1" smtClean="0"/>
              <a:t>MLD’s</a:t>
            </a:r>
            <a:r>
              <a:rPr lang="en-US" sz="1600" dirty="0" smtClean="0"/>
              <a:t> switching can be executed in parallel.</a:t>
            </a:r>
          </a:p>
          <a:p>
            <a:pPr lvl="1"/>
            <a:endParaRPr lang="en-US" sz="1600" dirty="0" smtClean="0"/>
          </a:p>
          <a:p>
            <a:r>
              <a:rPr lang="en-US" altLang="zh-CN" sz="1800" dirty="0" smtClean="0"/>
              <a:t>After </a:t>
            </a:r>
            <a:r>
              <a:rPr lang="en-US" altLang="zh-CN" sz="1800" dirty="0"/>
              <a:t>receiving </a:t>
            </a:r>
            <a:r>
              <a:rPr lang="en-US" altLang="zh-CN" sz="1800" dirty="0" smtClean="0"/>
              <a:t>the </a:t>
            </a:r>
            <a:r>
              <a:rPr lang="en-US" altLang="zh-CN" sz="1800" dirty="0"/>
              <a:t>forwarded </a:t>
            </a:r>
            <a:r>
              <a:rPr lang="en-US" altLang="zh-CN" sz="1800" dirty="0" smtClean="0"/>
              <a:t>DL/UL data and the delta context, the target AP </a:t>
            </a:r>
            <a:r>
              <a:rPr lang="en-US" altLang="zh-CN" sz="1800" dirty="0" err="1" smtClean="0"/>
              <a:t>MLD</a:t>
            </a:r>
            <a:r>
              <a:rPr lang="en-US" altLang="zh-CN" sz="1800" dirty="0" smtClean="0"/>
              <a:t> sets </a:t>
            </a:r>
            <a:r>
              <a:rPr lang="en-US" altLang="zh-CN" sz="1800" dirty="0"/>
              <a:t>up </a:t>
            </a:r>
            <a:r>
              <a:rPr lang="en-US" altLang="zh-CN" sz="1800" dirty="0" smtClean="0"/>
              <a:t>the transmit queue, the Transmit </a:t>
            </a:r>
            <a:r>
              <a:rPr lang="en-US" altLang="zh-CN" sz="1800" dirty="0"/>
              <a:t>B</a:t>
            </a:r>
            <a:r>
              <a:rPr lang="en-US" altLang="zh-CN" sz="1800" dirty="0" smtClean="0"/>
              <a:t>uffer Control, the Receive </a:t>
            </a:r>
            <a:r>
              <a:rPr lang="en-US" altLang="zh-CN" sz="1800" dirty="0"/>
              <a:t>R</a:t>
            </a:r>
            <a:r>
              <a:rPr lang="en-US" altLang="zh-CN" sz="1800" dirty="0" smtClean="0"/>
              <a:t>eordering </a:t>
            </a:r>
            <a:r>
              <a:rPr lang="en-US" altLang="zh-CN" sz="1800" dirty="0"/>
              <a:t>B</a:t>
            </a:r>
            <a:r>
              <a:rPr lang="en-US" altLang="zh-CN" sz="1800" dirty="0" smtClean="0"/>
              <a:t>uffer control.</a:t>
            </a:r>
            <a:endParaRPr lang="en-US" altLang="zh-CN" sz="1800" dirty="0"/>
          </a:p>
          <a:p>
            <a:pPr lvl="1"/>
            <a:r>
              <a:rPr lang="en-US" altLang="zh-CN" sz="1600" dirty="0" smtClean="0"/>
              <a:t>the data </a:t>
            </a:r>
            <a:r>
              <a:rPr lang="en-US" altLang="zh-CN" sz="1600" dirty="0"/>
              <a:t>transmission </a:t>
            </a:r>
            <a:r>
              <a:rPr lang="en-US" altLang="zh-CN" sz="1600" dirty="0" smtClean="0"/>
              <a:t>can be continued after a switch delay or an indication from the non-AP </a:t>
            </a:r>
            <a:r>
              <a:rPr lang="en-US" altLang="zh-CN" sz="1600" dirty="0" err="1" smtClean="0"/>
              <a:t>MLD</a:t>
            </a:r>
            <a:r>
              <a:rPr lang="en-US" altLang="zh-CN" sz="1600" dirty="0" smtClean="0"/>
              <a:t>, </a:t>
            </a:r>
            <a:r>
              <a:rPr lang="en-US" altLang="zh-CN" sz="1600" dirty="0"/>
              <a:t>without any </a:t>
            </a:r>
            <a:r>
              <a:rPr lang="en-US" altLang="zh-CN" sz="1600" dirty="0" smtClean="0"/>
              <a:t>loss.</a:t>
            </a:r>
            <a:endParaRPr lang="en-US" altLang="zh-CN" sz="16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transfer the context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04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42542"/>
            <a:ext cx="10363200" cy="828960"/>
          </a:xfrm>
        </p:spPr>
        <p:txBody>
          <a:bodyPr/>
          <a:lstStyle/>
          <a:p>
            <a:r>
              <a:rPr lang="en-US" dirty="0" smtClean="0"/>
              <a:t>Halt from roaming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914400" y="1963248"/>
            <a:ext cx="10363200" cy="27330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har char="•"/>
            </a:pPr>
            <a:r>
              <a:rPr lang="en-US" b="1" dirty="0" smtClean="0"/>
              <a:t>It’s possible that the non-AP </a:t>
            </a:r>
            <a:r>
              <a:rPr lang="en-US" b="1" dirty="0" err="1" smtClean="0"/>
              <a:t>MLD</a:t>
            </a:r>
            <a:r>
              <a:rPr lang="en-US" b="1" dirty="0" smtClean="0"/>
              <a:t> moves back and the current AP </a:t>
            </a:r>
            <a:r>
              <a:rPr lang="en-US" b="1" dirty="0" err="1" smtClean="0"/>
              <a:t>MLD’s</a:t>
            </a:r>
            <a:r>
              <a:rPr lang="en-US" b="1" dirty="0" smtClean="0"/>
              <a:t> signal is better before it decides to fully switch to the target AP </a:t>
            </a:r>
            <a:r>
              <a:rPr lang="en-US" b="1" dirty="0" err="1" smtClean="0"/>
              <a:t>MLD</a:t>
            </a:r>
            <a:r>
              <a:rPr lang="en-US" b="1" dirty="0" smtClean="0"/>
              <a:t>.</a:t>
            </a:r>
            <a:endParaRPr lang="en-US" sz="1600" dirty="0" smtClean="0"/>
          </a:p>
          <a:p>
            <a:pPr lvl="1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sz="1600" dirty="0" smtClean="0"/>
          </a:p>
          <a:p>
            <a:pPr marL="342900" lvl="1" indent="-342900" eaLnBrk="0" fontAlgn="base" hangingPunct="0">
              <a:spcBef>
                <a:spcPct val="20000"/>
              </a:spcBef>
              <a:spcAft>
                <a:spcPct val="0"/>
              </a:spcAft>
              <a:buChar char="•"/>
            </a:pPr>
            <a:r>
              <a:rPr lang="en-US" b="1" dirty="0" smtClean="0"/>
              <a:t>We proposed to set a deadline to send the Leaving Indication frame</a:t>
            </a:r>
            <a:r>
              <a:rPr lang="en-US" b="1" dirty="0"/>
              <a:t>. </a:t>
            </a:r>
            <a:r>
              <a:rPr lang="en-US" b="1" dirty="0" smtClean="0"/>
              <a:t>If </a:t>
            </a:r>
            <a:r>
              <a:rPr lang="en-US" b="1" dirty="0"/>
              <a:t>the non-AP </a:t>
            </a:r>
            <a:r>
              <a:rPr lang="en-US" b="1" dirty="0" err="1"/>
              <a:t>MLD</a:t>
            </a:r>
            <a:r>
              <a:rPr lang="en-US" b="1" dirty="0"/>
              <a:t> does not send </a:t>
            </a:r>
            <a:r>
              <a:rPr lang="en-US" b="1" dirty="0" smtClean="0"/>
              <a:t>the frame </a:t>
            </a:r>
            <a:r>
              <a:rPr lang="en-US" b="1" dirty="0"/>
              <a:t>before the </a:t>
            </a:r>
            <a:r>
              <a:rPr lang="en-US" b="1" dirty="0" smtClean="0"/>
              <a:t>deadline, 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Char char="–"/>
            </a:pPr>
            <a:r>
              <a:rPr lang="en-US" sz="1600" dirty="0"/>
              <a:t>The roaming procedure is </a:t>
            </a:r>
            <a:r>
              <a:rPr lang="en-US" sz="1600" dirty="0" smtClean="0"/>
              <a:t>halted.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Char char="–"/>
            </a:pPr>
            <a:r>
              <a:rPr lang="en-US" sz="1600" dirty="0" smtClean="0"/>
              <a:t>The setup links to the target AP </a:t>
            </a:r>
            <a:r>
              <a:rPr lang="en-US" sz="1600" dirty="0" err="1" smtClean="0"/>
              <a:t>MLD</a:t>
            </a:r>
            <a:r>
              <a:rPr lang="en-US" sz="1600" dirty="0" smtClean="0"/>
              <a:t> are teared down automatically.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Char char="–"/>
            </a:pPr>
            <a:r>
              <a:rPr lang="en-US" sz="1600" dirty="0" smtClean="0"/>
              <a:t>DS mapping change back to the current AP </a:t>
            </a:r>
            <a:r>
              <a:rPr lang="en-US" sz="1600" dirty="0" err="1" smtClean="0"/>
              <a:t>MLD</a:t>
            </a:r>
            <a:r>
              <a:rPr lang="en-US" sz="1600" dirty="0" smtClean="0"/>
              <a:t>.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Char char="–"/>
            </a:pPr>
            <a:r>
              <a:rPr lang="en-US" sz="1600" dirty="0" smtClean="0"/>
              <a:t>The target AP </a:t>
            </a:r>
            <a:r>
              <a:rPr lang="en-US" sz="1600" dirty="0" err="1" smtClean="0"/>
              <a:t>MLD</a:t>
            </a:r>
            <a:r>
              <a:rPr lang="en-US" sz="1600" dirty="0" smtClean="0"/>
              <a:t> forwards the received data to the current AP </a:t>
            </a:r>
            <a:r>
              <a:rPr lang="en-US" sz="1600" dirty="0" err="1" smtClean="0"/>
              <a:t>MLD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7987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11914"/>
            <a:ext cx="10363200" cy="828960"/>
          </a:xfrm>
        </p:spPr>
        <p:txBody>
          <a:bodyPr/>
          <a:lstStyle/>
          <a:p>
            <a:r>
              <a:rPr lang="en-US" sz="2800" dirty="0" err="1" smtClean="0"/>
              <a:t>UHR</a:t>
            </a:r>
            <a:r>
              <a:rPr lang="en-US" sz="2800" dirty="0" smtClean="0"/>
              <a:t> Roaming</a:t>
            </a:r>
            <a:endParaRPr lang="en-US" sz="2800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891476" y="16595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5387" y="1320437"/>
            <a:ext cx="6774427" cy="5096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45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BA9EAD-5E93-4988-B4D5-D9C514118B20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66485f1d-aa39-44dc-9c7d-ec1e296eeb56"/>
    <ds:schemaRef ds:uri="http://purl.org/dc/elements/1.1/"/>
    <ds:schemaRef ds:uri="9b2c2079-970b-4903-b87d-51c00d6cde94"/>
    <ds:schemaRef ds:uri="http://schemas.openxmlformats.org/package/2006/metadata/core-properties"/>
    <ds:schemaRef ds:uri="71c5aaf6-e6ce-465b-b873-5148d2a4c105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25942</TotalTime>
  <Words>1680</Words>
  <Application>Microsoft Office PowerPoint</Application>
  <PresentationFormat>宽屏</PresentationFormat>
  <Paragraphs>157</Paragraphs>
  <Slides>15</Slides>
  <Notes>14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802-11-Submission</vt:lpstr>
      <vt:lpstr>Document</vt:lpstr>
      <vt:lpstr>Roaming with context transfer</vt:lpstr>
      <vt:lpstr>Background</vt:lpstr>
      <vt:lpstr>Association to both AP MLDs</vt:lpstr>
      <vt:lpstr>TID-To-Link Mapping during roaming</vt:lpstr>
      <vt:lpstr>PowerPoint 演示文稿</vt:lpstr>
      <vt:lpstr>How to do with buffered UL data</vt:lpstr>
      <vt:lpstr>When to transfer the context</vt:lpstr>
      <vt:lpstr>Halt from roaming</vt:lpstr>
      <vt:lpstr>UHR Roaming</vt:lpstr>
      <vt:lpstr>Summary</vt:lpstr>
      <vt:lpstr>SP 1:</vt:lpstr>
      <vt:lpstr>SP 2:</vt:lpstr>
      <vt:lpstr>SP 3:</vt:lpstr>
      <vt:lpstr>SP 4:</vt:lpstr>
      <vt:lpstr>Reference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/>
  <cp:lastModifiedBy>Xiangxin Gu</cp:lastModifiedBy>
  <cp:revision>543</cp:revision>
  <dcterms:created xsi:type="dcterms:W3CDTF">2020-11-25T01:30:38Z</dcterms:created>
  <dcterms:modified xsi:type="dcterms:W3CDTF">2024-09-02T09:57:42Z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