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314" r:id="rId4"/>
    <p:sldId id="315" r:id="rId5"/>
    <p:sldId id="310" r:id="rId6"/>
    <p:sldId id="311" r:id="rId7"/>
    <p:sldId id="262" r:id="rId8"/>
    <p:sldId id="279" r:id="rId9"/>
    <p:sldId id="280" r:id="rId10"/>
    <p:sldId id="281" r:id="rId11"/>
    <p:sldId id="313" r:id="rId12"/>
    <p:sldId id="312" r:id="rId13"/>
    <p:sldId id="285" r:id="rId14"/>
    <p:sldId id="304" r:id="rId15"/>
    <p:sldId id="305" r:id="rId16"/>
    <p:sldId id="306" r:id="rId17"/>
    <p:sldId id="307" r:id="rId18"/>
    <p:sldId id="308" r:id="rId19"/>
    <p:sldId id="309" r:id="rId20"/>
    <p:sldId id="286" r:id="rId21"/>
    <p:sldId id="303" r:id="rId22"/>
    <p:sldId id="287" r:id="rId23"/>
    <p:sldId id="276"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F494B2-DC7F-4E78-97D6-11E8ADCD81C9}" v="19" dt="2024-10-27T19:46:51.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2" autoAdjust="0"/>
    <p:restoredTop sz="94660"/>
  </p:normalViewPr>
  <p:slideViewPr>
    <p:cSldViewPr>
      <p:cViewPr varScale="1">
        <p:scale>
          <a:sx n="76" d="100"/>
          <a:sy n="76" d="100"/>
        </p:scale>
        <p:origin x="96" y="72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10/23/2024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A4A0E70-2622-DF4B-CCB3-B955E9E568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0D7DF0-628A-2FB1-8A97-9BC1DF6C9032}"/>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74312574-8AEE-C42E-EFA9-BEDF053D8CF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67464F9-B967-590A-55BD-0862F2E960E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A3375E9-F311-AADB-9577-922B59325A05}"/>
              </a:ext>
            </a:extLst>
          </p:cNvPr>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a:extLst>
              <a:ext uri="{FF2B5EF4-FFF2-40B4-BE49-F238E27FC236}">
                <a16:creationId xmlns:a16="http://schemas.microsoft.com/office/drawing/2014/main" id="{E530C702-02D3-DE56-1E76-75B7557EFDCF}"/>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5FD22CDF-5D2C-13AC-44BA-10E294ACBBC9}"/>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338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60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45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33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2478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596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068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983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471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652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0000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374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CDCF1C-D0D3-C8C9-8C44-8A27A92B9D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9C4E7A-01EC-2A5C-812F-B9C42E2A5677}"/>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ED9BE99A-7DAA-7E03-FCA9-D55C6052F3DC}"/>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93A97ACB-CEB8-662D-FB9B-85774DD05F2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B2D382B5-6049-D0F2-F6BF-09D0D09AE7FA}"/>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D4AABC48-DB32-FF3F-53A4-8AFDAA5C3B57}"/>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5D9E674-E2EA-7300-4EBD-28D9FF6E7B94}"/>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2989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174A47B-F850-A4D4-03FA-0F5CF35AFB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1DE2E1-2975-673D-EC0C-AF910DB78C9A}"/>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488A1F5B-18E3-5240-9414-6F758FD0BE71}"/>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7D5D0468-D661-2C9E-4ECC-4C5E965E062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8312AFD-AF17-794C-99F4-DACD0F822FF9}"/>
              </a:ext>
            </a:extLst>
          </p:cNvPr>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a:extLst>
              <a:ext uri="{FF2B5EF4-FFF2-40B4-BE49-F238E27FC236}">
                <a16:creationId xmlns:a16="http://schemas.microsoft.com/office/drawing/2014/main" id="{EFCFBB01-4385-7123-4ED2-C298F0A23BE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04B7F41-468E-FA70-5C82-B152E4FFA35A}"/>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2522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6424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8251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999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33DB1F-59D0-7D2D-23B2-09F52CA8DC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FC27DD-A188-AFAD-3D5A-833068B244BF}"/>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333FE7B7-3D78-DD91-349A-4EDC6C5C5784}"/>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325D1C74-C04C-0C41-0925-E98D0096F3CB}"/>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9A3F80C-4A2A-7D1E-0BC7-05BC02AE9A9B}"/>
              </a:ext>
            </a:extLst>
          </p:cNvPr>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a:extLst>
              <a:ext uri="{FF2B5EF4-FFF2-40B4-BE49-F238E27FC236}">
                <a16:creationId xmlns:a16="http://schemas.microsoft.com/office/drawing/2014/main" id="{195578A6-03A6-431C-1B94-C3C4F441BBB8}"/>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30A23BBD-5E3F-4217-309C-9A831C74AFD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821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Carlos Rios, Terabit Wireless Internet</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August 2024</a:t>
            </a:r>
            <a:endParaRPr lang="en-GB"/>
          </a:p>
        </p:txBody>
      </p:sp>
      <p:sp>
        <p:nvSpPr>
          <p:cNvPr id="6" name="Footer Placeholder 5"/>
          <p:cNvSpPr>
            <a:spLocks noGrp="1"/>
          </p:cNvSpPr>
          <p:nvPr>
            <p:ph type="ftr" idx="11"/>
          </p:nvPr>
        </p:nvSpPr>
        <p:spPr/>
        <p:txBody>
          <a:bodyPr/>
          <a:lstStyle>
            <a:lvl1pPr>
              <a:defRPr/>
            </a:lvl1pPr>
          </a:lstStyle>
          <a:p>
            <a:r>
              <a:rPr lang="en-GB"/>
              <a:t>Carlos Rios, Terabit Wireless Internet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August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Carlos Rios, Terabit Wireless Internet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August 2024</a:t>
            </a:r>
            <a:endParaRPr lang="en-GB"/>
          </a:p>
        </p:txBody>
      </p:sp>
      <p:sp>
        <p:nvSpPr>
          <p:cNvPr id="4" name="Footer Placeholder 3"/>
          <p:cNvSpPr>
            <a:spLocks noGrp="1"/>
          </p:cNvSpPr>
          <p:nvPr>
            <p:ph type="ftr" idx="11"/>
          </p:nvPr>
        </p:nvSpPr>
        <p:spPr/>
        <p:txBody>
          <a:bodyPr/>
          <a:lstStyle>
            <a:lvl1pPr>
              <a:defRPr/>
            </a:lvl1pPr>
          </a:lstStyle>
          <a:p>
            <a:r>
              <a:rPr lang="en-GB"/>
              <a:t>Carlos Rios, Terabit Wireless Internet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August 2024</a:t>
            </a:r>
            <a:endParaRPr lang="en-GB"/>
          </a:p>
        </p:txBody>
      </p:sp>
      <p:sp>
        <p:nvSpPr>
          <p:cNvPr id="3" name="Footer Placeholder 2"/>
          <p:cNvSpPr>
            <a:spLocks noGrp="1"/>
          </p:cNvSpPr>
          <p:nvPr>
            <p:ph type="ftr" idx="11"/>
          </p:nvPr>
        </p:nvSpPr>
        <p:spPr/>
        <p:txBody>
          <a:bodyPr/>
          <a:lstStyle>
            <a:lvl1pPr>
              <a:defRPr/>
            </a:lvl1pPr>
          </a:lstStyle>
          <a:p>
            <a:r>
              <a:rPr lang="en-GB"/>
              <a:t>Carlos Rios, Terabit Wireless Internet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Carlos Rios, Terabit Wireless Internet</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802.11-24/1443r6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DPWiFi revA</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2024-10-26</a:t>
            </a:r>
          </a:p>
        </p:txBody>
      </p:sp>
      <p:sp>
        <p:nvSpPr>
          <p:cNvPr id="6" name="Date Placeholder 3"/>
          <p:cNvSpPr>
            <a:spLocks noGrp="1"/>
          </p:cNvSpPr>
          <p:nvPr>
            <p:ph type="dt" idx="10"/>
          </p:nvPr>
        </p:nvSpPr>
        <p:spPr/>
        <p:txBody>
          <a:bodyPr/>
          <a:lstStyle/>
          <a:p>
            <a:r>
              <a:rPr lang="en-US" dirty="0"/>
              <a:t>November 2024</a:t>
            </a:r>
            <a:endParaRPr lang="en-GB" dirty="0"/>
          </a:p>
        </p:txBody>
      </p:sp>
      <p:sp>
        <p:nvSpPr>
          <p:cNvPr id="7" name="Footer Placeholder 4"/>
          <p:cNvSpPr>
            <a:spLocks noGrp="1"/>
          </p:cNvSpPr>
          <p:nvPr>
            <p:ph type="ftr" idx="11"/>
          </p:nvPr>
        </p:nvSpPr>
        <p:spPr/>
        <p:txBody>
          <a:bodyPr/>
          <a:lstStyle/>
          <a:p>
            <a:r>
              <a:rPr lang="en-GB"/>
              <a:t>Carlos Rios, Terabit Wireless Internet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194916602"/>
              </p:ext>
            </p:extLst>
          </p:nvPr>
        </p:nvGraphicFramePr>
        <p:xfrm>
          <a:off x="993775" y="2416175"/>
          <a:ext cx="10244138" cy="2493963"/>
        </p:xfrm>
        <a:graphic>
          <a:graphicData uri="http://schemas.openxmlformats.org/presentationml/2006/ole">
            <mc:AlternateContent xmlns:mc="http://schemas.openxmlformats.org/markup-compatibility/2006">
              <mc:Choice xmlns:v="urn:schemas-microsoft-com:vml" Requires="v">
                <p:oleObj name="Document" r:id="rId3" imgW="10442994" imgH="2544564" progId="Word.Document.8">
                  <p:embed/>
                </p:oleObj>
              </mc:Choice>
              <mc:Fallback>
                <p:oleObj name="Document" r:id="rId3" imgW="10442994" imgH="2544564" progId="Word.Document.8">
                  <p:embed/>
                  <p:pic>
                    <p:nvPicPr>
                      <p:cNvPr id="3075" name="Object 3"/>
                      <p:cNvPicPr>
                        <a:picLocks noChangeAspect="1" noChangeArrowheads="1"/>
                      </p:cNvPicPr>
                      <p:nvPr/>
                    </p:nvPicPr>
                    <p:blipFill>
                      <a:blip r:embed="rId4"/>
                      <a:srcRect/>
                      <a:stretch>
                        <a:fillRect/>
                      </a:stretch>
                    </p:blipFill>
                    <p:spPr bwMode="auto">
                      <a:xfrm>
                        <a:off x="993775" y="2416175"/>
                        <a:ext cx="10244138" cy="249396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186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 vs DPWiFi revA</a:t>
            </a:r>
            <a:endParaRPr lang="en-GB" sz="2800" kern="0" dirty="0"/>
          </a:p>
        </p:txBody>
      </p:sp>
      <p:sp>
        <p:nvSpPr>
          <p:cNvPr id="32" name="TextBox 31">
            <a:extLst>
              <a:ext uri="{FF2B5EF4-FFF2-40B4-BE49-F238E27FC236}">
                <a16:creationId xmlns:a16="http://schemas.microsoft.com/office/drawing/2014/main" id="{FC4191ED-0389-A667-159B-597582517D1F}"/>
              </a:ext>
            </a:extLst>
          </p:cNvPr>
          <p:cNvSpPr txBox="1"/>
          <p:nvPr/>
        </p:nvSpPr>
        <p:spPr>
          <a:xfrm>
            <a:off x="0" y="6038334"/>
            <a:ext cx="12192000" cy="400110"/>
          </a:xfrm>
          <a:prstGeom prst="rect">
            <a:avLst/>
          </a:prstGeom>
          <a:noFill/>
        </p:spPr>
        <p:txBody>
          <a:bodyPr wrap="square" rtlCol="0">
            <a:spAutoFit/>
          </a:bodyPr>
          <a:lstStyle/>
          <a:p>
            <a:pPr marL="0" lvl="2" indent="0" algn="ctr">
              <a:lnSpc>
                <a:spcPct val="100000"/>
              </a:lnSpc>
              <a:spcBef>
                <a:spcPts val="0"/>
              </a:spcBef>
              <a:buNone/>
            </a:pPr>
            <a:r>
              <a:rPr lang="en-US" sz="2000" b="1" kern="0" dirty="0">
                <a:solidFill>
                  <a:schemeClr val="tx1"/>
                </a:solidFill>
              </a:rPr>
              <a:t>DPWiFi rev- is just a Degenerate Manifestation of DPWiFi revA</a:t>
            </a:r>
          </a:p>
        </p:txBody>
      </p:sp>
      <p:sp>
        <p:nvSpPr>
          <p:cNvPr id="4" name="TextBox 3">
            <a:extLst>
              <a:ext uri="{FF2B5EF4-FFF2-40B4-BE49-F238E27FC236}">
                <a16:creationId xmlns:a16="http://schemas.microsoft.com/office/drawing/2014/main" id="{8062A331-F10B-ECAF-6F83-4CA1B75FAF5B}"/>
              </a:ext>
            </a:extLst>
          </p:cNvPr>
          <p:cNvSpPr txBox="1"/>
          <p:nvPr/>
        </p:nvSpPr>
        <p:spPr>
          <a:xfrm>
            <a:off x="-24979" y="5552453"/>
            <a:ext cx="12191522" cy="369332"/>
          </a:xfrm>
          <a:prstGeom prst="rect">
            <a:avLst/>
          </a:prstGeom>
          <a:noFill/>
        </p:spPr>
        <p:txBody>
          <a:bodyPr wrap="square" rtlCol="0">
            <a:spAutoFit/>
          </a:bodyPr>
          <a:lstStyle/>
          <a:p>
            <a:pPr marL="0" lvl="2" indent="0" algn="ctr">
              <a:lnSpc>
                <a:spcPct val="100000"/>
              </a:lnSpc>
              <a:spcBef>
                <a:spcPts val="0"/>
              </a:spcBef>
              <a:buNone/>
            </a:pPr>
            <a:r>
              <a:rPr lang="en-US" sz="1800" b="1" kern="0" dirty="0">
                <a:solidFill>
                  <a:schemeClr val="tx1"/>
                </a:solidFill>
              </a:rPr>
              <a:t>Note: DPWiFi rev- and DPWiFi revA are equivalent for </a:t>
            </a:r>
            <a:r>
              <a:rPr lang="el-GR" sz="1800" b="1" kern="0" dirty="0">
                <a:solidFill>
                  <a:schemeClr val="tx1"/>
                </a:solidFill>
              </a:rPr>
              <a:t>ψ</a:t>
            </a:r>
            <a:r>
              <a:rPr lang="en-US" sz="1800" b="1" kern="0" dirty="0">
                <a:solidFill>
                  <a:schemeClr val="tx1"/>
                </a:solidFill>
              </a:rPr>
              <a:t> &lt; 7.5</a:t>
            </a:r>
            <a:r>
              <a:rPr lang="en-US" sz="1800" b="1" kern="0" baseline="30000" dirty="0">
                <a:solidFill>
                  <a:schemeClr val="tx1"/>
                </a:solidFill>
              </a:rPr>
              <a:t>o</a:t>
            </a:r>
          </a:p>
        </p:txBody>
      </p:sp>
      <p:grpSp>
        <p:nvGrpSpPr>
          <p:cNvPr id="14" name="Group 13">
            <a:extLst>
              <a:ext uri="{FF2B5EF4-FFF2-40B4-BE49-F238E27FC236}">
                <a16:creationId xmlns:a16="http://schemas.microsoft.com/office/drawing/2014/main" id="{696575EF-FD5A-75C9-C36B-EA4F45A866CF}"/>
              </a:ext>
            </a:extLst>
          </p:cNvPr>
          <p:cNvGrpSpPr/>
          <p:nvPr/>
        </p:nvGrpSpPr>
        <p:grpSpPr>
          <a:xfrm>
            <a:off x="2550464" y="1095852"/>
            <a:ext cx="6716306" cy="4414837"/>
            <a:chOff x="2550464" y="1095852"/>
            <a:chExt cx="6716306" cy="4414837"/>
          </a:xfrm>
        </p:grpSpPr>
        <p:pic>
          <p:nvPicPr>
            <p:cNvPr id="3" name="Picture 2">
              <a:extLst>
                <a:ext uri="{FF2B5EF4-FFF2-40B4-BE49-F238E27FC236}">
                  <a16:creationId xmlns:a16="http://schemas.microsoft.com/office/drawing/2014/main" id="{22B8901C-7CD1-F951-016C-04AB080F35ED}"/>
                </a:ext>
              </a:extLst>
            </p:cNvPr>
            <p:cNvPicPr>
              <a:picLocks noChangeAspect="1"/>
            </p:cNvPicPr>
            <p:nvPr/>
          </p:nvPicPr>
          <p:blipFill>
            <a:blip r:embed="rId3"/>
            <a:stretch>
              <a:fillRect/>
            </a:stretch>
          </p:blipFill>
          <p:spPr>
            <a:xfrm>
              <a:off x="2550464" y="1095852"/>
              <a:ext cx="6716306" cy="4414837"/>
            </a:xfrm>
            <a:prstGeom prst="rect">
              <a:avLst/>
            </a:prstGeom>
          </p:spPr>
        </p:pic>
        <p:pic>
          <p:nvPicPr>
            <p:cNvPr id="7" name="Picture 6">
              <a:extLst>
                <a:ext uri="{FF2B5EF4-FFF2-40B4-BE49-F238E27FC236}">
                  <a16:creationId xmlns:a16="http://schemas.microsoft.com/office/drawing/2014/main" id="{6D7E5BDF-2D1D-8F51-1AF6-BF4CA1C9C56C}"/>
                </a:ext>
              </a:extLst>
            </p:cNvPr>
            <p:cNvPicPr>
              <a:picLocks noChangeAspect="1"/>
            </p:cNvPicPr>
            <p:nvPr/>
          </p:nvPicPr>
          <p:blipFill>
            <a:blip r:embed="rId4"/>
            <a:stretch>
              <a:fillRect/>
            </a:stretch>
          </p:blipFill>
          <p:spPr>
            <a:xfrm>
              <a:off x="5049368" y="3429000"/>
              <a:ext cx="1427632" cy="233363"/>
            </a:xfrm>
            <a:prstGeom prst="rect">
              <a:avLst/>
            </a:prstGeom>
          </p:spPr>
        </p:pic>
        <p:pic>
          <p:nvPicPr>
            <p:cNvPr id="13" name="Picture 12">
              <a:extLst>
                <a:ext uri="{FF2B5EF4-FFF2-40B4-BE49-F238E27FC236}">
                  <a16:creationId xmlns:a16="http://schemas.microsoft.com/office/drawing/2014/main" id="{F97A184D-3085-6A4B-1912-C4354B866825}"/>
                </a:ext>
              </a:extLst>
            </p:cNvPr>
            <p:cNvPicPr>
              <a:picLocks noChangeAspect="1"/>
            </p:cNvPicPr>
            <p:nvPr/>
          </p:nvPicPr>
          <p:blipFill>
            <a:blip r:embed="rId5"/>
            <a:stretch>
              <a:fillRect/>
            </a:stretch>
          </p:blipFill>
          <p:spPr>
            <a:xfrm>
              <a:off x="6624637" y="3401017"/>
              <a:ext cx="2214563" cy="261346"/>
            </a:xfrm>
            <a:prstGeom prst="rect">
              <a:avLst/>
            </a:prstGeom>
          </p:spPr>
        </p:pic>
      </p:grpSp>
      <p:sp>
        <p:nvSpPr>
          <p:cNvPr id="2" name="Date Placeholder 5">
            <a:extLst>
              <a:ext uri="{FF2B5EF4-FFF2-40B4-BE49-F238E27FC236}">
                <a16:creationId xmlns:a16="http://schemas.microsoft.com/office/drawing/2014/main" id="{99071857-A52C-6015-A88A-727F907DD90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962363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0945-75DD-0454-D1A0-F08ED9BDCB9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C6EA81-7F6C-22B3-0610-66AEBC089207}"/>
              </a:ext>
            </a:extLst>
          </p:cNvPr>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a:extLst>
              <a:ext uri="{FF2B5EF4-FFF2-40B4-BE49-F238E27FC236}">
                <a16:creationId xmlns:a16="http://schemas.microsoft.com/office/drawing/2014/main" id="{FD58144B-3C48-9E6B-C399-0FD02DD96907}"/>
              </a:ext>
            </a:extLst>
          </p:cNvPr>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04E4824E-97CF-01B5-0DEE-430E37458FED}"/>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Mathematical Model</a:t>
            </a:r>
            <a:endParaRPr lang="en-GB" sz="2800" kern="0" dirty="0"/>
          </a:p>
        </p:txBody>
      </p:sp>
      <p:sp>
        <p:nvSpPr>
          <p:cNvPr id="2" name="Date Placeholder 5">
            <a:extLst>
              <a:ext uri="{FF2B5EF4-FFF2-40B4-BE49-F238E27FC236}">
                <a16:creationId xmlns:a16="http://schemas.microsoft.com/office/drawing/2014/main" id="{FC6D63CE-8177-519C-4753-74FD136A8760}"/>
              </a:ext>
            </a:extLst>
          </p:cNvPr>
          <p:cNvSpPr>
            <a:spLocks noGrp="1"/>
          </p:cNvSpPr>
          <p:nvPr>
            <p:ph type="dt" idx="15"/>
          </p:nvPr>
        </p:nvSpPr>
        <p:spPr>
          <a:xfrm>
            <a:off x="929217" y="333375"/>
            <a:ext cx="2499764"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1F69D3F-460D-70C6-CD3F-DFBCF1A96CEC}"/>
              </a:ext>
            </a:extLst>
          </p:cNvPr>
          <p:cNvPicPr>
            <a:picLocks noChangeAspect="1"/>
          </p:cNvPicPr>
          <p:nvPr/>
        </p:nvPicPr>
        <p:blipFill>
          <a:blip r:embed="rId3"/>
          <a:stretch>
            <a:fillRect/>
          </a:stretch>
        </p:blipFill>
        <p:spPr>
          <a:xfrm>
            <a:off x="2471551" y="1431572"/>
            <a:ext cx="7248897" cy="4779297"/>
          </a:xfrm>
          <a:prstGeom prst="rect">
            <a:avLst/>
          </a:prstGeom>
        </p:spPr>
      </p:pic>
    </p:spTree>
    <p:extLst>
      <p:ext uri="{BB962C8B-B14F-4D97-AF65-F5344CB8AC3E}">
        <p14:creationId xmlns:p14="http://schemas.microsoft.com/office/powerpoint/2010/main" val="3970814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B0A7-64A9-F9C5-CA14-793CDA160A5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C9828A-ECEE-D231-5B70-89F37F9B50E2}"/>
              </a:ext>
            </a:extLst>
          </p:cNvPr>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a:extLst>
              <a:ext uri="{FF2B5EF4-FFF2-40B4-BE49-F238E27FC236}">
                <a16:creationId xmlns:a16="http://schemas.microsoft.com/office/drawing/2014/main" id="{F88C70B8-8984-E772-E746-12B8A507196D}"/>
              </a:ext>
            </a:extLst>
          </p:cNvPr>
          <p:cNvSpPr>
            <a:spLocks noGrp="1"/>
          </p:cNvSpPr>
          <p:nvPr>
            <p:ph type="ftr" idx="14"/>
          </p:nvPr>
        </p:nvSpPr>
        <p:spPr/>
        <p:txBody>
          <a:bodyPr/>
          <a:lstStyle/>
          <a:p>
            <a:r>
              <a:rPr lang="en-GB" dirty="0"/>
              <a:t>Carlos Rios, Terabit Wireless Internet</a:t>
            </a:r>
          </a:p>
        </p:txBody>
      </p:sp>
      <p:sp>
        <p:nvSpPr>
          <p:cNvPr id="9" name="Title 1">
            <a:extLst>
              <a:ext uri="{FF2B5EF4-FFF2-40B4-BE49-F238E27FC236}">
                <a16:creationId xmlns:a16="http://schemas.microsoft.com/office/drawing/2014/main" id="{99FC15FE-A016-547D-D875-631ABA44A3E1}"/>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Computational Model</a:t>
            </a:r>
            <a:endParaRPr lang="en-GB" sz="2800" kern="0" dirty="0"/>
          </a:p>
        </p:txBody>
      </p:sp>
      <p:sp>
        <p:nvSpPr>
          <p:cNvPr id="2" name="Date Placeholder 5">
            <a:extLst>
              <a:ext uri="{FF2B5EF4-FFF2-40B4-BE49-F238E27FC236}">
                <a16:creationId xmlns:a16="http://schemas.microsoft.com/office/drawing/2014/main" id="{0CF1E670-802C-A71F-E414-1B650F37D2D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5D6924F6-8854-7997-39AD-55F0A1BB9119}"/>
              </a:ext>
            </a:extLst>
          </p:cNvPr>
          <p:cNvPicPr>
            <a:picLocks noChangeAspect="1"/>
          </p:cNvPicPr>
          <p:nvPr/>
        </p:nvPicPr>
        <p:blipFill>
          <a:blip r:embed="rId3"/>
          <a:stretch>
            <a:fillRect/>
          </a:stretch>
        </p:blipFill>
        <p:spPr>
          <a:xfrm>
            <a:off x="2932377" y="1551380"/>
            <a:ext cx="6426729" cy="4476239"/>
          </a:xfrm>
          <a:prstGeom prst="rect">
            <a:avLst/>
          </a:prstGeom>
        </p:spPr>
      </p:pic>
      <p:pic>
        <p:nvPicPr>
          <p:cNvPr id="11" name="Picture 10">
            <a:extLst>
              <a:ext uri="{FF2B5EF4-FFF2-40B4-BE49-F238E27FC236}">
                <a16:creationId xmlns:a16="http://schemas.microsoft.com/office/drawing/2014/main" id="{2DEAB433-131B-91F2-EE04-3EA83DF19BF9}"/>
              </a:ext>
            </a:extLst>
          </p:cNvPr>
          <p:cNvPicPr>
            <a:picLocks noChangeAspect="1"/>
          </p:cNvPicPr>
          <p:nvPr/>
        </p:nvPicPr>
        <p:blipFill>
          <a:blip r:embed="rId4"/>
          <a:stretch>
            <a:fillRect/>
          </a:stretch>
        </p:blipFill>
        <p:spPr>
          <a:xfrm>
            <a:off x="5202454" y="1245167"/>
            <a:ext cx="1787091" cy="296352"/>
          </a:xfrm>
          <a:prstGeom prst="rect">
            <a:avLst/>
          </a:prstGeom>
        </p:spPr>
      </p:pic>
    </p:spTree>
    <p:extLst>
      <p:ext uri="{BB962C8B-B14F-4D97-AF65-F5344CB8AC3E}">
        <p14:creationId xmlns:p14="http://schemas.microsoft.com/office/powerpoint/2010/main" val="932971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MATLAB Validation Plan</a:t>
            </a:r>
          </a:p>
        </p:txBody>
      </p:sp>
      <p:graphicFrame>
        <p:nvGraphicFramePr>
          <p:cNvPr id="2" name="Table 1">
            <a:extLst>
              <a:ext uri="{FF2B5EF4-FFF2-40B4-BE49-F238E27FC236}">
                <a16:creationId xmlns:a16="http://schemas.microsoft.com/office/drawing/2014/main" id="{D01A1BBC-C1DD-F215-318E-72D03BA3B405}"/>
              </a:ext>
            </a:extLst>
          </p:cNvPr>
          <p:cNvGraphicFramePr>
            <a:graphicFrameLocks noGrp="1"/>
          </p:cNvGraphicFramePr>
          <p:nvPr>
            <p:extLst>
              <p:ext uri="{D42A27DB-BD31-4B8C-83A1-F6EECF244321}">
                <p14:modId xmlns:p14="http://schemas.microsoft.com/office/powerpoint/2010/main" val="3882696193"/>
              </p:ext>
            </p:extLst>
          </p:nvPr>
        </p:nvGraphicFramePr>
        <p:xfrm>
          <a:off x="3670304" y="1169431"/>
          <a:ext cx="4246027" cy="5134586"/>
        </p:xfrm>
        <a:graphic>
          <a:graphicData uri="http://schemas.openxmlformats.org/drawingml/2006/table">
            <a:tbl>
              <a:tblPr firstRow="1" bandRow="1">
                <a:tableStyleId>{073A0DAA-6AF3-43AB-8588-CEC1D06C72B9}</a:tableStyleId>
              </a:tblPr>
              <a:tblGrid>
                <a:gridCol w="1054096">
                  <a:extLst>
                    <a:ext uri="{9D8B030D-6E8A-4147-A177-3AD203B41FA5}">
                      <a16:colId xmlns:a16="http://schemas.microsoft.com/office/drawing/2014/main" val="419928448"/>
                    </a:ext>
                  </a:extLst>
                </a:gridCol>
                <a:gridCol w="1733726">
                  <a:extLst>
                    <a:ext uri="{9D8B030D-6E8A-4147-A177-3AD203B41FA5}">
                      <a16:colId xmlns:a16="http://schemas.microsoft.com/office/drawing/2014/main" val="333345212"/>
                    </a:ext>
                  </a:extLst>
                </a:gridCol>
                <a:gridCol w="1458205">
                  <a:extLst>
                    <a:ext uri="{9D8B030D-6E8A-4147-A177-3AD203B41FA5}">
                      <a16:colId xmlns:a16="http://schemas.microsoft.com/office/drawing/2014/main" val="126299501"/>
                    </a:ext>
                  </a:extLst>
                </a:gridCol>
              </a:tblGrid>
              <a:tr h="795934">
                <a:tc gridSpan="3">
                  <a:txBody>
                    <a:bodyPr/>
                    <a:lstStyle/>
                    <a:p>
                      <a:pPr algn="ctr"/>
                      <a:r>
                        <a:rPr lang="en-US" sz="1400" dirty="0"/>
                        <a:t>DPWiFiTRXv4</a:t>
                      </a:r>
                    </a:p>
                    <a:p>
                      <a:pPr algn="ctr"/>
                      <a:r>
                        <a:rPr lang="en-US" sz="1400" dirty="0"/>
                        <a:t>32x 4kQAM5/6-320MHz DPWiFi Streams </a:t>
                      </a:r>
                    </a:p>
                    <a:p>
                      <a:pPr algn="ctr"/>
                      <a:r>
                        <a:rPr lang="en-US" sz="1400" dirty="0"/>
                        <a:t>BER vs Propagation Polarization, Rx Adaptation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89567463"/>
                  </a:ext>
                </a:extLst>
              </a:tr>
              <a:tr h="316060">
                <a:tc>
                  <a:txBody>
                    <a:bodyPr/>
                    <a:lstStyle/>
                    <a:p>
                      <a:pPr algn="ctr"/>
                      <a:r>
                        <a:rPr lang="en-US" sz="1200" b="1" dirty="0"/>
                        <a:t>Case</a:t>
                      </a:r>
                    </a:p>
                  </a:txBody>
                  <a:tcPr/>
                </a:tc>
                <a:tc>
                  <a:txBody>
                    <a:bodyPr/>
                    <a:lstStyle/>
                    <a:p>
                      <a:pPr algn="ctr"/>
                      <a:r>
                        <a:rPr lang="en-US" sz="1200" b="1" dirty="0"/>
                        <a:t>Polarization Angle </a:t>
                      </a:r>
                      <a:r>
                        <a:rPr lang="el-GR" sz="1200" b="1" dirty="0"/>
                        <a:t>ψ</a:t>
                      </a:r>
                      <a:r>
                        <a:rPr lang="en-US" sz="1200" b="1" dirty="0"/>
                        <a:t> (</a:t>
                      </a:r>
                      <a:r>
                        <a:rPr lang="en-US" sz="1200" b="1" baseline="30000" dirty="0"/>
                        <a:t>o</a:t>
                      </a:r>
                      <a:r>
                        <a:rPr lang="en-US" sz="1200" b="1" dirty="0"/>
                        <a:t>)</a:t>
                      </a:r>
                    </a:p>
                  </a:txBody>
                  <a:tcPr/>
                </a:tc>
                <a:tc>
                  <a:txBody>
                    <a:bodyPr/>
                    <a:lstStyle/>
                    <a:p>
                      <a:pPr algn="ctr"/>
                      <a:r>
                        <a:rPr lang="en-US" sz="1200" b="1" dirty="0"/>
                        <a:t>Rx Adaptation</a:t>
                      </a:r>
                    </a:p>
                  </a:txBody>
                  <a:tcPr/>
                </a:tc>
                <a:extLst>
                  <a:ext uri="{0D108BD9-81ED-4DB2-BD59-A6C34878D82A}">
                    <a16:rowId xmlns:a16="http://schemas.microsoft.com/office/drawing/2014/main" val="2057316134"/>
                  </a:ext>
                </a:extLst>
              </a:tr>
              <a:tr h="287328">
                <a:tc>
                  <a:txBody>
                    <a:bodyPr/>
                    <a:lstStyle/>
                    <a:p>
                      <a:pPr algn="ctr"/>
                      <a:r>
                        <a:rPr lang="en-US" sz="1100" b="1" dirty="0">
                          <a:latin typeface="+mj-lt"/>
                        </a:rPr>
                        <a:t>VP-1</a:t>
                      </a:r>
                    </a:p>
                  </a:txBody>
                  <a:tcPr/>
                </a:tc>
                <a:tc rowSpan="2">
                  <a:txBody>
                    <a:bodyPr/>
                    <a:lstStyle/>
                    <a:p>
                      <a:pPr algn="ctr"/>
                      <a:endParaRPr lang="en-US" sz="1100" b="1" dirty="0">
                        <a:latin typeface="+mj-lt"/>
                      </a:endParaRPr>
                    </a:p>
                    <a:p>
                      <a:pPr algn="ctr"/>
                      <a:r>
                        <a:rPr lang="en-US" sz="1100" b="1" dirty="0">
                          <a:latin typeface="+mj-lt"/>
                        </a:rPr>
                        <a:t>0.0</a:t>
                      </a:r>
                    </a:p>
                  </a:txBody>
                  <a:tcPr/>
                </a:tc>
                <a:tc>
                  <a:txBody>
                    <a:bodyPr/>
                    <a:lstStyle/>
                    <a:p>
                      <a:pPr algn="ctr"/>
                      <a:r>
                        <a:rPr lang="en-US" sz="1100" b="1" dirty="0">
                          <a:latin typeface="+mj-lt"/>
                        </a:rPr>
                        <a:t>N</a:t>
                      </a:r>
                    </a:p>
                  </a:txBody>
                  <a:tcPr/>
                </a:tc>
                <a:extLst>
                  <a:ext uri="{0D108BD9-81ED-4DB2-BD59-A6C34878D82A}">
                    <a16:rowId xmlns:a16="http://schemas.microsoft.com/office/drawing/2014/main" val="2838057389"/>
                  </a:ext>
                </a:extLst>
              </a:tr>
              <a:tr h="287328">
                <a:tc>
                  <a:txBody>
                    <a:bodyPr/>
                    <a:lstStyle/>
                    <a:p>
                      <a:pPr algn="ctr"/>
                      <a:r>
                        <a:rPr lang="en-US" sz="1100" b="1" dirty="0">
                          <a:latin typeface="+mj-lt"/>
                        </a:rPr>
                        <a:t>-</a:t>
                      </a:r>
                    </a:p>
                  </a:txBody>
                  <a:tcPr/>
                </a:tc>
                <a:tc vMerge="1">
                  <a:txBody>
                    <a:bodyPr/>
                    <a:lstStyle/>
                    <a:p>
                      <a:pPr algn="ctr"/>
                      <a:endParaRPr lang="en-US" sz="1200" b="1" dirty="0">
                        <a:latin typeface="+mj-lt"/>
                      </a:endParaRPr>
                    </a:p>
                  </a:txBody>
                  <a:tcPr/>
                </a:tc>
                <a:tc>
                  <a:txBody>
                    <a:bodyPr/>
                    <a:lstStyle/>
                    <a:p>
                      <a:pPr algn="ctr"/>
                      <a:r>
                        <a:rPr lang="en-US" sz="1100" b="1" dirty="0">
                          <a:latin typeface="+mj-lt"/>
                        </a:rPr>
                        <a:t>Y</a:t>
                      </a:r>
                    </a:p>
                  </a:txBody>
                  <a:tcPr/>
                </a:tc>
                <a:extLst>
                  <a:ext uri="{0D108BD9-81ED-4DB2-BD59-A6C34878D82A}">
                    <a16:rowId xmlns:a16="http://schemas.microsoft.com/office/drawing/2014/main" val="33227257"/>
                  </a:ext>
                </a:extLst>
              </a:tr>
              <a:tr h="287328">
                <a:tc>
                  <a:txBody>
                    <a:bodyPr/>
                    <a:lstStyle/>
                    <a:p>
                      <a:pPr algn="ctr"/>
                      <a:r>
                        <a:rPr lang="en-US" sz="1100" b="1" dirty="0">
                          <a:latin typeface="+mj-lt"/>
                        </a:rPr>
                        <a:t>VP-2</a:t>
                      </a:r>
                    </a:p>
                  </a:txBody>
                  <a:tcPr/>
                </a:tc>
                <a:tc rowSpan="2">
                  <a:txBody>
                    <a:bodyPr/>
                    <a:lstStyle/>
                    <a:p>
                      <a:pPr algn="ctr"/>
                      <a:endParaRPr lang="en-US" sz="1100" b="1" dirty="0">
                        <a:latin typeface="+mj-lt"/>
                      </a:endParaRPr>
                    </a:p>
                    <a:p>
                      <a:pPr algn="ctr"/>
                      <a:r>
                        <a:rPr lang="en-US" sz="1100" b="1" dirty="0">
                          <a:latin typeface="+mj-lt"/>
                        </a:rPr>
                        <a:t>1.0</a:t>
                      </a:r>
                    </a:p>
                  </a:txBody>
                  <a:tcPr/>
                </a:tc>
                <a:tc>
                  <a:txBody>
                    <a:bodyPr/>
                    <a:lstStyle/>
                    <a:p>
                      <a:pPr algn="ctr"/>
                      <a:r>
                        <a:rPr lang="en-US" sz="1100" b="1" dirty="0">
                          <a:latin typeface="+mj-lt"/>
                        </a:rPr>
                        <a:t>N</a:t>
                      </a:r>
                    </a:p>
                  </a:txBody>
                  <a:tcPr/>
                </a:tc>
                <a:extLst>
                  <a:ext uri="{0D108BD9-81ED-4DB2-BD59-A6C34878D82A}">
                    <a16:rowId xmlns:a16="http://schemas.microsoft.com/office/drawing/2014/main" val="2845342575"/>
                  </a:ext>
                </a:extLst>
              </a:tr>
              <a:tr h="287328">
                <a:tc>
                  <a:txBody>
                    <a:bodyPr/>
                    <a:lstStyle/>
                    <a:p>
                      <a:pPr algn="ctr"/>
                      <a:r>
                        <a:rPr lang="en-US" sz="1100" b="1" dirty="0">
                          <a:latin typeface="+mj-lt"/>
                        </a:rPr>
                        <a:t>-</a:t>
                      </a:r>
                    </a:p>
                  </a:txBody>
                  <a:tcPr/>
                </a:tc>
                <a:tc vMerge="1">
                  <a:txBody>
                    <a:bodyPr/>
                    <a:lstStyle/>
                    <a:p>
                      <a:pPr algn="ctr"/>
                      <a:endParaRPr lang="en-US" sz="1100" b="1" dirty="0">
                        <a:latin typeface="+mj-lt"/>
                      </a:endParaRPr>
                    </a:p>
                  </a:txBody>
                  <a:tcPr/>
                </a:tc>
                <a:tc>
                  <a:txBody>
                    <a:bodyPr/>
                    <a:lstStyle/>
                    <a:p>
                      <a:pPr algn="ctr"/>
                      <a:r>
                        <a:rPr lang="en-US" sz="1100" b="1" dirty="0">
                          <a:latin typeface="+mj-lt"/>
                        </a:rPr>
                        <a:t>Y</a:t>
                      </a:r>
                    </a:p>
                  </a:txBody>
                  <a:tcPr/>
                </a:tc>
                <a:extLst>
                  <a:ext uri="{0D108BD9-81ED-4DB2-BD59-A6C34878D82A}">
                    <a16:rowId xmlns:a16="http://schemas.microsoft.com/office/drawing/2014/main" val="1510632321"/>
                  </a:ext>
                </a:extLst>
              </a:tr>
              <a:tr h="287328">
                <a:tc>
                  <a:txBody>
                    <a:bodyPr/>
                    <a:lstStyle/>
                    <a:p>
                      <a:pPr algn="ctr"/>
                      <a:r>
                        <a:rPr lang="en-US" sz="1100" b="1" dirty="0">
                          <a:latin typeface="+mj-lt"/>
                        </a:rPr>
                        <a:t>VP-3</a:t>
                      </a:r>
                    </a:p>
                  </a:txBody>
                  <a:tcPr/>
                </a:tc>
                <a:tc rowSpan="2">
                  <a:txBody>
                    <a:bodyPr/>
                    <a:lstStyle/>
                    <a:p>
                      <a:pPr algn="ctr"/>
                      <a:endParaRPr lang="en-US" sz="1100" b="1" dirty="0">
                        <a:latin typeface="+mj-lt"/>
                      </a:endParaRPr>
                    </a:p>
                    <a:p>
                      <a:pPr algn="ctr"/>
                      <a:r>
                        <a:rPr lang="en-US" sz="1100" b="1" dirty="0">
                          <a:latin typeface="+mj-lt"/>
                        </a:rPr>
                        <a:t>1.1</a:t>
                      </a:r>
                    </a:p>
                  </a:txBody>
                  <a:tcPr/>
                </a:tc>
                <a:tc>
                  <a:txBody>
                    <a:bodyPr/>
                    <a:lstStyle/>
                    <a:p>
                      <a:pPr algn="ctr"/>
                      <a:r>
                        <a:rPr lang="en-US" sz="1100" b="1" dirty="0">
                          <a:latin typeface="+mj-lt"/>
                        </a:rPr>
                        <a:t>N</a:t>
                      </a:r>
                    </a:p>
                  </a:txBody>
                  <a:tcPr/>
                </a:tc>
                <a:extLst>
                  <a:ext uri="{0D108BD9-81ED-4DB2-BD59-A6C34878D82A}">
                    <a16:rowId xmlns:a16="http://schemas.microsoft.com/office/drawing/2014/main" val="1578958576"/>
                  </a:ext>
                </a:extLst>
              </a:tr>
              <a:tr h="287328">
                <a:tc>
                  <a:txBody>
                    <a:bodyPr/>
                    <a:lstStyle/>
                    <a:p>
                      <a:pPr algn="ctr"/>
                      <a:r>
                        <a:rPr lang="en-US" sz="1100" b="1" dirty="0">
                          <a:latin typeface="+mj-lt"/>
                        </a:rPr>
                        <a:t>VP-4</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536678856"/>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VP-5</a:t>
                      </a:r>
                    </a:p>
                  </a:txBody>
                  <a:tcPr/>
                </a:tc>
                <a:tc rowSpan="2">
                  <a:txBody>
                    <a:bodyPr/>
                    <a:lstStyle/>
                    <a:p>
                      <a:pPr algn="ctr"/>
                      <a:endParaRPr lang="en-US" sz="1100" b="1" dirty="0">
                        <a:latin typeface="+mj-lt"/>
                      </a:endParaRPr>
                    </a:p>
                    <a:p>
                      <a:pPr algn="ctr"/>
                      <a:r>
                        <a:rPr lang="en-US" sz="1100" b="1" dirty="0">
                          <a:latin typeface="+mj-lt"/>
                        </a:rPr>
                        <a:t>5.0</a:t>
                      </a:r>
                    </a:p>
                  </a:txBody>
                  <a:tcPr/>
                </a:tc>
                <a:tc>
                  <a:txBody>
                    <a:bodyPr/>
                    <a:lstStyle/>
                    <a:p>
                      <a:pPr algn="ctr"/>
                      <a:r>
                        <a:rPr lang="en-US" sz="1100" b="1" dirty="0">
                          <a:latin typeface="+mj-lt"/>
                        </a:rPr>
                        <a:t>N</a:t>
                      </a:r>
                    </a:p>
                  </a:txBody>
                  <a:tcPr/>
                </a:tc>
                <a:extLst>
                  <a:ext uri="{0D108BD9-81ED-4DB2-BD59-A6C34878D82A}">
                    <a16:rowId xmlns:a16="http://schemas.microsoft.com/office/drawing/2014/main" val="262297577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VP-6</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73122439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VP-7</a:t>
                      </a:r>
                    </a:p>
                  </a:txBody>
                  <a:tcPr/>
                </a:tc>
                <a:tc rowSpan="2">
                  <a:txBody>
                    <a:bodyPr/>
                    <a:lstStyle/>
                    <a:p>
                      <a:pPr algn="ctr"/>
                      <a:endParaRPr lang="en-US" sz="1100" b="1" dirty="0">
                        <a:latin typeface="+mj-lt"/>
                      </a:endParaRPr>
                    </a:p>
                    <a:p>
                      <a:pPr algn="ctr"/>
                      <a:r>
                        <a:rPr lang="en-US" sz="1100" b="1" dirty="0">
                          <a:latin typeface="+mj-lt"/>
                        </a:rPr>
                        <a:t>10.0</a:t>
                      </a:r>
                    </a:p>
                  </a:txBody>
                  <a:tcPr/>
                </a:tc>
                <a:tc>
                  <a:txBody>
                    <a:bodyPr/>
                    <a:lstStyle/>
                    <a:p>
                      <a:pPr algn="ctr"/>
                      <a:r>
                        <a:rPr lang="en-US" sz="1100" b="1" dirty="0">
                          <a:latin typeface="+mj-lt"/>
                        </a:rPr>
                        <a:t>N</a:t>
                      </a:r>
                    </a:p>
                  </a:txBody>
                  <a:tcPr/>
                </a:tc>
                <a:extLst>
                  <a:ext uri="{0D108BD9-81ED-4DB2-BD59-A6C34878D82A}">
                    <a16:rowId xmlns:a16="http://schemas.microsoft.com/office/drawing/2014/main" val="2103958873"/>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VP-8</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271267097"/>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VP-9</a:t>
                      </a:r>
                    </a:p>
                  </a:txBody>
                  <a:tcPr/>
                </a:tc>
                <a:tc rowSpan="2">
                  <a:txBody>
                    <a:bodyPr/>
                    <a:lstStyle/>
                    <a:p>
                      <a:pPr algn="ctr"/>
                      <a:endParaRPr lang="en-US" sz="1100" b="1" dirty="0">
                        <a:latin typeface="+mj-lt"/>
                      </a:endParaRPr>
                    </a:p>
                    <a:p>
                      <a:pPr algn="ctr"/>
                      <a:r>
                        <a:rPr lang="en-US" sz="1100" b="1" dirty="0">
                          <a:latin typeface="+mj-lt"/>
                        </a:rPr>
                        <a:t>25.0</a:t>
                      </a:r>
                    </a:p>
                  </a:txBody>
                  <a:tcPr/>
                </a:tc>
                <a:tc>
                  <a:txBody>
                    <a:bodyPr/>
                    <a:lstStyle/>
                    <a:p>
                      <a:pPr algn="ctr"/>
                      <a:r>
                        <a:rPr lang="en-US" sz="1100" b="1" dirty="0">
                          <a:latin typeface="+mj-lt"/>
                        </a:rPr>
                        <a:t>N</a:t>
                      </a:r>
                    </a:p>
                  </a:txBody>
                  <a:tcPr/>
                </a:tc>
                <a:extLst>
                  <a:ext uri="{0D108BD9-81ED-4DB2-BD59-A6C34878D82A}">
                    <a16:rowId xmlns:a16="http://schemas.microsoft.com/office/drawing/2014/main" val="178200916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VP-10</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4245903172"/>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VP-11</a:t>
                      </a:r>
                    </a:p>
                  </a:txBody>
                  <a:tcPr/>
                </a:tc>
                <a:tc rowSpan="2">
                  <a:txBody>
                    <a:bodyPr/>
                    <a:lstStyle/>
                    <a:p>
                      <a:pPr algn="ctr"/>
                      <a:endParaRPr lang="en-US" sz="1100" b="1" dirty="0">
                        <a:latin typeface="+mj-lt"/>
                      </a:endParaRPr>
                    </a:p>
                    <a:p>
                      <a:pPr algn="ctr"/>
                      <a:r>
                        <a:rPr lang="en-US" sz="1100" b="1" dirty="0">
                          <a:latin typeface="+mj-lt"/>
                        </a:rPr>
                        <a:t>40.0</a:t>
                      </a:r>
                    </a:p>
                  </a:txBody>
                  <a:tcPr/>
                </a:tc>
                <a:tc>
                  <a:txBody>
                    <a:bodyPr/>
                    <a:lstStyle/>
                    <a:p>
                      <a:pPr algn="ctr"/>
                      <a:r>
                        <a:rPr lang="en-US" sz="1100" b="1" dirty="0">
                          <a:latin typeface="+mj-lt"/>
                        </a:rPr>
                        <a:t>N</a:t>
                      </a:r>
                    </a:p>
                  </a:txBody>
                  <a:tcPr/>
                </a:tc>
                <a:extLst>
                  <a:ext uri="{0D108BD9-81ED-4DB2-BD59-A6C34878D82A}">
                    <a16:rowId xmlns:a16="http://schemas.microsoft.com/office/drawing/2014/main" val="561111512"/>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VP-12</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3200375070"/>
                  </a:ext>
                </a:extLst>
              </a:tr>
            </a:tbl>
          </a:graphicData>
        </a:graphic>
      </p:graphicFrame>
      <p:sp>
        <p:nvSpPr>
          <p:cNvPr id="3" name="Date Placeholder 5">
            <a:extLst>
              <a:ext uri="{FF2B5EF4-FFF2-40B4-BE49-F238E27FC236}">
                <a16:creationId xmlns:a16="http://schemas.microsoft.com/office/drawing/2014/main" id="{A67702E8-51A8-BE0A-7394-58231EA8094C}"/>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949548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Exercise</a:t>
            </a:r>
          </a:p>
        </p:txBody>
      </p:sp>
      <p:pic>
        <p:nvPicPr>
          <p:cNvPr id="3" name="Picture 2">
            <a:extLst>
              <a:ext uri="{FF2B5EF4-FFF2-40B4-BE49-F238E27FC236}">
                <a16:creationId xmlns:a16="http://schemas.microsoft.com/office/drawing/2014/main" id="{D7B88C51-4AC6-87EA-0A95-55EC35EAE255}"/>
              </a:ext>
            </a:extLst>
          </p:cNvPr>
          <p:cNvPicPr>
            <a:picLocks noChangeAspect="1"/>
          </p:cNvPicPr>
          <p:nvPr/>
        </p:nvPicPr>
        <p:blipFill>
          <a:blip r:embed="rId3"/>
          <a:stretch>
            <a:fillRect/>
          </a:stretch>
        </p:blipFill>
        <p:spPr>
          <a:xfrm>
            <a:off x="2654370" y="1178393"/>
            <a:ext cx="6855742" cy="5241627"/>
          </a:xfrm>
          <a:prstGeom prst="rect">
            <a:avLst/>
          </a:prstGeom>
        </p:spPr>
      </p:pic>
      <p:sp>
        <p:nvSpPr>
          <p:cNvPr id="2" name="Date Placeholder 5">
            <a:extLst>
              <a:ext uri="{FF2B5EF4-FFF2-40B4-BE49-F238E27FC236}">
                <a16:creationId xmlns:a16="http://schemas.microsoft.com/office/drawing/2014/main" id="{77586DA8-08AD-4321-2C40-7DFBE40ACAF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921376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Exercise</a:t>
            </a:r>
          </a:p>
        </p:txBody>
      </p:sp>
      <p:pic>
        <p:nvPicPr>
          <p:cNvPr id="2" name="Picture 1">
            <a:extLst>
              <a:ext uri="{FF2B5EF4-FFF2-40B4-BE49-F238E27FC236}">
                <a16:creationId xmlns:a16="http://schemas.microsoft.com/office/drawing/2014/main" id="{DD030400-FD25-A4A3-60F2-4A50C034334D}"/>
              </a:ext>
            </a:extLst>
          </p:cNvPr>
          <p:cNvPicPr>
            <a:picLocks noChangeAspect="1"/>
          </p:cNvPicPr>
          <p:nvPr/>
        </p:nvPicPr>
        <p:blipFill>
          <a:blip r:embed="rId3"/>
          <a:stretch>
            <a:fillRect/>
          </a:stretch>
        </p:blipFill>
        <p:spPr>
          <a:xfrm>
            <a:off x="2667000" y="1212573"/>
            <a:ext cx="6858000" cy="5188227"/>
          </a:xfrm>
          <a:prstGeom prst="rect">
            <a:avLst/>
          </a:prstGeom>
        </p:spPr>
      </p:pic>
      <p:sp>
        <p:nvSpPr>
          <p:cNvPr id="3" name="Date Placeholder 5">
            <a:extLst>
              <a:ext uri="{FF2B5EF4-FFF2-40B4-BE49-F238E27FC236}">
                <a16:creationId xmlns:a16="http://schemas.microsoft.com/office/drawing/2014/main" id="{6CE399EA-5EB3-1F9D-FF4A-72FE090AD5C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94324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Exercise</a:t>
            </a:r>
          </a:p>
        </p:txBody>
      </p:sp>
      <p:pic>
        <p:nvPicPr>
          <p:cNvPr id="3" name="Picture 2">
            <a:extLst>
              <a:ext uri="{FF2B5EF4-FFF2-40B4-BE49-F238E27FC236}">
                <a16:creationId xmlns:a16="http://schemas.microsoft.com/office/drawing/2014/main" id="{36594275-7443-E7F3-C70B-9B821DBE352A}"/>
              </a:ext>
            </a:extLst>
          </p:cNvPr>
          <p:cNvPicPr>
            <a:picLocks noChangeAspect="1"/>
          </p:cNvPicPr>
          <p:nvPr/>
        </p:nvPicPr>
        <p:blipFill>
          <a:blip r:embed="rId3"/>
          <a:stretch>
            <a:fillRect/>
          </a:stretch>
        </p:blipFill>
        <p:spPr>
          <a:xfrm>
            <a:off x="2667000" y="1215274"/>
            <a:ext cx="6837778" cy="5185526"/>
          </a:xfrm>
          <a:prstGeom prst="rect">
            <a:avLst/>
          </a:prstGeom>
        </p:spPr>
      </p:pic>
      <p:sp>
        <p:nvSpPr>
          <p:cNvPr id="2" name="Date Placeholder 5">
            <a:extLst>
              <a:ext uri="{FF2B5EF4-FFF2-40B4-BE49-F238E27FC236}">
                <a16:creationId xmlns:a16="http://schemas.microsoft.com/office/drawing/2014/main" id="{B8C0DA17-A618-9049-E620-9AF0C893829F}"/>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739596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Exercise</a:t>
            </a:r>
          </a:p>
        </p:txBody>
      </p:sp>
      <p:pic>
        <p:nvPicPr>
          <p:cNvPr id="2" name="Picture 1">
            <a:extLst>
              <a:ext uri="{FF2B5EF4-FFF2-40B4-BE49-F238E27FC236}">
                <a16:creationId xmlns:a16="http://schemas.microsoft.com/office/drawing/2014/main" id="{86FC10BF-6025-96F6-D9E3-56AE41157098}"/>
              </a:ext>
            </a:extLst>
          </p:cNvPr>
          <p:cNvPicPr>
            <a:picLocks noChangeAspect="1"/>
          </p:cNvPicPr>
          <p:nvPr/>
        </p:nvPicPr>
        <p:blipFill>
          <a:blip r:embed="rId3"/>
          <a:stretch>
            <a:fillRect/>
          </a:stretch>
        </p:blipFill>
        <p:spPr>
          <a:xfrm>
            <a:off x="2667000" y="1204862"/>
            <a:ext cx="6871224" cy="5195938"/>
          </a:xfrm>
          <a:prstGeom prst="rect">
            <a:avLst/>
          </a:prstGeom>
        </p:spPr>
      </p:pic>
      <p:sp>
        <p:nvSpPr>
          <p:cNvPr id="3" name="Date Placeholder 5">
            <a:extLst>
              <a:ext uri="{FF2B5EF4-FFF2-40B4-BE49-F238E27FC236}">
                <a16:creationId xmlns:a16="http://schemas.microsoft.com/office/drawing/2014/main" id="{8314ACD3-F671-CC33-8706-D5D5778E01AA}"/>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977142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Exercise</a:t>
            </a:r>
          </a:p>
        </p:txBody>
      </p:sp>
      <p:pic>
        <p:nvPicPr>
          <p:cNvPr id="3" name="Picture 2">
            <a:extLst>
              <a:ext uri="{FF2B5EF4-FFF2-40B4-BE49-F238E27FC236}">
                <a16:creationId xmlns:a16="http://schemas.microsoft.com/office/drawing/2014/main" id="{88583333-AE64-5768-8962-B16AE371271B}"/>
              </a:ext>
            </a:extLst>
          </p:cNvPr>
          <p:cNvPicPr>
            <a:picLocks noChangeAspect="1"/>
          </p:cNvPicPr>
          <p:nvPr/>
        </p:nvPicPr>
        <p:blipFill>
          <a:blip r:embed="rId3"/>
          <a:stretch>
            <a:fillRect/>
          </a:stretch>
        </p:blipFill>
        <p:spPr>
          <a:xfrm>
            <a:off x="2673402" y="1177380"/>
            <a:ext cx="6864822" cy="5223420"/>
          </a:xfrm>
          <a:prstGeom prst="rect">
            <a:avLst/>
          </a:prstGeom>
        </p:spPr>
      </p:pic>
      <p:sp>
        <p:nvSpPr>
          <p:cNvPr id="4" name="Date Placeholder 5">
            <a:extLst>
              <a:ext uri="{FF2B5EF4-FFF2-40B4-BE49-F238E27FC236}">
                <a16:creationId xmlns:a16="http://schemas.microsoft.com/office/drawing/2014/main" id="{F2333B6D-6DAA-9369-B2B0-8D00B7E92808}"/>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9465398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Exercise</a:t>
            </a:r>
          </a:p>
        </p:txBody>
      </p:sp>
      <p:pic>
        <p:nvPicPr>
          <p:cNvPr id="2" name="Picture 1">
            <a:extLst>
              <a:ext uri="{FF2B5EF4-FFF2-40B4-BE49-F238E27FC236}">
                <a16:creationId xmlns:a16="http://schemas.microsoft.com/office/drawing/2014/main" id="{29C086A3-FE1F-6152-5B6F-9736910091A5}"/>
              </a:ext>
            </a:extLst>
          </p:cNvPr>
          <p:cNvPicPr>
            <a:picLocks noChangeAspect="1"/>
          </p:cNvPicPr>
          <p:nvPr/>
        </p:nvPicPr>
        <p:blipFill>
          <a:blip r:embed="rId3"/>
          <a:stretch>
            <a:fillRect/>
          </a:stretch>
        </p:blipFill>
        <p:spPr>
          <a:xfrm>
            <a:off x="2667000" y="1192842"/>
            <a:ext cx="6828024" cy="5207958"/>
          </a:xfrm>
          <a:prstGeom prst="rect">
            <a:avLst/>
          </a:prstGeom>
        </p:spPr>
      </p:pic>
      <p:grpSp>
        <p:nvGrpSpPr>
          <p:cNvPr id="14" name="Group 13">
            <a:extLst>
              <a:ext uri="{FF2B5EF4-FFF2-40B4-BE49-F238E27FC236}">
                <a16:creationId xmlns:a16="http://schemas.microsoft.com/office/drawing/2014/main" id="{3F7B8601-E76C-959C-7048-8C1580A52677}"/>
              </a:ext>
            </a:extLst>
          </p:cNvPr>
          <p:cNvGrpSpPr/>
          <p:nvPr/>
        </p:nvGrpSpPr>
        <p:grpSpPr>
          <a:xfrm>
            <a:off x="4800600" y="3714892"/>
            <a:ext cx="4191000" cy="183613"/>
            <a:chOff x="4800600" y="3714892"/>
            <a:chExt cx="4191000" cy="183613"/>
          </a:xfrm>
        </p:grpSpPr>
        <p:pic>
          <p:nvPicPr>
            <p:cNvPr id="10" name="Picture 9">
              <a:extLst>
                <a:ext uri="{FF2B5EF4-FFF2-40B4-BE49-F238E27FC236}">
                  <a16:creationId xmlns:a16="http://schemas.microsoft.com/office/drawing/2014/main" id="{4E2D1ABD-F954-D932-1740-B80E869A4AA8}"/>
                </a:ext>
              </a:extLst>
            </p:cNvPr>
            <p:cNvPicPr>
              <a:picLocks noChangeAspect="1"/>
            </p:cNvPicPr>
            <p:nvPr/>
          </p:nvPicPr>
          <p:blipFill>
            <a:blip r:embed="rId4"/>
            <a:srcRect b="-10004"/>
            <a:stretch/>
          </p:blipFill>
          <p:spPr>
            <a:xfrm>
              <a:off x="4800600" y="3714892"/>
              <a:ext cx="4191000" cy="163857"/>
            </a:xfrm>
            <a:prstGeom prst="rect">
              <a:avLst/>
            </a:prstGeom>
          </p:spPr>
        </p:pic>
        <p:pic>
          <p:nvPicPr>
            <p:cNvPr id="12" name="Picture 11">
              <a:extLst>
                <a:ext uri="{FF2B5EF4-FFF2-40B4-BE49-F238E27FC236}">
                  <a16:creationId xmlns:a16="http://schemas.microsoft.com/office/drawing/2014/main" id="{CADFD33C-FFCE-E596-0B86-44D13A3DD53D}"/>
                </a:ext>
              </a:extLst>
            </p:cNvPr>
            <p:cNvPicPr>
              <a:picLocks noChangeAspect="1"/>
            </p:cNvPicPr>
            <p:nvPr/>
          </p:nvPicPr>
          <p:blipFill>
            <a:blip r:embed="rId5"/>
            <a:stretch>
              <a:fillRect/>
            </a:stretch>
          </p:blipFill>
          <p:spPr>
            <a:xfrm>
              <a:off x="5845704" y="3763656"/>
              <a:ext cx="600075" cy="115093"/>
            </a:xfrm>
            <a:prstGeom prst="rect">
              <a:avLst/>
            </a:prstGeom>
          </p:spPr>
        </p:pic>
        <p:pic>
          <p:nvPicPr>
            <p:cNvPr id="13" name="Picture 12">
              <a:extLst>
                <a:ext uri="{FF2B5EF4-FFF2-40B4-BE49-F238E27FC236}">
                  <a16:creationId xmlns:a16="http://schemas.microsoft.com/office/drawing/2014/main" id="{AF23E06E-9E53-7AC5-8B9A-27957DB42FDC}"/>
                </a:ext>
              </a:extLst>
            </p:cNvPr>
            <p:cNvPicPr>
              <a:picLocks noChangeAspect="1"/>
            </p:cNvPicPr>
            <p:nvPr/>
          </p:nvPicPr>
          <p:blipFill>
            <a:blip r:embed="rId5"/>
            <a:stretch>
              <a:fillRect/>
            </a:stretch>
          </p:blipFill>
          <p:spPr>
            <a:xfrm>
              <a:off x="7543800" y="3783412"/>
              <a:ext cx="600075" cy="115093"/>
            </a:xfrm>
            <a:prstGeom prst="rect">
              <a:avLst/>
            </a:prstGeom>
          </p:spPr>
        </p:pic>
      </p:grpSp>
      <p:sp>
        <p:nvSpPr>
          <p:cNvPr id="15" name="Date Placeholder 5">
            <a:extLst>
              <a:ext uri="{FF2B5EF4-FFF2-40B4-BE49-F238E27FC236}">
                <a16:creationId xmlns:a16="http://schemas.microsoft.com/office/drawing/2014/main" id="{42B16F0E-F3F9-5B7E-0B5C-7C118460210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669941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1327150" y="1676401"/>
            <a:ext cx="9874250" cy="4150296"/>
          </a:xfrm>
          <a:ln/>
        </p:spPr>
        <p:txBody>
          <a:body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First, answer a fundamental question: “Why DPWiFi?”	</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Next, DPWiFi originally proposed as a TGbn PHY in Nov ‘23, an improved RF polarization processing model incorporated in June ‘24 unearthed a serious, latent flaw in the original Dynamic Polarization Propagation Medium formulation. Since remedied, an updated “DPWiFi revA” Tx-Rx mathematical model plus a corresponding “DPWiFiTRXv4” MATLAB computational model functional validation and performance characterization data, analyses and conclusions are presented herein.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B8109C64-0EEB-9422-0E10-2BD63E6ACE5C}"/>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20</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4166" y="627503"/>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Results</a:t>
            </a:r>
          </a:p>
        </p:txBody>
      </p:sp>
      <p:sp>
        <p:nvSpPr>
          <p:cNvPr id="2" name="Rectangle 2">
            <a:extLst>
              <a:ext uri="{FF2B5EF4-FFF2-40B4-BE49-F238E27FC236}">
                <a16:creationId xmlns:a16="http://schemas.microsoft.com/office/drawing/2014/main" id="{83BD26FF-86B5-2DFD-7FC2-FD97D1E1C893}"/>
              </a:ext>
            </a:extLst>
          </p:cNvPr>
          <p:cNvSpPr>
            <a:spLocks noGrp="1" noChangeArrowheads="1"/>
          </p:cNvSpPr>
          <p:nvPr>
            <p:ph idx="1"/>
          </p:nvPr>
        </p:nvSpPr>
        <p:spPr>
          <a:xfrm>
            <a:off x="1006006" y="1215473"/>
            <a:ext cx="10177404" cy="5259941"/>
          </a:xfrm>
          <a:ln/>
        </p:spPr>
        <p:txBody>
          <a:bodyPr/>
          <a:lstStyle/>
          <a:p>
            <a:pPr marL="231775" indent="-231775">
              <a:lnSpc>
                <a:spcPct val="100000"/>
              </a:lnSpc>
              <a:spcBef>
                <a:spcPts val="0"/>
              </a:spcBef>
              <a:buFont typeface="Arial" panose="020B0604020202020204" pitchFamily="34" charset="0"/>
              <a:buChar char="•"/>
              <a:tabLst>
                <a:tab pos="573088" algn="l"/>
              </a:tabLst>
            </a:pPr>
            <a:r>
              <a:rPr lang="en-US" sz="2000" dirty="0">
                <a:solidFill>
                  <a:schemeClr val="tx1"/>
                </a:solidFill>
              </a:rPr>
              <a:t>Observations</a:t>
            </a:r>
            <a:br>
              <a:rPr lang="en-US" sz="2000" dirty="0">
                <a:solidFill>
                  <a:schemeClr val="tx1"/>
                </a:solidFill>
              </a:rPr>
            </a:br>
            <a:endParaRPr lang="en-US" sz="20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endParaRPr lang="en-US" sz="20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0" indent="0">
              <a:lnSpc>
                <a:spcPct val="100000"/>
              </a:lnSpc>
              <a:spcBef>
                <a:spcPts val="0"/>
              </a:spcBef>
              <a:tabLst>
                <a:tab pos="692150" algn="l"/>
              </a:tabLst>
            </a:pPr>
            <a:endParaRPr lang="en-US" sz="18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r>
              <a:rPr lang="en-US" sz="2000" dirty="0">
                <a:solidFill>
                  <a:schemeClr val="tx1"/>
                </a:solidFill>
              </a:rPr>
              <a:t>Assessments</a:t>
            </a:r>
          </a:p>
          <a:p>
            <a:pPr marL="465138" lvl="1" indent="-233363">
              <a:spcBef>
                <a:spcPts val="0"/>
              </a:spcBef>
              <a:buFont typeface="Arial" panose="020B0604020202020204" pitchFamily="34" charset="0"/>
              <a:buChar char="•"/>
              <a:tabLst>
                <a:tab pos="806450" algn="l"/>
              </a:tabLst>
            </a:pPr>
            <a:r>
              <a:rPr lang="en-US" sz="1800" b="1" dirty="0">
                <a:solidFill>
                  <a:schemeClr val="tx1"/>
                </a:solidFill>
              </a:rPr>
              <a:t>DPWiFi indeed transports 92 Gbps within a 320 MHz channel</a:t>
            </a:r>
          </a:p>
          <a:p>
            <a:pPr marL="465138" lvl="1" indent="-233363">
              <a:spcBef>
                <a:spcPts val="0"/>
              </a:spcBef>
              <a:buFont typeface="Arial" panose="020B0604020202020204" pitchFamily="34" charset="0"/>
              <a:buChar char="•"/>
              <a:tabLst>
                <a:tab pos="806450" algn="l"/>
              </a:tabLst>
            </a:pPr>
            <a:r>
              <a:rPr lang="en-US" sz="1800" b="1" dirty="0">
                <a:solidFill>
                  <a:schemeClr val="tx1"/>
                </a:solidFill>
              </a:rPr>
              <a:t>DPWiFi is extraordinarily sensitive to propagation medium impairments</a:t>
            </a:r>
            <a:br>
              <a:rPr lang="en-US" sz="1800" b="1" dirty="0">
                <a:solidFill>
                  <a:schemeClr val="tx1"/>
                </a:solidFill>
              </a:rPr>
            </a:br>
            <a:r>
              <a:rPr lang="en-US" sz="1600" b="1" i="1" dirty="0">
                <a:solidFill>
                  <a:schemeClr val="tx1"/>
                </a:solidFill>
              </a:rPr>
              <a:t>Absent receiver adaptation, even a slight morning mist would irremediably crash a DPWiFi link</a:t>
            </a:r>
            <a:endParaRPr lang="en-US" sz="1800" b="1" dirty="0">
              <a:solidFill>
                <a:schemeClr val="tx1"/>
              </a:solidFill>
            </a:endParaRPr>
          </a:p>
          <a:p>
            <a:pPr marL="465138" lvl="1" indent="-233363">
              <a:spcBef>
                <a:spcPts val="0"/>
              </a:spcBef>
              <a:buFont typeface="Arial" panose="020B0604020202020204" pitchFamily="34" charset="0"/>
              <a:buChar char="•"/>
              <a:tabLst>
                <a:tab pos="806450" algn="l"/>
              </a:tabLst>
            </a:pPr>
            <a:r>
              <a:rPr lang="en-US" sz="1800" b="1" dirty="0">
                <a:solidFill>
                  <a:schemeClr val="tx1"/>
                </a:solidFill>
              </a:rPr>
              <a:t>Rx Adaptation, however, comprehensively mitigates </a:t>
            </a:r>
            <a:r>
              <a:rPr lang="en-US" sz="1800" b="1" i="1" dirty="0">
                <a:solidFill>
                  <a:schemeClr val="tx1"/>
                </a:solidFill>
              </a:rPr>
              <a:t>any</a:t>
            </a:r>
            <a:r>
              <a:rPr lang="en-US" sz="1800" b="1" dirty="0">
                <a:solidFill>
                  <a:schemeClr val="tx1"/>
                </a:solidFill>
              </a:rPr>
              <a:t> amount of Propagation Polarization</a:t>
            </a:r>
            <a:endParaRPr lang="en-US" sz="1200" dirty="0">
              <a:solidFill>
                <a:schemeClr val="tx1"/>
              </a:solidFill>
            </a:endParaRPr>
          </a:p>
          <a:p>
            <a:pPr marL="231775" indent="-231775">
              <a:lnSpc>
                <a:spcPct val="100000"/>
              </a:lnSpc>
              <a:buFont typeface="Arial" panose="020B0604020202020204" pitchFamily="34" charset="0"/>
              <a:buChar char="•"/>
              <a:tabLst>
                <a:tab pos="339725" algn="l"/>
              </a:tabLst>
            </a:pPr>
            <a:r>
              <a:rPr lang="en-US" sz="2000" dirty="0">
                <a:solidFill>
                  <a:schemeClr val="tx1"/>
                </a:solidFill>
              </a:rPr>
              <a:t>Conclusions</a:t>
            </a:r>
            <a:br>
              <a:rPr lang="en-US" sz="2000" dirty="0">
                <a:solidFill>
                  <a:schemeClr val="tx1"/>
                </a:solidFill>
              </a:rPr>
            </a:br>
            <a:r>
              <a:rPr lang="en-US" sz="2000" dirty="0">
                <a:solidFill>
                  <a:schemeClr val="tx1"/>
                </a:solidFill>
              </a:rPr>
              <a:t>DPWiFi revA (henceforth simply “DPWiFi”) will be the fastest (Rate), farthest (Range) and toughest (Impairment-impervious) WLAN PHY ever devised</a:t>
            </a:r>
          </a:p>
          <a:p>
            <a:pPr marL="0" indent="0">
              <a:lnSpc>
                <a:spcPct val="100000"/>
              </a:lnSpc>
              <a:spcBef>
                <a:spcPts val="0"/>
              </a:spcBef>
              <a:tabLst>
                <a:tab pos="682625" algn="l"/>
              </a:tabLst>
            </a:pPr>
            <a:endParaRPr lang="en-US" sz="2000" b="1" kern="0" dirty="0">
              <a:solidFill>
                <a:schemeClr val="tx1"/>
              </a:solidFill>
              <a:effectLst/>
            </a:endParaRPr>
          </a:p>
        </p:txBody>
      </p:sp>
      <p:graphicFrame>
        <p:nvGraphicFramePr>
          <p:cNvPr id="3" name="Table 2">
            <a:extLst>
              <a:ext uri="{FF2B5EF4-FFF2-40B4-BE49-F238E27FC236}">
                <a16:creationId xmlns:a16="http://schemas.microsoft.com/office/drawing/2014/main" id="{412FA179-E564-2F45-E0A1-C30E30C088F4}"/>
              </a:ext>
            </a:extLst>
          </p:cNvPr>
          <p:cNvGraphicFramePr>
            <a:graphicFrameLocks noGrp="1"/>
          </p:cNvGraphicFramePr>
          <p:nvPr>
            <p:extLst>
              <p:ext uri="{D42A27DB-BD31-4B8C-83A1-F6EECF244321}">
                <p14:modId xmlns:p14="http://schemas.microsoft.com/office/powerpoint/2010/main" val="674685265"/>
              </p:ext>
            </p:extLst>
          </p:nvPr>
        </p:nvGraphicFramePr>
        <p:xfrm>
          <a:off x="1057686" y="1600200"/>
          <a:ext cx="10176112" cy="2316481"/>
        </p:xfrm>
        <a:graphic>
          <a:graphicData uri="http://schemas.openxmlformats.org/drawingml/2006/table">
            <a:tbl>
              <a:tblPr firstRow="1" bandRow="1">
                <a:tableStyleId>{073A0DAA-6AF3-43AB-8588-CEC1D06C72B9}</a:tableStyleId>
              </a:tblPr>
              <a:tblGrid>
                <a:gridCol w="2175108">
                  <a:extLst>
                    <a:ext uri="{9D8B030D-6E8A-4147-A177-3AD203B41FA5}">
                      <a16:colId xmlns:a16="http://schemas.microsoft.com/office/drawing/2014/main" val="2188293203"/>
                    </a:ext>
                  </a:extLst>
                </a:gridCol>
                <a:gridCol w="719434">
                  <a:extLst>
                    <a:ext uri="{9D8B030D-6E8A-4147-A177-3AD203B41FA5}">
                      <a16:colId xmlns:a16="http://schemas.microsoft.com/office/drawing/2014/main" val="2906295130"/>
                    </a:ext>
                  </a:extLst>
                </a:gridCol>
                <a:gridCol w="914400">
                  <a:extLst>
                    <a:ext uri="{9D8B030D-6E8A-4147-A177-3AD203B41FA5}">
                      <a16:colId xmlns:a16="http://schemas.microsoft.com/office/drawing/2014/main" val="380706618"/>
                    </a:ext>
                  </a:extLst>
                </a:gridCol>
                <a:gridCol w="914400">
                  <a:extLst>
                    <a:ext uri="{9D8B030D-6E8A-4147-A177-3AD203B41FA5}">
                      <a16:colId xmlns:a16="http://schemas.microsoft.com/office/drawing/2014/main" val="4003586230"/>
                    </a:ext>
                  </a:extLst>
                </a:gridCol>
                <a:gridCol w="914400">
                  <a:extLst>
                    <a:ext uri="{9D8B030D-6E8A-4147-A177-3AD203B41FA5}">
                      <a16:colId xmlns:a16="http://schemas.microsoft.com/office/drawing/2014/main" val="2845025737"/>
                    </a:ext>
                  </a:extLst>
                </a:gridCol>
                <a:gridCol w="914400">
                  <a:extLst>
                    <a:ext uri="{9D8B030D-6E8A-4147-A177-3AD203B41FA5}">
                      <a16:colId xmlns:a16="http://schemas.microsoft.com/office/drawing/2014/main" val="2868413433"/>
                    </a:ext>
                  </a:extLst>
                </a:gridCol>
                <a:gridCol w="1676400">
                  <a:extLst>
                    <a:ext uri="{9D8B030D-6E8A-4147-A177-3AD203B41FA5}">
                      <a16:colId xmlns:a16="http://schemas.microsoft.com/office/drawing/2014/main" val="3369509486"/>
                    </a:ext>
                  </a:extLst>
                </a:gridCol>
                <a:gridCol w="1947570">
                  <a:extLst>
                    <a:ext uri="{9D8B030D-6E8A-4147-A177-3AD203B41FA5}">
                      <a16:colId xmlns:a16="http://schemas.microsoft.com/office/drawing/2014/main" val="3238954709"/>
                    </a:ext>
                  </a:extLst>
                </a:gridCol>
              </a:tblGrid>
              <a:tr h="630335">
                <a:tc gridSpan="8">
                  <a:txBody>
                    <a:bodyPr/>
                    <a:lstStyle/>
                    <a:p>
                      <a:pPr algn="ctr"/>
                      <a:r>
                        <a:rPr lang="en-US" dirty="0"/>
                        <a:t>DPWiFi revA BER Performance, Impaired Propagation</a:t>
                      </a:r>
                      <a:br>
                        <a:rPr lang="en-US" dirty="0"/>
                      </a:br>
                      <a:r>
                        <a:rPr lang="en-US" sz="1600" dirty="0"/>
                        <a:t>DPWiFi-32 MCS13 320 MHz vs Propagation Polarization, Rx Adaptation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3588440"/>
                  </a:ext>
                </a:extLst>
              </a:tr>
              <a:tr h="535784">
                <a:tc>
                  <a:txBody>
                    <a:bodyPr/>
                    <a:lstStyle/>
                    <a:p>
                      <a:pPr algn="ctr"/>
                      <a:r>
                        <a:rPr lang="en-US" sz="1400" b="1" dirty="0"/>
                        <a:t>Propagation Impairment</a:t>
                      </a:r>
                      <a:br>
                        <a:rPr lang="en-US" sz="1400" b="1" dirty="0"/>
                      </a:br>
                      <a:r>
                        <a:rPr lang="en-US" sz="1400" b="1" dirty="0"/>
                        <a:t>Polarization Angle</a:t>
                      </a:r>
                    </a:p>
                  </a:txBody>
                  <a:tcPr/>
                </a:tc>
                <a:tc>
                  <a:txBody>
                    <a:bodyPr/>
                    <a:lstStyle/>
                    <a:p>
                      <a:pPr algn="ctr"/>
                      <a:r>
                        <a:rPr lang="en-US" sz="1400" b="1" dirty="0"/>
                        <a:t>None</a:t>
                      </a:r>
                    </a:p>
                    <a:p>
                      <a:pPr algn="ctr"/>
                      <a:r>
                        <a:rPr lang="en-US" sz="1400" b="1" dirty="0"/>
                        <a:t>0.2</a:t>
                      </a:r>
                      <a:r>
                        <a:rPr lang="en-US" sz="1400" b="1" baseline="30000" dirty="0"/>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Mist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Fog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1.1</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Rain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5.0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Foliage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10.0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Grzng 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25.0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Nr Orthgnl 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40.0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extLst>
                  <a:ext uri="{0D108BD9-81ED-4DB2-BD59-A6C34878D82A}">
                    <a16:rowId xmlns:a16="http://schemas.microsoft.com/office/drawing/2014/main" val="92633055"/>
                  </a:ext>
                </a:extLst>
              </a:tr>
              <a:tr h="383454">
                <a:tc>
                  <a:txBody>
                    <a:bodyPr/>
                    <a:lstStyle/>
                    <a:p>
                      <a:pPr algn="ctr"/>
                      <a:r>
                        <a:rPr lang="en-US" sz="1400" b="1" dirty="0"/>
                        <a:t>Polarization Index </a:t>
                      </a:r>
                    </a:p>
                  </a:txBody>
                  <a:tcPr/>
                </a:tc>
                <a:tc>
                  <a:txBody>
                    <a:bodyPr/>
                    <a:lstStyle/>
                    <a:p>
                      <a:pPr algn="ctr"/>
                      <a:r>
                        <a:rPr lang="en-US" sz="1400" b="0" dirty="0"/>
                        <a:t>0.5016</a:t>
                      </a:r>
                    </a:p>
                  </a:txBody>
                  <a:tcPr/>
                </a:tc>
                <a:tc>
                  <a:txBody>
                    <a:bodyPr/>
                    <a:lstStyle/>
                    <a:p>
                      <a:pPr algn="ctr"/>
                      <a:r>
                        <a:rPr lang="en-US" sz="1400" b="0" dirty="0"/>
                        <a:t>0.5087</a:t>
                      </a:r>
                    </a:p>
                  </a:txBody>
                  <a:tcPr/>
                </a:tc>
                <a:tc>
                  <a:txBody>
                    <a:bodyPr/>
                    <a:lstStyle/>
                    <a:p>
                      <a:pPr algn="ctr"/>
                      <a:r>
                        <a:rPr lang="en-US" sz="1400" b="0" dirty="0"/>
                        <a:t>0.5095</a:t>
                      </a:r>
                    </a:p>
                  </a:txBody>
                  <a:tcPr/>
                </a:tc>
                <a:tc>
                  <a:txBody>
                    <a:bodyPr/>
                    <a:lstStyle/>
                    <a:p>
                      <a:pPr algn="ctr"/>
                      <a:r>
                        <a:rPr lang="en-US" sz="1400" b="0" dirty="0"/>
                        <a:t>0.5417</a:t>
                      </a:r>
                    </a:p>
                  </a:txBody>
                  <a:tcPr/>
                </a:tc>
                <a:tc>
                  <a:txBody>
                    <a:bodyPr/>
                    <a:lstStyle/>
                    <a:p>
                      <a:pPr algn="ctr"/>
                      <a:r>
                        <a:rPr lang="en-US" sz="1400" b="0" dirty="0"/>
                        <a:t>0.5792</a:t>
                      </a:r>
                    </a:p>
                  </a:txBody>
                  <a:tcPr/>
                </a:tc>
                <a:tc>
                  <a:txBody>
                    <a:bodyPr/>
                    <a:lstStyle/>
                    <a:p>
                      <a:pPr algn="ctr"/>
                      <a:r>
                        <a:rPr lang="en-US" sz="1400" b="0" dirty="0"/>
                        <a:t>0.6645</a:t>
                      </a:r>
                    </a:p>
                  </a:txBody>
                  <a:tcPr/>
                </a:tc>
                <a:tc>
                  <a:txBody>
                    <a:bodyPr/>
                    <a:lstStyle/>
                    <a:p>
                      <a:pPr algn="ctr"/>
                      <a:r>
                        <a:rPr lang="en-US" sz="1400" b="0" dirty="0"/>
                        <a:t>0.7044</a:t>
                      </a:r>
                    </a:p>
                  </a:txBody>
                  <a:tcPr/>
                </a:tc>
                <a:extLst>
                  <a:ext uri="{0D108BD9-81ED-4DB2-BD59-A6C34878D82A}">
                    <a16:rowId xmlns:a16="http://schemas.microsoft.com/office/drawing/2014/main" val="2390520792"/>
                  </a:ext>
                </a:extLst>
              </a:tr>
              <a:tr h="383454">
                <a:tc>
                  <a:txBody>
                    <a:bodyPr/>
                    <a:lstStyle/>
                    <a:p>
                      <a:pPr algn="ctr"/>
                      <a:r>
                        <a:rPr lang="en-US" sz="1400" b="1" dirty="0"/>
                        <a:t>BER, No Adaptation</a:t>
                      </a:r>
                    </a:p>
                  </a:txBody>
                  <a:tcPr/>
                </a:tc>
                <a:tc>
                  <a:txBody>
                    <a:bodyPr/>
                    <a:lstStyle/>
                    <a:p>
                      <a:pPr algn="ctr"/>
                      <a:r>
                        <a:rPr lang="en-US" sz="1400" b="0" dirty="0"/>
                        <a:t>0.000</a:t>
                      </a:r>
                    </a:p>
                  </a:txBody>
                  <a:tcPr/>
                </a:tc>
                <a:tc>
                  <a:txBody>
                    <a:bodyPr/>
                    <a:lstStyle/>
                    <a:p>
                      <a:pPr algn="ctr"/>
                      <a:r>
                        <a:rPr lang="en-US" sz="1400" b="0" dirty="0"/>
                        <a:t>0.000</a:t>
                      </a:r>
                    </a:p>
                  </a:txBody>
                  <a:tcPr/>
                </a:tc>
                <a:tc>
                  <a:txBody>
                    <a:bodyPr/>
                    <a:lstStyle/>
                    <a:p>
                      <a:pPr algn="ctr"/>
                      <a:r>
                        <a:rPr lang="en-US" sz="1400" b="0" dirty="0"/>
                        <a:t>0.003</a:t>
                      </a:r>
                    </a:p>
                  </a:txBody>
                  <a:tcPr/>
                </a:tc>
                <a:tc>
                  <a:txBody>
                    <a:bodyPr/>
                    <a:lstStyle/>
                    <a:p>
                      <a:pPr algn="ctr"/>
                      <a:r>
                        <a:rPr lang="en-US" sz="1400" b="0" dirty="0"/>
                        <a:t>0.196</a:t>
                      </a:r>
                    </a:p>
                  </a:txBody>
                  <a:tcPr/>
                </a:tc>
                <a:tc>
                  <a:txBody>
                    <a:bodyPr/>
                    <a:lstStyle/>
                    <a:p>
                      <a:pPr algn="ctr"/>
                      <a:r>
                        <a:rPr lang="en-US" sz="1400" b="0" dirty="0"/>
                        <a:t>0.275</a:t>
                      </a:r>
                    </a:p>
                  </a:txBody>
                  <a:tcPr/>
                </a:tc>
                <a:tc>
                  <a:txBody>
                    <a:bodyPr/>
                    <a:lstStyle/>
                    <a:p>
                      <a:pPr algn="ctr"/>
                      <a:r>
                        <a:rPr lang="en-US" sz="1400" b="0" dirty="0"/>
                        <a:t>0.384</a:t>
                      </a:r>
                    </a:p>
                  </a:txBody>
                  <a:tcPr/>
                </a:tc>
                <a:tc>
                  <a:txBody>
                    <a:bodyPr/>
                    <a:lstStyle/>
                    <a:p>
                      <a:pPr algn="ctr"/>
                      <a:r>
                        <a:rPr lang="en-US" sz="1400" b="0" dirty="0"/>
                        <a:t>0.450</a:t>
                      </a:r>
                    </a:p>
                  </a:txBody>
                  <a:tcPr/>
                </a:tc>
                <a:extLst>
                  <a:ext uri="{0D108BD9-81ED-4DB2-BD59-A6C34878D82A}">
                    <a16:rowId xmlns:a16="http://schemas.microsoft.com/office/drawing/2014/main" val="1544743296"/>
                  </a:ext>
                </a:extLst>
              </a:tr>
              <a:tr h="383454">
                <a:tc>
                  <a:txBody>
                    <a:bodyPr/>
                    <a:lstStyle/>
                    <a:p>
                      <a:pPr algn="ctr"/>
                      <a:r>
                        <a:rPr lang="en-US" sz="1400" b="1" dirty="0"/>
                        <a:t>BER,  Adaptation</a:t>
                      </a:r>
                    </a:p>
                  </a:txBody>
                  <a:tcPr/>
                </a:tc>
                <a:tc>
                  <a:txBody>
                    <a:bodyPr/>
                    <a:lstStyle/>
                    <a:p>
                      <a:pPr algn="ctr"/>
                      <a:r>
                        <a:rPr lang="en-US" sz="1400" b="0" dirty="0"/>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a:ea typeface="MS Gothic"/>
                          <a:cs typeface="+mn-cs"/>
                        </a:rPr>
                        <a:t>0.000</a:t>
                      </a:r>
                      <a:endParaRPr kumimoji="0" lang="en-US" sz="1400" b="0" i="0" u="none" strike="noStrike" kern="1200" cap="none" spc="0" normalizeH="0" baseline="0" noProof="0" dirty="0">
                        <a:ln>
                          <a:noFill/>
                        </a:ln>
                        <a:solidFill>
                          <a:srgbClr val="000000"/>
                        </a:solidFill>
                        <a:effectLst/>
                        <a:uLnTx/>
                        <a:uFillTx/>
                        <a:latin typeface="Times New Roman"/>
                        <a:ea typeface="MS Gothic"/>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extLst>
                  <a:ext uri="{0D108BD9-81ED-4DB2-BD59-A6C34878D82A}">
                    <a16:rowId xmlns:a16="http://schemas.microsoft.com/office/drawing/2014/main" val="2111433658"/>
                  </a:ext>
                </a:extLst>
              </a:tr>
            </a:tbl>
          </a:graphicData>
        </a:graphic>
      </p:graphicFrame>
      <p:sp>
        <p:nvSpPr>
          <p:cNvPr id="4" name="Date Placeholder 5">
            <a:extLst>
              <a:ext uri="{FF2B5EF4-FFF2-40B4-BE49-F238E27FC236}">
                <a16:creationId xmlns:a16="http://schemas.microsoft.com/office/drawing/2014/main" id="{BCC729A2-DEF3-29F9-FD73-CB6685BDF60B}"/>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01943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21</a:t>
            </a:fld>
            <a:endParaRPr lang="en-GB"/>
          </a:p>
        </p:txBody>
      </p:sp>
      <p:sp>
        <p:nvSpPr>
          <p:cNvPr id="5" name="Footer Placeholder 4"/>
          <p:cNvSpPr>
            <a:spLocks noGrp="1"/>
          </p:cNvSpPr>
          <p:nvPr>
            <p:ph type="ftr" idx="14"/>
          </p:nvPr>
        </p:nvSpPr>
        <p:spPr/>
        <p:txBody>
          <a:bodyPr/>
          <a:lstStyle/>
          <a:p>
            <a:r>
              <a:rPr lang="en-GB" dirty="0"/>
              <a:t>Carlos Rios, Terabit Wireless Internet</a:t>
            </a:r>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4166" y="627503"/>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So, What Next? Hardware Validation!</a:t>
            </a:r>
          </a:p>
        </p:txBody>
      </p:sp>
      <p:pic>
        <p:nvPicPr>
          <p:cNvPr id="11" name="Picture 10">
            <a:extLst>
              <a:ext uri="{FF2B5EF4-FFF2-40B4-BE49-F238E27FC236}">
                <a16:creationId xmlns:a16="http://schemas.microsoft.com/office/drawing/2014/main" id="{47EC6B29-7F0B-9640-2DD5-4E6724426FA4}"/>
              </a:ext>
            </a:extLst>
          </p:cNvPr>
          <p:cNvPicPr>
            <a:picLocks noChangeAspect="1"/>
          </p:cNvPicPr>
          <p:nvPr/>
        </p:nvPicPr>
        <p:blipFill>
          <a:blip r:embed="rId3"/>
          <a:stretch>
            <a:fillRect/>
          </a:stretch>
        </p:blipFill>
        <p:spPr>
          <a:xfrm>
            <a:off x="2686398" y="1542630"/>
            <a:ext cx="7143750" cy="4267200"/>
          </a:xfrm>
          <a:prstGeom prst="rect">
            <a:avLst/>
          </a:prstGeom>
        </p:spPr>
      </p:pic>
      <p:sp>
        <p:nvSpPr>
          <p:cNvPr id="12" name="TextBox 11">
            <a:extLst>
              <a:ext uri="{FF2B5EF4-FFF2-40B4-BE49-F238E27FC236}">
                <a16:creationId xmlns:a16="http://schemas.microsoft.com/office/drawing/2014/main" id="{43BDFF39-27BD-EB9B-6A4E-1C02C7CCA690}"/>
              </a:ext>
            </a:extLst>
          </p:cNvPr>
          <p:cNvSpPr txBox="1"/>
          <p:nvPr/>
        </p:nvSpPr>
        <p:spPr>
          <a:xfrm>
            <a:off x="959262" y="1200090"/>
            <a:ext cx="10361083" cy="400110"/>
          </a:xfrm>
          <a:prstGeom prst="rect">
            <a:avLst/>
          </a:prstGeom>
          <a:noFill/>
        </p:spPr>
        <p:txBody>
          <a:bodyPr wrap="square" rtlCol="0">
            <a:spAutoFit/>
          </a:bodyPr>
          <a:lstStyle/>
          <a:p>
            <a:pPr algn="ctr"/>
            <a:r>
              <a:rPr lang="en-US" sz="2000" b="1" dirty="0">
                <a:solidFill>
                  <a:schemeClr val="tx1"/>
                </a:solidFill>
                <a:latin typeface="Arial" panose="020B0604020202020204" pitchFamily="34" charset="0"/>
                <a:cs typeface="Arial" panose="020B0604020202020204" pitchFamily="34" charset="0"/>
              </a:rPr>
              <a:t>Quick-turn DPWiFi Prototype</a:t>
            </a:r>
          </a:p>
        </p:txBody>
      </p:sp>
      <p:sp>
        <p:nvSpPr>
          <p:cNvPr id="13" name="TextBox 12">
            <a:extLst>
              <a:ext uri="{FF2B5EF4-FFF2-40B4-BE49-F238E27FC236}">
                <a16:creationId xmlns:a16="http://schemas.microsoft.com/office/drawing/2014/main" id="{6290C733-2A13-547F-319C-301B349561A0}"/>
              </a:ext>
            </a:extLst>
          </p:cNvPr>
          <p:cNvSpPr txBox="1"/>
          <p:nvPr/>
        </p:nvSpPr>
        <p:spPr>
          <a:xfrm>
            <a:off x="901995" y="5838332"/>
            <a:ext cx="10475618" cy="400110"/>
          </a:xfrm>
          <a:prstGeom prst="rect">
            <a:avLst/>
          </a:prstGeom>
          <a:noFill/>
        </p:spPr>
        <p:txBody>
          <a:bodyPr wrap="square" rtlCol="0">
            <a:spAutoFit/>
          </a:bodyPr>
          <a:lstStyle/>
          <a:p>
            <a:pPr algn="ctr"/>
            <a:r>
              <a:rPr lang="en-US" sz="2000" b="1" dirty="0">
                <a:solidFill>
                  <a:schemeClr val="tx1"/>
                </a:solidFill>
                <a:latin typeface="Arial" panose="020B0604020202020204" pitchFamily="34" charset="0"/>
                <a:cs typeface="Arial" panose="020B0604020202020204" pitchFamily="34" charset="0"/>
              </a:rPr>
              <a:t>8x 11.5 Gbps SMX-4 WiFi-7s      1x 92.2 Gbps PMX-32 DPWiFi  </a:t>
            </a:r>
          </a:p>
        </p:txBody>
      </p:sp>
      <p:pic>
        <p:nvPicPr>
          <p:cNvPr id="3" name="Graphic 2" descr="Cursor with solid fill">
            <a:extLst>
              <a:ext uri="{FF2B5EF4-FFF2-40B4-BE49-F238E27FC236}">
                <a16:creationId xmlns:a16="http://schemas.microsoft.com/office/drawing/2014/main" id="{928B8DF0-20F3-BE57-4A65-BB0D3B10D8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938329">
            <a:off x="5925746" y="5859419"/>
            <a:ext cx="330635" cy="330635"/>
          </a:xfrm>
          <a:prstGeom prst="rect">
            <a:avLst/>
          </a:prstGeom>
        </p:spPr>
      </p:pic>
      <p:sp>
        <p:nvSpPr>
          <p:cNvPr id="2" name="Date Placeholder 5">
            <a:extLst>
              <a:ext uri="{FF2B5EF4-FFF2-40B4-BE49-F238E27FC236}">
                <a16:creationId xmlns:a16="http://schemas.microsoft.com/office/drawing/2014/main" id="{7FC1CE7C-2CDF-C0BB-F8DF-A37BE606C2C2}"/>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259350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1255714" y="1830390"/>
            <a:ext cx="9678457" cy="4113213"/>
          </a:xfrm>
          <a:ln/>
        </p:spPr>
        <p:txBody>
          <a:body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22</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4" name="Rectangle 1">
            <a:extLst>
              <a:ext uri="{FF2B5EF4-FFF2-40B4-BE49-F238E27FC236}">
                <a16:creationId xmlns:a16="http://schemas.microsoft.com/office/drawing/2014/main" id="{3B4E4181-D195-B71A-1400-67F87D8AD352}"/>
              </a:ext>
            </a:extLst>
          </p:cNvPr>
          <p:cNvSpPr txBox="1">
            <a:spLocks noChangeArrowheads="1"/>
          </p:cNvSpPr>
          <p:nvPr/>
        </p:nvSpPr>
        <p:spPr bwMode="auto">
          <a:xfrm>
            <a:off x="892445" y="609600"/>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Summary and Conclusions</a:t>
            </a:r>
          </a:p>
        </p:txBody>
      </p:sp>
      <p:sp>
        <p:nvSpPr>
          <p:cNvPr id="2" name="Rectangle 2">
            <a:extLst>
              <a:ext uri="{FF2B5EF4-FFF2-40B4-BE49-F238E27FC236}">
                <a16:creationId xmlns:a16="http://schemas.microsoft.com/office/drawing/2014/main" id="{BE7DDB0E-FA39-AFD9-0945-27E33FAF7FCC}"/>
              </a:ext>
            </a:extLst>
          </p:cNvPr>
          <p:cNvSpPr txBox="1">
            <a:spLocks noChangeArrowheads="1"/>
          </p:cNvSpPr>
          <p:nvPr/>
        </p:nvSpPr>
        <p:spPr bwMode="auto">
          <a:xfrm>
            <a:off x="1097091" y="1674813"/>
            <a:ext cx="10156437"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TGbn PHY candidate DPWiFi comprises breakthrough MIMO Polarization Multiplexing delivering 92 Gbps P2P data transport within 320 MHz at 6 GHz, regardless of propagation medium impairments.</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A MATLAB model has fully simulation-validated the above-claimed DPWiFi functionality and performance.</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A WiFi-7 based prototype will attempt to correspondingly hardware-validate DPWiFi by this year’s end.</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DPWiFi remains without peer as a candidate TGbn PHY and, incidentally, fully and </a:t>
            </a:r>
            <a:r>
              <a:rPr lang="en-GB" i="1" kern="0" dirty="0"/>
              <a:t>uniquely</a:t>
            </a:r>
            <a:r>
              <a:rPr lang="en-GB" kern="0" dirty="0"/>
              <a:t> complies with the P802.11 PAR</a:t>
            </a:r>
          </a:p>
        </p:txBody>
      </p:sp>
      <p:sp>
        <p:nvSpPr>
          <p:cNvPr id="3" name="Date Placeholder 5">
            <a:extLst>
              <a:ext uri="{FF2B5EF4-FFF2-40B4-BE49-F238E27FC236}">
                <a16:creationId xmlns:a16="http://schemas.microsoft.com/office/drawing/2014/main" id="{4B99ECE0-0BDD-57B3-02C4-00E7A5293642}"/>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858339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a:xfrm>
            <a:off x="903459" y="1447800"/>
            <a:ext cx="10361084" cy="4113213"/>
          </a:xfrm>
        </p:spPr>
        <p:txBody>
          <a:bodyPr/>
          <a:lstStyle/>
          <a:p>
            <a:pPr marL="463550" indent="-463550"/>
            <a:r>
              <a:rPr lang="en-GB" dirty="0"/>
              <a:t>1.	23/1606r1-UHRSG	</a:t>
            </a:r>
            <a:br>
              <a:rPr lang="en-GB" dirty="0"/>
            </a:br>
            <a:r>
              <a:rPr lang="en-GB" sz="2000" u="sng" dirty="0"/>
              <a:t>Dynamic Polarization Multiplexing and Beamforming WLANs</a:t>
            </a:r>
            <a:br>
              <a:rPr lang="en-GB" sz="2000" u="sng" dirty="0"/>
            </a:br>
            <a:r>
              <a:rPr lang="en-GB" sz="2000" dirty="0"/>
              <a:t>Carlos A Rios (Terabit Wireless Internet), 13-Sep-2023</a:t>
            </a:r>
          </a:p>
          <a:p>
            <a:pPr marL="463550" indent="-463550">
              <a:buAutoNum type="arabicPeriod" startAt="2"/>
            </a:pPr>
            <a:r>
              <a:rPr lang="en-GB" dirty="0"/>
              <a:t>23/1756r3-TGbn</a:t>
            </a:r>
            <a:br>
              <a:rPr lang="en-GB" dirty="0"/>
            </a:br>
            <a:r>
              <a:rPr lang="en-GB" sz="2000" u="sng" dirty="0"/>
              <a:t>MIMO Dynamic Polarization and Beamforming: Proposed IEEE802.11bn PHY</a:t>
            </a:r>
            <a:br>
              <a:rPr lang="en-GB" sz="2000" u="sng" dirty="0"/>
            </a:br>
            <a:r>
              <a:rPr lang="en-GB" sz="2000" dirty="0"/>
              <a:t>Carlos A Rios (Terabit Wireless Internet), 16-Nov-2023</a:t>
            </a:r>
          </a:p>
          <a:p>
            <a:pPr marL="463550" indent="-463550">
              <a:buAutoNum type="arabicPeriod" startAt="2"/>
            </a:pPr>
            <a:r>
              <a:rPr lang="en-GB" dirty="0"/>
              <a:t>24/0041r12-TGbn</a:t>
            </a:r>
            <a:br>
              <a:rPr lang="en-GB" dirty="0"/>
            </a:br>
            <a:r>
              <a:rPr lang="en-GB" sz="2000" u="sng" dirty="0"/>
              <a:t>DPWiFi MATLAB Validation</a:t>
            </a:r>
            <a:br>
              <a:rPr lang="en-GB" sz="2000" u="sng" dirty="0"/>
            </a:br>
            <a:r>
              <a:rPr lang="en-GB" sz="2000" dirty="0"/>
              <a:t>Carlos A Rios (Terabit Wireless Internet), 02-Feb-2024</a:t>
            </a:r>
          </a:p>
          <a:p>
            <a:pPr marL="463550" indent="-463550">
              <a:buAutoNum type="arabicPeriod" startAt="2"/>
            </a:pPr>
            <a:r>
              <a:rPr lang="en-GB" dirty="0"/>
              <a:t>24/0440r6-TGbn</a:t>
            </a:r>
            <a:br>
              <a:rPr lang="en-GB" dirty="0"/>
            </a:br>
            <a:r>
              <a:rPr lang="en-GB" sz="2000" u="sng" dirty="0"/>
              <a:t>DPWiFi for IEEE802.11bn WMANs </a:t>
            </a:r>
            <a:br>
              <a:rPr lang="en-GB" sz="2000" u="sng" dirty="0"/>
            </a:br>
            <a:r>
              <a:rPr lang="en-GB" sz="2000" dirty="0"/>
              <a:t>Carlos A Rios (Terabit Wireless Internet), 22-Apr-2024</a:t>
            </a:r>
            <a:br>
              <a:rPr lang="en-GB" dirty="0"/>
            </a:br>
            <a:endParaRPr lang="en-GB" sz="28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3" name="Date Placeholder 5">
            <a:extLst>
              <a:ext uri="{FF2B5EF4-FFF2-40B4-BE49-F238E27FC236}">
                <a16:creationId xmlns:a16="http://schemas.microsoft.com/office/drawing/2014/main" id="{56780DFE-EE97-1C8F-8624-03809280402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14599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6EA6-13CA-036A-851F-6FDD5CD68850}"/>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87DDA6A8-BDFF-E171-6C2A-6ED2A7B93C4C}"/>
              </a:ext>
            </a:extLst>
          </p:cNvPr>
          <p:cNvSpPr>
            <a:spLocks noGrp="1" noChangeArrowheads="1"/>
          </p:cNvSpPr>
          <p:nvPr>
            <p:ph idx="1"/>
          </p:nvPr>
        </p:nvSpPr>
        <p:spPr>
          <a:xfrm>
            <a:off x="943431" y="1669511"/>
            <a:ext cx="10361083" cy="4203191"/>
          </a:xfrm>
          <a:ln/>
        </p:spPr>
        <p:txBody>
          <a:bodyPr/>
          <a:lstStyle/>
          <a:p>
            <a:pPr marL="231775" indent="0">
              <a:spcBef>
                <a:spcPts val="1200"/>
              </a:spcBef>
              <a:tabLst>
                <a:tab pos="912813" algn="l"/>
                <a:tab pos="1827213" algn="l"/>
                <a:tab pos="2741613" algn="l"/>
                <a:tab pos="3656013" algn="l"/>
                <a:tab pos="4570413" algn="l"/>
                <a:tab pos="5484813" algn="l"/>
                <a:tab pos="6399213" algn="l"/>
                <a:tab pos="7313613" algn="l"/>
                <a:tab pos="8228013" algn="l"/>
                <a:tab pos="9144000" algn="l"/>
                <a:tab pos="10056813" algn="l"/>
              </a:tabLst>
            </a:pPr>
            <a:r>
              <a:rPr lang="en-GB" dirty="0"/>
              <a:t>Excerpted from the P802.11bn PAR:</a:t>
            </a:r>
            <a:br>
              <a:rPr lang="en-GB" dirty="0"/>
            </a:br>
            <a:r>
              <a:rPr lang="en-GB" sz="1600" dirty="0"/>
              <a:t>…</a:t>
            </a:r>
          </a:p>
          <a:p>
            <a:pPr marL="231775" indent="0">
              <a:tabLst>
                <a:tab pos="912813" algn="l"/>
                <a:tab pos="1827213" algn="l"/>
                <a:tab pos="2741613" algn="l"/>
                <a:tab pos="3656013" algn="l"/>
                <a:tab pos="4570413" algn="l"/>
                <a:tab pos="5484813" algn="l"/>
                <a:tab pos="6399213" algn="l"/>
                <a:tab pos="7313613" algn="l"/>
                <a:tab pos="8228013" algn="l"/>
                <a:tab pos="9144000" algn="l"/>
                <a:tab pos="10056813" algn="l"/>
              </a:tabLst>
            </a:pPr>
            <a:r>
              <a:rPr lang="en-US" sz="1800" dirty="0"/>
              <a:t>5.2.b Scope of the project: This amendment defines modifications to both the IEEE Std 802.11 physical layer (PHY) and the IEEE Std 802.11 Medium Access Control (MAC). The amendment adds an Ultra High Reliability capability to a Wireless Local Area Network (WLAN). The Ultra High Reliability capability is defined for both an isolated Basic Service Set (BSS) and overlapping BSSs as: </a:t>
            </a:r>
          </a:p>
          <a:p>
            <a:pPr marL="231775" indent="0">
              <a:spcBef>
                <a:spcPts val="300"/>
              </a:spcBef>
              <a:tabLst>
                <a:tab pos="682625" algn="l"/>
                <a:tab pos="1827213" algn="l"/>
                <a:tab pos="2741613" algn="l"/>
                <a:tab pos="3656013" algn="l"/>
                <a:tab pos="4570413" algn="l"/>
                <a:tab pos="5484813" algn="l"/>
                <a:tab pos="6399213" algn="l"/>
                <a:tab pos="7313613" algn="l"/>
                <a:tab pos="8228013" algn="l"/>
                <a:tab pos="9144000" algn="l"/>
                <a:tab pos="10056813" algn="l"/>
              </a:tabLst>
            </a:pPr>
            <a:r>
              <a:rPr lang="en-US" sz="1800" dirty="0"/>
              <a:t>• 	at least one mode of operation capable of </a:t>
            </a:r>
            <a:r>
              <a:rPr lang="en-US" sz="1800" i="1" dirty="0"/>
              <a:t>increasing throughput by 25%</a:t>
            </a:r>
            <a:r>
              <a:rPr lang="en-US" sz="1800" dirty="0"/>
              <a:t>,</a:t>
            </a:r>
            <a:r>
              <a:rPr lang="en-US" sz="1800" i="1" dirty="0"/>
              <a:t> </a:t>
            </a:r>
            <a:r>
              <a:rPr lang="en-US" sz="1800" dirty="0"/>
              <a:t>as measured at the MAC data service Access Point, in at least one Signal to Interference and Noise Ratio (SINR) level (Rate vs Range), compared to the Extremely High Throughput MAC/PHY operation, and </a:t>
            </a:r>
          </a:p>
          <a:p>
            <a:pPr marL="231775" indent="0">
              <a:spcBef>
                <a:spcPts val="300"/>
              </a:spcBef>
              <a:tabLst>
                <a:tab pos="682625" algn="l"/>
                <a:tab pos="1827213" algn="l"/>
                <a:tab pos="2741613" algn="l"/>
                <a:tab pos="3656013" algn="l"/>
                <a:tab pos="4570413" algn="l"/>
                <a:tab pos="5484813" algn="l"/>
                <a:tab pos="6399213" algn="l"/>
                <a:tab pos="7313613" algn="l"/>
                <a:tab pos="8228013" algn="l"/>
                <a:tab pos="9144000" algn="l"/>
                <a:tab pos="10056813" algn="l"/>
              </a:tabLst>
            </a:pPr>
            <a:r>
              <a:rPr lang="en-US" sz="1800" dirty="0"/>
              <a:t>• 	at least one mode of operation capable of </a:t>
            </a:r>
            <a:r>
              <a:rPr lang="en-US" sz="1800" i="1" dirty="0"/>
              <a:t>reducing latency by 25% </a:t>
            </a:r>
            <a:r>
              <a:rPr lang="en-US" sz="1800" dirty="0"/>
              <a:t>for the 95th percentile of the latency distribution compared to the Extremely High Throughput MAC/PHY operation, and</a:t>
            </a:r>
          </a:p>
          <a:p>
            <a:pPr marL="231775" indent="0">
              <a:spcBef>
                <a:spcPts val="300"/>
              </a:spcBef>
              <a:tabLst>
                <a:tab pos="1030288" algn="l"/>
                <a:tab pos="1827213" algn="l"/>
                <a:tab pos="2741613" algn="l"/>
                <a:tab pos="3656013" algn="l"/>
                <a:tab pos="4570413" algn="l"/>
                <a:tab pos="5484813" algn="l"/>
                <a:tab pos="6399213" algn="l"/>
                <a:tab pos="7313613" algn="l"/>
                <a:tab pos="8228013" algn="l"/>
                <a:tab pos="9144000" algn="l"/>
                <a:tab pos="10056813" algn="l"/>
              </a:tabLst>
            </a:pPr>
            <a:r>
              <a:rPr lang="en-US" sz="1600" dirty="0"/>
              <a:t>…</a:t>
            </a:r>
            <a:endParaRPr lang="en-GB" sz="2000" dirty="0"/>
          </a:p>
        </p:txBody>
      </p:sp>
      <p:sp>
        <p:nvSpPr>
          <p:cNvPr id="6" name="Slide Number Placeholder 5">
            <a:extLst>
              <a:ext uri="{FF2B5EF4-FFF2-40B4-BE49-F238E27FC236}">
                <a16:creationId xmlns:a16="http://schemas.microsoft.com/office/drawing/2014/main" id="{A358AAA9-929C-FE0C-2AC6-D3192DFD1AA7}"/>
              </a:ext>
            </a:extLst>
          </p:cNvPr>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a:extLst>
              <a:ext uri="{FF2B5EF4-FFF2-40B4-BE49-F238E27FC236}">
                <a16:creationId xmlns:a16="http://schemas.microsoft.com/office/drawing/2014/main" id="{427BCA0D-B4DF-36D3-5B78-40F96A409C9D}"/>
              </a:ext>
            </a:extLst>
          </p:cNvPr>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700A3469-B8C7-5856-8824-6D9B5E654BF7}"/>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
        <p:nvSpPr>
          <p:cNvPr id="2" name="Title 1">
            <a:extLst>
              <a:ext uri="{FF2B5EF4-FFF2-40B4-BE49-F238E27FC236}">
                <a16:creationId xmlns:a16="http://schemas.microsoft.com/office/drawing/2014/main" id="{E204066D-C19E-E595-595E-6AABDF87469C}"/>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Q: Why DPWiFi? A: PAR Compliance! </a:t>
            </a:r>
            <a:endParaRPr lang="en-GB" sz="2800" kern="0" dirty="0"/>
          </a:p>
        </p:txBody>
      </p:sp>
    </p:spTree>
    <p:extLst>
      <p:ext uri="{BB962C8B-B14F-4D97-AF65-F5344CB8AC3E}">
        <p14:creationId xmlns:p14="http://schemas.microsoft.com/office/powerpoint/2010/main" val="3054338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DE21-F456-8CDE-8D26-4C1C5D0987E5}"/>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7D4CA57-51D0-B08E-0804-905E11350388}"/>
              </a:ext>
            </a:extLst>
          </p:cNvPr>
          <p:cNvPicPr>
            <a:picLocks noChangeAspect="1"/>
          </p:cNvPicPr>
          <p:nvPr/>
        </p:nvPicPr>
        <p:blipFill>
          <a:blip r:embed="rId3"/>
          <a:stretch>
            <a:fillRect/>
          </a:stretch>
        </p:blipFill>
        <p:spPr>
          <a:xfrm>
            <a:off x="866829" y="1449917"/>
            <a:ext cx="2463610" cy="570213"/>
          </a:xfrm>
          <a:prstGeom prst="rect">
            <a:avLst/>
          </a:prstGeom>
        </p:spPr>
      </p:pic>
      <p:sp>
        <p:nvSpPr>
          <p:cNvPr id="6" name="Slide Number Placeholder 5">
            <a:extLst>
              <a:ext uri="{FF2B5EF4-FFF2-40B4-BE49-F238E27FC236}">
                <a16:creationId xmlns:a16="http://schemas.microsoft.com/office/drawing/2014/main" id="{70DCF4B3-21FB-0F5E-42EC-AA7698C1A900}"/>
              </a:ext>
            </a:extLst>
          </p:cNvPr>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a:extLst>
              <a:ext uri="{FF2B5EF4-FFF2-40B4-BE49-F238E27FC236}">
                <a16:creationId xmlns:a16="http://schemas.microsoft.com/office/drawing/2014/main" id="{F98956C7-92B7-6924-D342-282795BF3788}"/>
              </a:ext>
            </a:extLst>
          </p:cNvPr>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07277D12-AFBE-7568-F241-40F3857F3BD6}"/>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
        <p:nvSpPr>
          <p:cNvPr id="2" name="Title 1">
            <a:extLst>
              <a:ext uri="{FF2B5EF4-FFF2-40B4-BE49-F238E27FC236}">
                <a16:creationId xmlns:a16="http://schemas.microsoft.com/office/drawing/2014/main" id="{C9643E15-E6A9-23F0-8494-3F674B7658FF}"/>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vs EHT Throughput/ Latency</a:t>
            </a:r>
            <a:endParaRPr lang="en-GB" sz="2800" kern="0" dirty="0"/>
          </a:p>
        </p:txBody>
      </p:sp>
      <p:sp>
        <p:nvSpPr>
          <p:cNvPr id="3" name="Rectangle 2">
            <a:extLst>
              <a:ext uri="{FF2B5EF4-FFF2-40B4-BE49-F238E27FC236}">
                <a16:creationId xmlns:a16="http://schemas.microsoft.com/office/drawing/2014/main" id="{C55C3DE9-B7E5-F24B-6DD0-7A5BB34DF1AF}"/>
              </a:ext>
            </a:extLst>
          </p:cNvPr>
          <p:cNvSpPr/>
          <p:nvPr/>
        </p:nvSpPr>
        <p:spPr bwMode="auto">
          <a:xfrm>
            <a:off x="3352800" y="1523999"/>
            <a:ext cx="990600" cy="457199"/>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STA1</a:t>
            </a:r>
          </a:p>
        </p:txBody>
      </p:sp>
      <p:sp>
        <p:nvSpPr>
          <p:cNvPr id="4" name="Rectangle 3">
            <a:extLst>
              <a:ext uri="{FF2B5EF4-FFF2-40B4-BE49-F238E27FC236}">
                <a16:creationId xmlns:a16="http://schemas.microsoft.com/office/drawing/2014/main" id="{CF8DAED5-17B6-04F3-C6F7-60AB9940FFD2}"/>
              </a:ext>
            </a:extLst>
          </p:cNvPr>
          <p:cNvSpPr/>
          <p:nvPr/>
        </p:nvSpPr>
        <p:spPr bwMode="auto">
          <a:xfrm>
            <a:off x="8229600" y="1524001"/>
            <a:ext cx="990600" cy="457199"/>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STA2</a:t>
            </a:r>
          </a:p>
        </p:txBody>
      </p:sp>
      <p:cxnSp>
        <p:nvCxnSpPr>
          <p:cNvPr id="13" name="Straight Arrow Connector 12">
            <a:extLst>
              <a:ext uri="{FF2B5EF4-FFF2-40B4-BE49-F238E27FC236}">
                <a16:creationId xmlns:a16="http://schemas.microsoft.com/office/drawing/2014/main" id="{7EAE08A4-6947-4118-210C-CBA14E49AAB4}"/>
              </a:ext>
            </a:extLst>
          </p:cNvPr>
          <p:cNvCxnSpPr/>
          <p:nvPr/>
        </p:nvCxnSpPr>
        <p:spPr bwMode="auto">
          <a:xfrm>
            <a:off x="5391157" y="1752599"/>
            <a:ext cx="1752600" cy="0"/>
          </a:xfrm>
          <a:prstGeom prst="straightConnector1">
            <a:avLst/>
          </a:prstGeom>
          <a:solidFill>
            <a:srgbClr val="00B8FF"/>
          </a:solidFill>
          <a:ln w="50800" cap="flat" cmpd="sng" algn="ctr">
            <a:solidFill>
              <a:schemeClr val="tx1"/>
            </a:solidFill>
            <a:prstDash val="sysDash"/>
            <a:round/>
            <a:headEnd type="none" w="med" len="med"/>
            <a:tailEnd type="triangle"/>
          </a:ln>
          <a:effectLst/>
        </p:spPr>
      </p:cxnSp>
      <p:cxnSp>
        <p:nvCxnSpPr>
          <p:cNvPr id="14" name="Straight Arrow Connector 13">
            <a:extLst>
              <a:ext uri="{FF2B5EF4-FFF2-40B4-BE49-F238E27FC236}">
                <a16:creationId xmlns:a16="http://schemas.microsoft.com/office/drawing/2014/main" id="{3F144911-8805-8549-4397-431BAFCCF221}"/>
              </a:ext>
            </a:extLst>
          </p:cNvPr>
          <p:cNvCxnSpPr>
            <a:cxnSpLocks/>
          </p:cNvCxnSpPr>
          <p:nvPr/>
        </p:nvCxnSpPr>
        <p:spPr bwMode="auto">
          <a:xfrm>
            <a:off x="4637288" y="1534400"/>
            <a:ext cx="0" cy="3517901"/>
          </a:xfrm>
          <a:prstGeom prst="straightConnector1">
            <a:avLst/>
          </a:prstGeom>
          <a:solidFill>
            <a:srgbClr val="00B8FF"/>
          </a:solidFill>
          <a:ln w="25400" cap="flat" cmpd="sng" algn="ctr">
            <a:solidFill>
              <a:schemeClr val="tx1"/>
            </a:solidFill>
            <a:prstDash val="sysDash"/>
            <a:round/>
            <a:headEnd type="none" w="med" len="med"/>
            <a:tailEnd type="none"/>
          </a:ln>
          <a:effectLst/>
        </p:spPr>
      </p:cxnSp>
      <p:cxnSp>
        <p:nvCxnSpPr>
          <p:cNvPr id="16" name="Straight Arrow Connector 15">
            <a:extLst>
              <a:ext uri="{FF2B5EF4-FFF2-40B4-BE49-F238E27FC236}">
                <a16:creationId xmlns:a16="http://schemas.microsoft.com/office/drawing/2014/main" id="{7E8440ED-DF7B-4FA1-4C52-02335A883D50}"/>
              </a:ext>
            </a:extLst>
          </p:cNvPr>
          <p:cNvCxnSpPr>
            <a:cxnSpLocks/>
          </p:cNvCxnSpPr>
          <p:nvPr/>
        </p:nvCxnSpPr>
        <p:spPr bwMode="auto">
          <a:xfrm>
            <a:off x="7924800" y="1511299"/>
            <a:ext cx="0" cy="3517901"/>
          </a:xfrm>
          <a:prstGeom prst="straightConnector1">
            <a:avLst/>
          </a:prstGeom>
          <a:solidFill>
            <a:srgbClr val="00B8FF"/>
          </a:solidFill>
          <a:ln w="25400" cap="flat" cmpd="sng" algn="ctr">
            <a:solidFill>
              <a:schemeClr val="tx1"/>
            </a:solidFill>
            <a:prstDash val="sysDash"/>
            <a:round/>
            <a:headEnd type="none" w="med" len="med"/>
            <a:tailEnd type="none"/>
          </a:ln>
          <a:effectLst/>
        </p:spPr>
      </p:cxnSp>
      <p:sp>
        <p:nvSpPr>
          <p:cNvPr id="19" name="Rectangle 18">
            <a:extLst>
              <a:ext uri="{FF2B5EF4-FFF2-40B4-BE49-F238E27FC236}">
                <a16:creationId xmlns:a16="http://schemas.microsoft.com/office/drawing/2014/main" id="{E32A5B84-9589-4EEB-4CA4-9A4647560745}"/>
              </a:ext>
            </a:extLst>
          </p:cNvPr>
          <p:cNvSpPr/>
          <p:nvPr/>
        </p:nvSpPr>
        <p:spPr bwMode="auto">
          <a:xfrm>
            <a:off x="1955990" y="2531416"/>
            <a:ext cx="256897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SMX-4 MCS13 320MHz</a:t>
            </a:r>
          </a:p>
          <a:p>
            <a:pPr algn="ct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 Spatial Streams </a:t>
            </a:r>
            <a:b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 = 13.6uS</a:t>
            </a:r>
            <a:b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 2.88 Gbps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4345D56-C9BC-2409-3A43-8DD6638ACEF0}"/>
              </a:ext>
            </a:extLst>
          </p:cNvPr>
          <p:cNvSpPr/>
          <p:nvPr/>
        </p:nvSpPr>
        <p:spPr bwMode="auto">
          <a:xfrm>
            <a:off x="8153137" y="2494184"/>
            <a:ext cx="270046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Throughput            = 4R</a:t>
            </a:r>
          </a:p>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Latency (to P33)    = 8T</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F21CD42-0E32-4B87-BFDC-1C7752D3ED79}"/>
              </a:ext>
            </a:extLst>
          </p:cNvPr>
          <p:cNvSpPr/>
          <p:nvPr/>
        </p:nvSpPr>
        <p:spPr bwMode="auto">
          <a:xfrm>
            <a:off x="2068312" y="4436417"/>
            <a:ext cx="256897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b="1" dirty="0">
                <a:solidFill>
                  <a:schemeClr val="tx1"/>
                </a:solidFill>
                <a:latin typeface="Arial" panose="020B0604020202020204" pitchFamily="34" charset="0"/>
                <a:cs typeface="Arial" panose="020B0604020202020204" pitchFamily="34" charset="0"/>
              </a:rPr>
              <a:t>PMX-32 MCS13 320MHz</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32 Spatial Streams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 = 13.6uS</a:t>
            </a:r>
            <a:b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 2.88 Gbps</a:t>
            </a:r>
          </a:p>
        </p:txBody>
      </p:sp>
      <p:sp>
        <p:nvSpPr>
          <p:cNvPr id="24" name="Rectangle 23">
            <a:extLst>
              <a:ext uri="{FF2B5EF4-FFF2-40B4-BE49-F238E27FC236}">
                <a16:creationId xmlns:a16="http://schemas.microsoft.com/office/drawing/2014/main" id="{F29D2617-3DD2-B157-2002-7C3F5F4451A3}"/>
              </a:ext>
            </a:extLst>
          </p:cNvPr>
          <p:cNvSpPr/>
          <p:nvPr/>
        </p:nvSpPr>
        <p:spPr bwMode="auto">
          <a:xfrm>
            <a:off x="745530" y="2531416"/>
            <a:ext cx="990600" cy="4571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EHT</a:t>
            </a:r>
          </a:p>
        </p:txBody>
      </p:sp>
      <p:sp>
        <p:nvSpPr>
          <p:cNvPr id="25" name="Rectangle 24">
            <a:extLst>
              <a:ext uri="{FF2B5EF4-FFF2-40B4-BE49-F238E27FC236}">
                <a16:creationId xmlns:a16="http://schemas.microsoft.com/office/drawing/2014/main" id="{F3A1BBA8-2C9D-4E07-8A13-95C761E44A70}"/>
              </a:ext>
            </a:extLst>
          </p:cNvPr>
          <p:cNvSpPr/>
          <p:nvPr/>
        </p:nvSpPr>
        <p:spPr bwMode="auto">
          <a:xfrm>
            <a:off x="876300" y="4461817"/>
            <a:ext cx="1181099" cy="4571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DPWiFi</a:t>
            </a:r>
          </a:p>
        </p:txBody>
      </p:sp>
      <p:sp>
        <p:nvSpPr>
          <p:cNvPr id="26" name="Rectangle 25">
            <a:extLst>
              <a:ext uri="{FF2B5EF4-FFF2-40B4-BE49-F238E27FC236}">
                <a16:creationId xmlns:a16="http://schemas.microsoft.com/office/drawing/2014/main" id="{A26BF053-A02F-CECD-1D2E-0968E79CFBC7}"/>
              </a:ext>
            </a:extLst>
          </p:cNvPr>
          <p:cNvSpPr/>
          <p:nvPr/>
        </p:nvSpPr>
        <p:spPr bwMode="auto">
          <a:xfrm>
            <a:off x="8172181" y="4436417"/>
            <a:ext cx="3493491"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Throughput           = 32R = 800% EHT</a:t>
            </a:r>
          </a:p>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Latency (to P33)   = T      = 12.5% EHT</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2E3D9D22-879F-6A3D-DFE2-CEEAD6EB9B59}"/>
              </a:ext>
            </a:extLst>
          </p:cNvPr>
          <p:cNvPicPr>
            <a:picLocks noChangeAspect="1"/>
          </p:cNvPicPr>
          <p:nvPr/>
        </p:nvPicPr>
        <p:blipFill>
          <a:blip r:embed="rId4"/>
          <a:stretch>
            <a:fillRect/>
          </a:stretch>
        </p:blipFill>
        <p:spPr>
          <a:xfrm>
            <a:off x="4745595" y="1828800"/>
            <a:ext cx="3066882" cy="2089446"/>
          </a:xfrm>
          <a:prstGeom prst="rect">
            <a:avLst/>
          </a:prstGeom>
        </p:spPr>
      </p:pic>
      <p:pic>
        <p:nvPicPr>
          <p:cNvPr id="34" name="Picture 33">
            <a:extLst>
              <a:ext uri="{FF2B5EF4-FFF2-40B4-BE49-F238E27FC236}">
                <a16:creationId xmlns:a16="http://schemas.microsoft.com/office/drawing/2014/main" id="{BBFCD0F7-DCF4-0594-BECF-53E267344368}"/>
              </a:ext>
            </a:extLst>
          </p:cNvPr>
          <p:cNvPicPr>
            <a:picLocks noChangeAspect="1"/>
          </p:cNvPicPr>
          <p:nvPr/>
        </p:nvPicPr>
        <p:blipFill>
          <a:blip r:embed="rId5"/>
          <a:stretch>
            <a:fillRect/>
          </a:stretch>
        </p:blipFill>
        <p:spPr>
          <a:xfrm>
            <a:off x="4816287" y="4019846"/>
            <a:ext cx="1648065" cy="1833562"/>
          </a:xfrm>
          <a:prstGeom prst="rect">
            <a:avLst/>
          </a:prstGeom>
        </p:spPr>
      </p:pic>
      <p:sp>
        <p:nvSpPr>
          <p:cNvPr id="35" name="Content Placeholder 2">
            <a:extLst>
              <a:ext uri="{FF2B5EF4-FFF2-40B4-BE49-F238E27FC236}">
                <a16:creationId xmlns:a16="http://schemas.microsoft.com/office/drawing/2014/main" id="{ED65E996-15E9-3B1A-DF02-F6E4741CEBF9}"/>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DPWiFi Increases Throughput 800% and Decreases Latency by 87.5% over EHT</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spTree>
    <p:extLst>
      <p:ext uri="{BB962C8B-B14F-4D97-AF65-F5344CB8AC3E}">
        <p14:creationId xmlns:p14="http://schemas.microsoft.com/office/powerpoint/2010/main" val="3126733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252C1-E3A5-A7C2-A349-F04195DD587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1A747-53E3-0C36-DA5D-9AFFCA01334C}"/>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3B5820CC-6C2B-DB28-C910-1353B57A6390}"/>
              </a:ext>
            </a:extLst>
          </p:cNvPr>
          <p:cNvSpPr>
            <a:spLocks noGrp="1"/>
          </p:cNvSpPr>
          <p:nvPr>
            <p:ph type="ftr" idx="14"/>
          </p:nvPr>
        </p:nvSpPr>
        <p:spPr>
          <a:xfrm>
            <a:off x="7143757" y="6477000"/>
            <a:ext cx="4246027" cy="180975"/>
          </a:xfrm>
        </p:spPr>
        <p:txBody>
          <a:bodyPr/>
          <a:lstStyle/>
          <a:p>
            <a:r>
              <a:rPr lang="en-GB" dirty="0"/>
              <a:t>Carlos Rios, Terabit Wireless Internet</a:t>
            </a:r>
          </a:p>
        </p:txBody>
      </p:sp>
      <p:sp>
        <p:nvSpPr>
          <p:cNvPr id="6" name="Date Placeholder 5">
            <a:extLst>
              <a:ext uri="{FF2B5EF4-FFF2-40B4-BE49-F238E27FC236}">
                <a16:creationId xmlns:a16="http://schemas.microsoft.com/office/drawing/2014/main" id="{9FF29A0E-0E23-EA04-5532-26372C98DC9C}"/>
              </a:ext>
            </a:extLst>
          </p:cNvPr>
          <p:cNvSpPr>
            <a:spLocks noGrp="1"/>
          </p:cNvSpPr>
          <p:nvPr>
            <p:ph type="dt" idx="15"/>
          </p:nvPr>
        </p:nvSpPr>
        <p:spPr/>
        <p:txBody>
          <a:bodyPr/>
          <a:lstStyle/>
          <a:p>
            <a:r>
              <a:rPr lang="en-US" dirty="0"/>
              <a:t>November 2024</a:t>
            </a:r>
            <a:endParaRPr lang="en-GB" dirty="0"/>
          </a:p>
        </p:txBody>
      </p:sp>
      <p:sp>
        <p:nvSpPr>
          <p:cNvPr id="7" name="Title 1">
            <a:extLst>
              <a:ext uri="{FF2B5EF4-FFF2-40B4-BE49-F238E27FC236}">
                <a16:creationId xmlns:a16="http://schemas.microsoft.com/office/drawing/2014/main" id="{0A6F938F-86E5-FA9A-468B-B05D69AE35CE}"/>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Legacy WiFi (Static) Polarization Processing</a:t>
            </a:r>
            <a:endParaRPr lang="en-GB" sz="2800" kern="0" dirty="0"/>
          </a:p>
        </p:txBody>
      </p:sp>
      <p:sp>
        <p:nvSpPr>
          <p:cNvPr id="15" name="TextBox 14">
            <a:extLst>
              <a:ext uri="{FF2B5EF4-FFF2-40B4-BE49-F238E27FC236}">
                <a16:creationId xmlns:a16="http://schemas.microsoft.com/office/drawing/2014/main" id="{1E17E457-DB3F-F770-0D24-14435DA18493}"/>
              </a:ext>
            </a:extLst>
          </p:cNvPr>
          <p:cNvSpPr txBox="1"/>
          <p:nvPr/>
        </p:nvSpPr>
        <p:spPr>
          <a:xfrm>
            <a:off x="914400" y="5791200"/>
            <a:ext cx="10474326" cy="707886"/>
          </a:xfrm>
          <a:prstGeom prst="rect">
            <a:avLst/>
          </a:prstGeom>
          <a:noFill/>
        </p:spPr>
        <p:txBody>
          <a:bodyPr wrap="square" rtlCol="0">
            <a:spAutoFit/>
          </a:bodyPr>
          <a:lstStyle/>
          <a:p>
            <a:pPr algn="ctr"/>
            <a:r>
              <a:rPr lang="en-US" sz="2000" b="1" dirty="0">
                <a:solidFill>
                  <a:schemeClr val="tx1"/>
                </a:solidFill>
              </a:rPr>
              <a:t>WiFi Stream Static Polarization upon traversing a Propagation Medium </a:t>
            </a:r>
            <a:r>
              <a:rPr lang="el-GR" sz="2000" b="1" dirty="0">
                <a:solidFill>
                  <a:schemeClr val="tx1"/>
                </a:solidFill>
              </a:rPr>
              <a:t>ψ</a:t>
            </a:r>
            <a:r>
              <a:rPr lang="en-US" sz="2000" b="1" dirty="0">
                <a:solidFill>
                  <a:schemeClr val="tx1"/>
                </a:solidFill>
              </a:rPr>
              <a:t>:  </a:t>
            </a:r>
            <a:br>
              <a:rPr lang="en-US" sz="2000" b="1" dirty="0">
                <a:solidFill>
                  <a:schemeClr val="tx1"/>
                </a:solidFill>
              </a:rPr>
            </a:br>
            <a:r>
              <a:rPr lang="en-US" sz="2000" b="1" dirty="0">
                <a:solidFill>
                  <a:schemeClr val="tx1"/>
                </a:solidFill>
              </a:rPr>
              <a:t> P</a:t>
            </a:r>
            <a:r>
              <a:rPr lang="en-US" sz="2000" b="1" baseline="-25000" dirty="0">
                <a:solidFill>
                  <a:schemeClr val="tx1"/>
                </a:solidFill>
              </a:rPr>
              <a:t>TRX</a:t>
            </a:r>
            <a:r>
              <a:rPr lang="en-US" sz="2000" b="1" dirty="0">
                <a:solidFill>
                  <a:schemeClr val="tx1"/>
                </a:solidFill>
              </a:rPr>
              <a:t> (S,</a:t>
            </a:r>
            <a:r>
              <a:rPr lang="el-GR" sz="2000" b="1" dirty="0">
                <a:solidFill>
                  <a:schemeClr val="tx1"/>
                </a:solidFill>
              </a:rPr>
              <a:t>ψ</a:t>
            </a:r>
            <a:r>
              <a:rPr lang="en-US" sz="2000" b="1" dirty="0">
                <a:solidFill>
                  <a:schemeClr val="tx1"/>
                </a:solidFill>
              </a:rPr>
              <a:t>) = cos</a:t>
            </a:r>
            <a:r>
              <a:rPr lang="el-GR" sz="2000" b="1" dirty="0">
                <a:solidFill>
                  <a:schemeClr val="tx1"/>
                </a:solidFill>
              </a:rPr>
              <a:t>ψ</a:t>
            </a:r>
            <a:r>
              <a:rPr lang="en-US" sz="2000" b="1" dirty="0">
                <a:solidFill>
                  <a:schemeClr val="tx1"/>
                </a:solidFill>
              </a:rPr>
              <a:t> S(t) </a:t>
            </a:r>
            <a:endParaRPr lang="en-US" sz="1800" b="1" dirty="0">
              <a:solidFill>
                <a:schemeClr val="tx1"/>
              </a:solidFill>
            </a:endParaRPr>
          </a:p>
        </p:txBody>
      </p:sp>
      <p:grpSp>
        <p:nvGrpSpPr>
          <p:cNvPr id="8" name="Group 7">
            <a:extLst>
              <a:ext uri="{FF2B5EF4-FFF2-40B4-BE49-F238E27FC236}">
                <a16:creationId xmlns:a16="http://schemas.microsoft.com/office/drawing/2014/main" id="{320143C3-93F0-6F0E-52A7-08236C7DA97E}"/>
              </a:ext>
            </a:extLst>
          </p:cNvPr>
          <p:cNvGrpSpPr/>
          <p:nvPr/>
        </p:nvGrpSpPr>
        <p:grpSpPr>
          <a:xfrm>
            <a:off x="851767" y="1056029"/>
            <a:ext cx="10654433" cy="4963771"/>
            <a:chOff x="851767" y="1094407"/>
            <a:chExt cx="10654433" cy="4963771"/>
          </a:xfrm>
        </p:grpSpPr>
        <p:sp>
          <p:nvSpPr>
            <p:cNvPr id="11" name="TextBox 10">
              <a:extLst>
                <a:ext uri="{FF2B5EF4-FFF2-40B4-BE49-F238E27FC236}">
                  <a16:creationId xmlns:a16="http://schemas.microsoft.com/office/drawing/2014/main" id="{D96F871C-7F58-8893-6B99-ADF2C3AB0A32}"/>
                </a:ext>
              </a:extLst>
            </p:cNvPr>
            <p:cNvSpPr txBox="1"/>
            <p:nvPr/>
          </p:nvSpPr>
          <p:spPr>
            <a:xfrm>
              <a:off x="851767" y="4191000"/>
              <a:ext cx="3747754" cy="1867178"/>
            </a:xfrm>
            <a:prstGeom prst="rect">
              <a:avLst/>
            </a:prstGeom>
            <a:noFill/>
          </p:spPr>
          <p:txBody>
            <a:bodyPr wrap="square" rtlCol="0">
              <a:spAutoFit/>
            </a:bodyPr>
            <a:lstStyle/>
            <a:p>
              <a:r>
                <a:rPr lang="en-US" sz="1600" b="1" dirty="0">
                  <a:solidFill>
                    <a:schemeClr val="tx1"/>
                  </a:solidFill>
                </a:rPr>
                <a:t>A WiFi Tx antenna “</a:t>
              </a:r>
              <a:r>
                <a:rPr lang="en-US" sz="1600" b="1" i="1" dirty="0">
                  <a:solidFill>
                    <a:schemeClr val="tx1"/>
                  </a:solidFill>
                </a:rPr>
                <a:t>polarizes</a:t>
              </a:r>
              <a:r>
                <a:rPr lang="en-US" sz="1600" b="1" dirty="0">
                  <a:solidFill>
                    <a:schemeClr val="tx1"/>
                  </a:solidFill>
                </a:rPr>
                <a:t>” by launching RF waveforms S in a precise spatial orientation IAW an “Orthogonal Polarization Baseline (OPB)”</a:t>
              </a:r>
            </a:p>
            <a:p>
              <a:pPr marL="228600" indent="-228600">
                <a:buFont typeface="Arial" panose="020B0604020202020204" pitchFamily="34" charset="0"/>
                <a:buChar char="•"/>
              </a:pPr>
              <a:r>
                <a:rPr lang="en-US" sz="1400" b="1" dirty="0">
                  <a:solidFill>
                    <a:schemeClr val="tx1"/>
                  </a:solidFill>
                </a:rPr>
                <a:t>Linearly Polarized P</a:t>
              </a:r>
              <a:r>
                <a:rPr lang="en-US" sz="1400" b="1" baseline="-25000" dirty="0">
                  <a:solidFill>
                    <a:schemeClr val="tx1"/>
                  </a:solidFill>
                </a:rPr>
                <a:t>TX</a:t>
              </a:r>
              <a:r>
                <a:rPr lang="en-US" sz="1400" b="1" dirty="0">
                  <a:solidFill>
                    <a:schemeClr val="tx1"/>
                  </a:solidFill>
                </a:rPr>
                <a:t> radiates along a fixed angle between 0</a:t>
              </a:r>
              <a:r>
                <a:rPr lang="en-US" sz="1400" b="1" baseline="30000" dirty="0">
                  <a:solidFill>
                    <a:schemeClr val="tx1"/>
                  </a:solidFill>
                </a:rPr>
                <a:t>o</a:t>
              </a:r>
              <a:r>
                <a:rPr lang="en-US" sz="1400" b="1" dirty="0">
                  <a:solidFill>
                    <a:schemeClr val="tx1"/>
                  </a:solidFill>
                </a:rPr>
                <a:t> (H) or 90</a:t>
              </a:r>
              <a:r>
                <a:rPr lang="en-US" sz="1400" b="1" baseline="30000" dirty="0">
                  <a:solidFill>
                    <a:schemeClr val="tx1"/>
                  </a:solidFill>
                </a:rPr>
                <a:t>o</a:t>
              </a:r>
              <a:r>
                <a:rPr lang="en-US" sz="1400" b="1" dirty="0">
                  <a:solidFill>
                    <a:schemeClr val="tx1"/>
                  </a:solidFill>
                </a:rPr>
                <a:t> (V)</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TX</a:t>
              </a:r>
              <a:r>
                <a:rPr lang="en-US" sz="1400" b="1" dirty="0">
                  <a:solidFill>
                    <a:schemeClr val="tx1"/>
                  </a:solidFill>
                </a:rPr>
                <a:t>(S) = H or V, per the OPB</a:t>
              </a:r>
            </a:p>
            <a:p>
              <a:endParaRPr lang="en-US" sz="1400" b="1" baseline="30000" dirty="0">
                <a:solidFill>
                  <a:schemeClr val="tx1"/>
                </a:solidFill>
              </a:endParaRPr>
            </a:p>
          </p:txBody>
        </p:sp>
        <p:sp>
          <p:nvSpPr>
            <p:cNvPr id="12" name="TextBox 11">
              <a:extLst>
                <a:ext uri="{FF2B5EF4-FFF2-40B4-BE49-F238E27FC236}">
                  <a16:creationId xmlns:a16="http://schemas.microsoft.com/office/drawing/2014/main" id="{AEE65A73-DE1C-AAA8-3493-E5ABFB2AD7F0}"/>
                </a:ext>
              </a:extLst>
            </p:cNvPr>
            <p:cNvSpPr txBox="1"/>
            <p:nvPr/>
          </p:nvSpPr>
          <p:spPr>
            <a:xfrm>
              <a:off x="4599521" y="4318575"/>
              <a:ext cx="3172879" cy="1477328"/>
            </a:xfrm>
            <a:prstGeom prst="rect">
              <a:avLst/>
            </a:prstGeom>
            <a:noFill/>
          </p:spPr>
          <p:txBody>
            <a:bodyPr wrap="square" rtlCol="0">
              <a:spAutoFit/>
            </a:bodyPr>
            <a:lstStyle/>
            <a:p>
              <a:pPr>
                <a:buNone/>
              </a:pPr>
              <a:r>
                <a:rPr lang="en-US" sz="1600" b="1" dirty="0">
                  <a:solidFill>
                    <a:schemeClr val="tx1"/>
                  </a:solidFill>
                </a:rPr>
                <a:t>Normal terrestrial propagation may </a:t>
              </a:r>
              <a:r>
                <a:rPr lang="en-US" sz="1600" b="1" i="1" dirty="0">
                  <a:solidFill>
                    <a:schemeClr val="tx1"/>
                  </a:solidFill>
                </a:rPr>
                <a:t>further polarize </a:t>
              </a:r>
              <a:r>
                <a:rPr lang="en-US" sz="1600" b="1" dirty="0">
                  <a:solidFill>
                    <a:schemeClr val="tx1"/>
                  </a:solidFill>
                </a:rPr>
                <a:t>S, rotating P</a:t>
              </a:r>
              <a:r>
                <a:rPr lang="en-US" sz="1600" b="1" baseline="-25000" dirty="0">
                  <a:solidFill>
                    <a:schemeClr val="tx1"/>
                  </a:solidFill>
                </a:rPr>
                <a:t>TX</a:t>
              </a:r>
              <a:r>
                <a:rPr lang="en-US" sz="1600" b="1" dirty="0">
                  <a:solidFill>
                    <a:schemeClr val="tx1"/>
                  </a:solidFill>
                </a:rPr>
                <a:t> by a “polarization angle” </a:t>
              </a:r>
              <a:r>
                <a:rPr lang="el-GR" sz="1600" b="1" dirty="0">
                  <a:solidFill>
                    <a:schemeClr val="tx1"/>
                  </a:solidFill>
                </a:rPr>
                <a:t>ψ</a:t>
              </a:r>
              <a:endParaRPr lang="en-US" sz="1600" b="1" dirty="0">
                <a:solidFill>
                  <a:schemeClr val="tx1"/>
                </a:solidFill>
              </a:endParaRPr>
            </a:p>
            <a:p>
              <a:pPr marL="228600" lvl="1" indent="-228600">
                <a:buFont typeface="Arial" panose="020B0604020202020204" pitchFamily="34" charset="0"/>
                <a:buChar char="•"/>
              </a:pPr>
              <a:r>
                <a:rPr lang="en-US" sz="1400" b="1" dirty="0">
                  <a:solidFill>
                    <a:schemeClr val="tx1"/>
                  </a:solidFill>
                </a:rPr>
                <a:t>LP waveforms propagate fixed-rotated by </a:t>
              </a:r>
              <a:r>
                <a:rPr lang="el-GR" sz="1400" b="1" dirty="0">
                  <a:solidFill>
                    <a:schemeClr val="tx1"/>
                  </a:solidFill>
                </a:rPr>
                <a:t>ψ</a:t>
              </a:r>
              <a:r>
                <a:rPr lang="en-US" sz="1400" b="1" baseline="30000" dirty="0">
                  <a:solidFill>
                    <a:schemeClr val="tx1"/>
                  </a:solidFill>
                </a:rPr>
                <a:t>o</a:t>
              </a:r>
              <a:r>
                <a:rPr lang="en-US" sz="1400" b="1" dirty="0">
                  <a:solidFill>
                    <a:schemeClr val="tx1"/>
                  </a:solidFill>
                </a:rPr>
                <a:t> from P</a:t>
              </a:r>
              <a:r>
                <a:rPr lang="en-US" sz="1400" b="1" baseline="-25000" dirty="0">
                  <a:solidFill>
                    <a:schemeClr val="tx1"/>
                  </a:solidFill>
                </a:rPr>
                <a:t>TX</a:t>
              </a:r>
              <a:r>
                <a:rPr lang="en-US" sz="1400" b="1" dirty="0">
                  <a:solidFill>
                    <a:schemeClr val="tx1"/>
                  </a:solidFill>
                </a:rPr>
                <a:t>(S)</a:t>
              </a:r>
            </a:p>
            <a:p>
              <a:pPr marL="225425" lvl="1" indent="-225425">
                <a:buFont typeface="Arial" panose="020B0604020202020204" pitchFamily="34" charset="0"/>
                <a:buChar char="•"/>
              </a:pPr>
              <a:r>
                <a:rPr lang="en-US" sz="1400" b="1" dirty="0">
                  <a:solidFill>
                    <a:schemeClr val="tx1"/>
                  </a:solidFill>
                </a:rPr>
                <a:t>P</a:t>
              </a:r>
              <a:r>
                <a:rPr lang="en-US" sz="1400" b="1" baseline="-25000" dirty="0">
                  <a:solidFill>
                    <a:schemeClr val="tx1"/>
                  </a:solidFill>
                </a:rPr>
                <a:t>TX </a:t>
              </a:r>
              <a:r>
                <a:rPr lang="en-US" sz="1400" b="1" dirty="0">
                  <a:solidFill>
                    <a:schemeClr val="tx1"/>
                  </a:solidFill>
                </a:rPr>
                <a:t>(S, </a:t>
              </a:r>
              <a:r>
                <a:rPr lang="el-GR" sz="1400" b="1" dirty="0">
                  <a:solidFill>
                    <a:schemeClr val="tx1"/>
                  </a:solidFill>
                </a:rPr>
                <a:t>ψ</a:t>
              </a:r>
              <a:r>
                <a:rPr lang="en-US" sz="1400" b="1" dirty="0">
                  <a:solidFill>
                    <a:schemeClr val="tx1"/>
                  </a:solidFill>
                </a:rPr>
                <a:t>) = </a:t>
              </a:r>
              <a:r>
                <a:rPr lang="el-GR" sz="1400" b="1" dirty="0">
                  <a:solidFill>
                    <a:schemeClr val="tx1"/>
                  </a:solidFill>
                </a:rPr>
                <a:t>ψ</a:t>
              </a:r>
              <a:r>
                <a:rPr lang="en-US" sz="1400" b="1" dirty="0">
                  <a:solidFill>
                    <a:schemeClr val="tx1"/>
                  </a:solidFill>
                </a:rPr>
                <a:t> or </a:t>
              </a:r>
              <a:r>
                <a:rPr lang="el-GR" sz="1400" b="1" dirty="0">
                  <a:solidFill>
                    <a:schemeClr val="tx1"/>
                  </a:solidFill>
                </a:rPr>
                <a:t>ψ</a:t>
              </a:r>
              <a:r>
                <a:rPr lang="en-US" sz="1400" b="1" dirty="0">
                  <a:solidFill>
                    <a:schemeClr val="tx1"/>
                  </a:solidFill>
                </a:rPr>
                <a:t> + 90</a:t>
              </a:r>
              <a:r>
                <a:rPr lang="en-US" sz="1400" b="1" baseline="30000" dirty="0">
                  <a:solidFill>
                    <a:schemeClr val="tx1"/>
                  </a:solidFill>
                </a:rPr>
                <a:t>o</a:t>
              </a:r>
              <a:r>
                <a:rPr lang="en-US" sz="1400" b="1" dirty="0">
                  <a:solidFill>
                    <a:schemeClr val="tx1"/>
                  </a:solidFill>
                </a:rPr>
                <a:t>  </a:t>
              </a:r>
            </a:p>
          </p:txBody>
        </p:sp>
        <p:sp>
          <p:nvSpPr>
            <p:cNvPr id="13" name="TextBox 12">
              <a:extLst>
                <a:ext uri="{FF2B5EF4-FFF2-40B4-BE49-F238E27FC236}">
                  <a16:creationId xmlns:a16="http://schemas.microsoft.com/office/drawing/2014/main" id="{E0EB78F5-7994-C0BD-8ACC-A2A62B4060E6}"/>
                </a:ext>
              </a:extLst>
            </p:cNvPr>
            <p:cNvSpPr txBox="1"/>
            <p:nvPr/>
          </p:nvSpPr>
          <p:spPr>
            <a:xfrm>
              <a:off x="7985559" y="4426297"/>
              <a:ext cx="3404225" cy="1261884"/>
            </a:xfrm>
            <a:prstGeom prst="rect">
              <a:avLst/>
            </a:prstGeom>
            <a:noFill/>
          </p:spPr>
          <p:txBody>
            <a:bodyPr wrap="square" rtlCol="0">
              <a:spAutoFit/>
            </a:bodyPr>
            <a:lstStyle/>
            <a:p>
              <a:pPr>
                <a:buNone/>
              </a:pPr>
              <a:r>
                <a:rPr lang="en-US" sz="1600" b="1" dirty="0">
                  <a:solidFill>
                    <a:schemeClr val="tx1"/>
                  </a:solidFill>
                </a:rPr>
                <a:t>A WiFi Rx antenna “</a:t>
              </a:r>
              <a:r>
                <a:rPr lang="en-US" sz="1600" b="1" i="1" dirty="0">
                  <a:solidFill>
                    <a:schemeClr val="tx1"/>
                  </a:solidFill>
                </a:rPr>
                <a:t>depolarizes</a:t>
              </a:r>
              <a:r>
                <a:rPr lang="en-US" sz="1600" b="1" dirty="0">
                  <a:solidFill>
                    <a:schemeClr val="tx1"/>
                  </a:solidFill>
                </a:rPr>
                <a:t>” a detected </a:t>
              </a:r>
              <a:r>
                <a:rPr lang="el-GR" sz="1600" b="1" dirty="0">
                  <a:solidFill>
                    <a:schemeClr val="tx1"/>
                  </a:solidFill>
                </a:rPr>
                <a:t>ψ</a:t>
              </a:r>
              <a:r>
                <a:rPr lang="en-US" sz="1600" b="1" dirty="0">
                  <a:solidFill>
                    <a:schemeClr val="tx1"/>
                  </a:solidFill>
                </a:rPr>
                <a:t>-polarized</a:t>
              </a:r>
              <a:r>
                <a:rPr lang="el-GR" sz="1600" b="1" dirty="0">
                  <a:solidFill>
                    <a:schemeClr val="tx1"/>
                  </a:solidFill>
                </a:rPr>
                <a:t> </a:t>
              </a:r>
              <a:r>
                <a:rPr lang="en-US" sz="1600" b="1" dirty="0">
                  <a:solidFill>
                    <a:schemeClr val="tx1"/>
                  </a:solidFill>
                </a:rPr>
                <a:t>waveform into</a:t>
              </a:r>
              <a:br>
                <a:rPr lang="en-US" sz="1600" b="1" dirty="0">
                  <a:solidFill>
                    <a:schemeClr val="tx1"/>
                  </a:solidFill>
                </a:rPr>
              </a:br>
              <a:r>
                <a:rPr lang="en-US" sz="1600" b="1" dirty="0">
                  <a:solidFill>
                    <a:schemeClr val="tx1"/>
                  </a:solidFill>
                </a:rPr>
                <a:t>its OPB-aligned V-H component</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RX </a:t>
              </a:r>
              <a:r>
                <a:rPr lang="en-US" sz="1400" b="1" dirty="0">
                  <a:solidFill>
                    <a:schemeClr val="tx1"/>
                  </a:solidFill>
                </a:rPr>
                <a:t>(S, </a:t>
              </a:r>
              <a:r>
                <a:rPr lang="el-GR" sz="1400" b="1" dirty="0">
                  <a:solidFill>
                    <a:schemeClr val="tx1"/>
                  </a:solidFill>
                </a:rPr>
                <a:t>ψ</a:t>
              </a:r>
              <a:r>
                <a:rPr lang="en-US" sz="1400" b="1" dirty="0">
                  <a:solidFill>
                    <a:schemeClr val="tx1"/>
                  </a:solidFill>
                </a:rPr>
                <a:t>) = P</a:t>
              </a:r>
              <a:r>
                <a:rPr lang="en-US" sz="1400" b="1" baseline="-25000" dirty="0">
                  <a:solidFill>
                    <a:schemeClr val="tx1"/>
                  </a:solidFill>
                </a:rPr>
                <a:t>TX</a:t>
              </a:r>
              <a:r>
                <a:rPr lang="en-US" sz="1400" b="1" dirty="0">
                  <a:solidFill>
                    <a:schemeClr val="tx1"/>
                  </a:solidFill>
                </a:rPr>
                <a:t>(S) = H or V</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TRX</a:t>
              </a:r>
              <a:r>
                <a:rPr lang="en-US" sz="1400" b="1" dirty="0">
                  <a:solidFill>
                    <a:schemeClr val="tx1"/>
                  </a:solidFill>
                </a:rPr>
                <a:t> (S,</a:t>
              </a:r>
              <a:r>
                <a:rPr lang="el-GR" sz="1400" b="1" dirty="0">
                  <a:solidFill>
                    <a:schemeClr val="tx1"/>
                  </a:solidFill>
                </a:rPr>
                <a:t>ψ</a:t>
              </a:r>
              <a:r>
                <a:rPr lang="en-US" sz="1400" b="1" dirty="0">
                  <a:solidFill>
                    <a:schemeClr val="tx1"/>
                  </a:solidFill>
                </a:rPr>
                <a:t>) = cos</a:t>
              </a:r>
              <a:r>
                <a:rPr lang="el-GR" sz="1400" b="1" dirty="0">
                  <a:solidFill>
                    <a:schemeClr val="tx1"/>
                  </a:solidFill>
                </a:rPr>
                <a:t>ψ</a:t>
              </a:r>
              <a:r>
                <a:rPr lang="en-US" sz="1400" b="1" dirty="0">
                  <a:solidFill>
                    <a:schemeClr val="tx1"/>
                  </a:solidFill>
                </a:rPr>
                <a:t> S(t)</a:t>
              </a:r>
            </a:p>
          </p:txBody>
        </p:sp>
        <p:grpSp>
          <p:nvGrpSpPr>
            <p:cNvPr id="3" name="Group 2">
              <a:extLst>
                <a:ext uri="{FF2B5EF4-FFF2-40B4-BE49-F238E27FC236}">
                  <a16:creationId xmlns:a16="http://schemas.microsoft.com/office/drawing/2014/main" id="{002FFFF4-B366-BF5C-D3E7-36578B1EFA87}"/>
                </a:ext>
              </a:extLst>
            </p:cNvPr>
            <p:cNvGrpSpPr/>
            <p:nvPr/>
          </p:nvGrpSpPr>
          <p:grpSpPr>
            <a:xfrm>
              <a:off x="1031096" y="1094407"/>
              <a:ext cx="10475104" cy="3156492"/>
              <a:chOff x="1031096" y="1094407"/>
              <a:chExt cx="10475104" cy="3156492"/>
            </a:xfrm>
          </p:grpSpPr>
          <p:pic>
            <p:nvPicPr>
              <p:cNvPr id="14" name="Picture 13">
                <a:extLst>
                  <a:ext uri="{FF2B5EF4-FFF2-40B4-BE49-F238E27FC236}">
                    <a16:creationId xmlns:a16="http://schemas.microsoft.com/office/drawing/2014/main" id="{F9179034-DB94-593D-9AE0-D4EC5F7135E1}"/>
                  </a:ext>
                </a:extLst>
              </p:cNvPr>
              <p:cNvPicPr>
                <a:picLocks noChangeAspect="1"/>
              </p:cNvPicPr>
              <p:nvPr/>
            </p:nvPicPr>
            <p:blipFill>
              <a:blip r:embed="rId2"/>
              <a:stretch>
                <a:fillRect/>
              </a:stretch>
            </p:blipFill>
            <p:spPr>
              <a:xfrm>
                <a:off x="1031096" y="1094407"/>
                <a:ext cx="10475104" cy="3156492"/>
              </a:xfrm>
              <a:prstGeom prst="rect">
                <a:avLst/>
              </a:prstGeom>
            </p:spPr>
          </p:pic>
          <p:sp>
            <p:nvSpPr>
              <p:cNvPr id="2" name="TextBox 1">
                <a:extLst>
                  <a:ext uri="{FF2B5EF4-FFF2-40B4-BE49-F238E27FC236}">
                    <a16:creationId xmlns:a16="http://schemas.microsoft.com/office/drawing/2014/main" id="{BEA3158A-B833-9EFB-1317-F1F9FC81D97B}"/>
                  </a:ext>
                </a:extLst>
              </p:cNvPr>
              <p:cNvSpPr txBox="1"/>
              <p:nvPr/>
            </p:nvSpPr>
            <p:spPr>
              <a:xfrm>
                <a:off x="4267200" y="1117977"/>
                <a:ext cx="3352800" cy="338554"/>
              </a:xfrm>
              <a:prstGeom prst="rect">
                <a:avLst/>
              </a:prstGeom>
              <a:solidFill>
                <a:srgbClr val="FFFFFF"/>
              </a:solidFill>
            </p:spPr>
            <p:txBody>
              <a:bodyPr wrap="square" rtlCol="0">
                <a:spAutoFit/>
              </a:bodyPr>
              <a:lstStyle/>
              <a:p>
                <a:pPr algn="ctr"/>
                <a:r>
                  <a:rPr lang="en-US" sz="1600" b="1" dirty="0">
                    <a:solidFill>
                      <a:schemeClr val="tx1"/>
                    </a:solidFill>
                  </a:rPr>
                  <a:t>Propagation Medium Polarization</a:t>
                </a:r>
              </a:p>
            </p:txBody>
          </p:sp>
        </p:grpSp>
      </p:grpSp>
    </p:spTree>
    <p:extLst>
      <p:ext uri="{BB962C8B-B14F-4D97-AF65-F5344CB8AC3E}">
        <p14:creationId xmlns:p14="http://schemas.microsoft.com/office/powerpoint/2010/main" val="286692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C4540-DC33-F95E-1E0B-08A01F377D0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6966B-7184-FCBB-954F-D5B913C07AC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2D9AEB58-04D8-687B-0654-C157A2CBA9F2}"/>
              </a:ext>
            </a:extLst>
          </p:cNvPr>
          <p:cNvSpPr>
            <a:spLocks noGrp="1"/>
          </p:cNvSpPr>
          <p:nvPr>
            <p:ph type="ftr" idx="14"/>
          </p:nvPr>
        </p:nvSpPr>
        <p:spPr/>
        <p:txBody>
          <a:bodyPr/>
          <a:lstStyle/>
          <a:p>
            <a:r>
              <a:rPr lang="en-GB"/>
              <a:t>Carlos Rios, Terabit Wireless Internet</a:t>
            </a:r>
            <a:endParaRPr lang="en-GB" dirty="0"/>
          </a:p>
        </p:txBody>
      </p:sp>
      <p:sp>
        <p:nvSpPr>
          <p:cNvPr id="7" name="Title 1">
            <a:extLst>
              <a:ext uri="{FF2B5EF4-FFF2-40B4-BE49-F238E27FC236}">
                <a16:creationId xmlns:a16="http://schemas.microsoft.com/office/drawing/2014/main" id="{21E0073A-5BA9-A945-5D51-9967C1B596DA}"/>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Proposed DPWiFi Dynamic Polarization Operation</a:t>
            </a:r>
            <a:endParaRPr lang="en-GB" sz="2800" kern="0" dirty="0"/>
          </a:p>
        </p:txBody>
      </p:sp>
      <p:sp>
        <p:nvSpPr>
          <p:cNvPr id="2" name="TextBox 1">
            <a:extLst>
              <a:ext uri="{FF2B5EF4-FFF2-40B4-BE49-F238E27FC236}">
                <a16:creationId xmlns:a16="http://schemas.microsoft.com/office/drawing/2014/main" id="{EC4042B6-59EA-86EA-6292-7465C1F5451B}"/>
              </a:ext>
            </a:extLst>
          </p:cNvPr>
          <p:cNvSpPr txBox="1"/>
          <p:nvPr/>
        </p:nvSpPr>
        <p:spPr>
          <a:xfrm>
            <a:off x="914400" y="5791200"/>
            <a:ext cx="10474326" cy="707886"/>
          </a:xfrm>
          <a:prstGeom prst="rect">
            <a:avLst/>
          </a:prstGeom>
          <a:noFill/>
        </p:spPr>
        <p:txBody>
          <a:bodyPr wrap="square" rtlCol="0">
            <a:spAutoFit/>
          </a:bodyPr>
          <a:lstStyle/>
          <a:p>
            <a:pPr algn="ctr"/>
            <a:r>
              <a:rPr lang="en-US" sz="2000" b="1" dirty="0">
                <a:solidFill>
                  <a:schemeClr val="tx1"/>
                </a:solidFill>
              </a:rPr>
              <a:t>DPWiFi Stream Dynamic Polarization upon traversing a Propagation Medium </a:t>
            </a:r>
            <a:r>
              <a:rPr lang="el-GR" sz="2000" b="1" dirty="0">
                <a:solidFill>
                  <a:schemeClr val="tx1"/>
                </a:solidFill>
              </a:rPr>
              <a:t>ψ</a:t>
            </a:r>
            <a:r>
              <a:rPr lang="en-US" sz="2000" b="1" dirty="0">
                <a:solidFill>
                  <a:schemeClr val="tx1"/>
                </a:solidFill>
              </a:rPr>
              <a:t>:</a:t>
            </a:r>
            <a:br>
              <a:rPr lang="en-US" sz="2000" b="1" dirty="0">
                <a:solidFill>
                  <a:schemeClr val="tx1"/>
                </a:solidFill>
              </a:rPr>
            </a:br>
            <a:r>
              <a:rPr lang="en-US" sz="2000" b="1" dirty="0">
                <a:solidFill>
                  <a:schemeClr val="tx1"/>
                </a:solidFill>
              </a:rPr>
              <a:t> DP</a:t>
            </a:r>
            <a:r>
              <a:rPr lang="en-US" sz="2000" b="1" baseline="-25000" dirty="0">
                <a:solidFill>
                  <a:schemeClr val="tx1"/>
                </a:solidFill>
              </a:rPr>
              <a:t>TRX</a:t>
            </a:r>
            <a:r>
              <a:rPr lang="en-US" sz="2000" b="1" dirty="0">
                <a:solidFill>
                  <a:schemeClr val="tx1"/>
                </a:solidFill>
              </a:rPr>
              <a:t> (S,</a:t>
            </a:r>
            <a:r>
              <a:rPr lang="el-GR" sz="2000" b="1" dirty="0">
                <a:solidFill>
                  <a:schemeClr val="tx1"/>
                </a:solidFill>
              </a:rPr>
              <a:t>ψ</a:t>
            </a:r>
            <a:r>
              <a:rPr lang="en-US" sz="2000" b="1" dirty="0">
                <a:solidFill>
                  <a:schemeClr val="tx1"/>
                </a:solidFill>
              </a:rPr>
              <a:t>) = </a:t>
            </a:r>
            <a:r>
              <a:rPr lang="en-US" sz="1800" b="1" dirty="0">
                <a:solidFill>
                  <a:schemeClr val="tx1"/>
                </a:solidFill>
              </a:rPr>
              <a:t>cos</a:t>
            </a:r>
            <a:r>
              <a:rPr lang="el-GR" sz="1800" b="1" dirty="0">
                <a:solidFill>
                  <a:schemeClr val="tx1"/>
                </a:solidFill>
              </a:rPr>
              <a:t>ψ</a:t>
            </a:r>
            <a:r>
              <a:rPr lang="en-US" sz="1800" b="1" dirty="0">
                <a:solidFill>
                  <a:schemeClr val="tx1"/>
                </a:solidFill>
              </a:rPr>
              <a:t>  if TxDPC = RxDPC, else f(cos</a:t>
            </a:r>
            <a:r>
              <a:rPr lang="el-GR" sz="1800" b="1" dirty="0">
                <a:solidFill>
                  <a:schemeClr val="tx1"/>
                </a:solidFill>
              </a:rPr>
              <a:t>ψ</a:t>
            </a:r>
            <a:r>
              <a:rPr lang="en-US" sz="1800" b="1" dirty="0">
                <a:solidFill>
                  <a:schemeClr val="tx1"/>
                </a:solidFill>
              </a:rPr>
              <a:t>, cos</a:t>
            </a:r>
            <a:r>
              <a:rPr lang="el-GR" sz="1800" b="1" dirty="0">
                <a:solidFill>
                  <a:schemeClr val="tx1"/>
                </a:solidFill>
              </a:rPr>
              <a:t>ψ</a:t>
            </a:r>
            <a:r>
              <a:rPr lang="en-US" sz="1800" b="1" dirty="0">
                <a:solidFill>
                  <a:schemeClr val="tx1"/>
                </a:solidFill>
              </a:rPr>
              <a:t>) </a:t>
            </a:r>
          </a:p>
        </p:txBody>
      </p:sp>
      <p:sp>
        <p:nvSpPr>
          <p:cNvPr id="3" name="Date Placeholder 5">
            <a:extLst>
              <a:ext uri="{FF2B5EF4-FFF2-40B4-BE49-F238E27FC236}">
                <a16:creationId xmlns:a16="http://schemas.microsoft.com/office/drawing/2014/main" id="{ED155FAF-3D74-5B01-CF79-71A15139C812}"/>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2024</a:t>
            </a:r>
            <a:endParaRPr lang="en-GB" dirty="0"/>
          </a:p>
        </p:txBody>
      </p:sp>
      <p:grpSp>
        <p:nvGrpSpPr>
          <p:cNvPr id="9" name="Group 8">
            <a:extLst>
              <a:ext uri="{FF2B5EF4-FFF2-40B4-BE49-F238E27FC236}">
                <a16:creationId xmlns:a16="http://schemas.microsoft.com/office/drawing/2014/main" id="{BC5DF9C8-2F92-B64F-0C80-206EE4FF2306}"/>
              </a:ext>
            </a:extLst>
          </p:cNvPr>
          <p:cNvGrpSpPr/>
          <p:nvPr/>
        </p:nvGrpSpPr>
        <p:grpSpPr>
          <a:xfrm>
            <a:off x="685800" y="1066800"/>
            <a:ext cx="10831286" cy="4842960"/>
            <a:chOff x="685800" y="1139434"/>
            <a:chExt cx="10831286" cy="4842960"/>
          </a:xfrm>
        </p:grpSpPr>
        <p:sp>
          <p:nvSpPr>
            <p:cNvPr id="12" name="TextBox 11">
              <a:extLst>
                <a:ext uri="{FF2B5EF4-FFF2-40B4-BE49-F238E27FC236}">
                  <a16:creationId xmlns:a16="http://schemas.microsoft.com/office/drawing/2014/main" id="{845DE765-5EAF-4EF2-FE29-AB4A2A6A4E0F}"/>
                </a:ext>
              </a:extLst>
            </p:cNvPr>
            <p:cNvSpPr txBox="1"/>
            <p:nvPr/>
          </p:nvSpPr>
          <p:spPr>
            <a:xfrm>
              <a:off x="4416247" y="4568434"/>
              <a:ext cx="2915586" cy="830997"/>
            </a:xfrm>
            <a:prstGeom prst="rect">
              <a:avLst/>
            </a:prstGeom>
            <a:noFill/>
          </p:spPr>
          <p:txBody>
            <a:bodyPr wrap="square" rtlCol="0">
              <a:spAutoFit/>
            </a:bodyPr>
            <a:lstStyle/>
            <a:p>
              <a:pPr>
                <a:buNone/>
              </a:pPr>
              <a:r>
                <a:rPr lang="en-US" sz="1600" b="1" dirty="0">
                  <a:solidFill>
                    <a:schemeClr val="tx1"/>
                  </a:solidFill>
                </a:rPr>
                <a:t>The Propagation Medium further rotates DP</a:t>
              </a:r>
              <a:r>
                <a:rPr lang="en-US" sz="1600" b="1" baseline="-25000" dirty="0">
                  <a:solidFill>
                    <a:schemeClr val="tx1"/>
                  </a:solidFill>
                </a:rPr>
                <a:t>TX</a:t>
              </a:r>
              <a:r>
                <a:rPr lang="en-US" sz="1600" b="1" dirty="0">
                  <a:solidFill>
                    <a:schemeClr val="tx1"/>
                  </a:solidFill>
                </a:rPr>
                <a:t>(S) by </a:t>
              </a:r>
              <a:r>
                <a:rPr lang="el-GR" sz="1600" b="1" dirty="0">
                  <a:solidFill>
                    <a:schemeClr val="tx1"/>
                  </a:solidFill>
                </a:rPr>
                <a:t>ψ</a:t>
              </a:r>
              <a:endParaRPr lang="en-US" sz="1600" b="1" dirty="0">
                <a:solidFill>
                  <a:schemeClr val="tx1"/>
                </a:solidFill>
              </a:endParaRP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TX </a:t>
              </a:r>
              <a:r>
                <a:rPr lang="en-US" sz="1600" b="1" dirty="0">
                  <a:solidFill>
                    <a:schemeClr val="tx1"/>
                  </a:solidFill>
                </a:rPr>
                <a:t>(S, </a:t>
              </a:r>
              <a:r>
                <a:rPr lang="el-GR" sz="1600" b="1" dirty="0">
                  <a:solidFill>
                    <a:schemeClr val="tx1"/>
                  </a:solidFill>
                </a:rPr>
                <a:t>ψ</a:t>
              </a:r>
              <a:r>
                <a:rPr lang="en-US" sz="1600" b="1" dirty="0">
                  <a:solidFill>
                    <a:schemeClr val="tx1"/>
                  </a:solidFill>
                </a:rPr>
                <a:t>) = TxDPC(</a:t>
              </a:r>
              <a:r>
                <a:rPr lang="el-GR" sz="1600" b="1" dirty="0">
                  <a:solidFill>
                    <a:schemeClr val="tx1"/>
                  </a:solidFill>
                </a:rPr>
                <a:t>ψ</a:t>
              </a:r>
              <a:r>
                <a:rPr lang="en-US" sz="1600" b="1" dirty="0">
                  <a:solidFill>
                    <a:schemeClr val="tx1"/>
                  </a:solidFill>
                </a:rPr>
                <a:t>) </a:t>
              </a:r>
            </a:p>
          </p:txBody>
        </p:sp>
        <p:sp>
          <p:nvSpPr>
            <p:cNvPr id="13" name="TextBox 12">
              <a:extLst>
                <a:ext uri="{FF2B5EF4-FFF2-40B4-BE49-F238E27FC236}">
                  <a16:creationId xmlns:a16="http://schemas.microsoft.com/office/drawing/2014/main" id="{0C0234FB-330D-2546-240D-33B91EED7C73}"/>
                </a:ext>
              </a:extLst>
            </p:cNvPr>
            <p:cNvSpPr txBox="1"/>
            <p:nvPr/>
          </p:nvSpPr>
          <p:spPr>
            <a:xfrm>
              <a:off x="7172814" y="4412734"/>
              <a:ext cx="4344272" cy="1569660"/>
            </a:xfrm>
            <a:prstGeom prst="rect">
              <a:avLst/>
            </a:prstGeom>
            <a:noFill/>
          </p:spPr>
          <p:txBody>
            <a:bodyPr wrap="square" rtlCol="0">
              <a:spAutoFit/>
            </a:bodyPr>
            <a:lstStyle/>
            <a:p>
              <a:pPr>
                <a:buNone/>
              </a:pPr>
              <a:r>
                <a:rPr lang="en-US" sz="1600" b="1" dirty="0">
                  <a:solidFill>
                    <a:schemeClr val="tx1"/>
                  </a:solidFill>
                </a:rPr>
                <a:t>A DPWiFi Rx Antenna depolarizes DP</a:t>
              </a:r>
              <a:r>
                <a:rPr lang="en-US" sz="1600" b="1" baseline="-25000" dirty="0">
                  <a:solidFill>
                    <a:schemeClr val="tx1"/>
                  </a:solidFill>
                </a:rPr>
                <a:t>TX</a:t>
              </a:r>
              <a:r>
                <a:rPr lang="en-US" sz="1600" b="1" dirty="0">
                  <a:solidFill>
                    <a:schemeClr val="tx1"/>
                  </a:solidFill>
                </a:rPr>
                <a:t> into its OPB-aligned component </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RX</a:t>
              </a:r>
              <a:r>
                <a:rPr lang="en-US" sz="1600" b="1" dirty="0">
                  <a:solidFill>
                    <a:schemeClr val="tx1"/>
                  </a:solidFill>
                </a:rPr>
                <a:t>(S) = RxDPC</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TRX</a:t>
              </a:r>
              <a:r>
                <a:rPr lang="en-US" sz="1600" b="1" dirty="0">
                  <a:solidFill>
                    <a:schemeClr val="tx1"/>
                  </a:solidFill>
                </a:rPr>
                <a:t>(S, </a:t>
              </a:r>
              <a:r>
                <a:rPr lang="el-GR" sz="1600" b="1" dirty="0">
                  <a:solidFill>
                    <a:schemeClr val="tx1"/>
                  </a:solidFill>
                </a:rPr>
                <a:t>ψ</a:t>
              </a:r>
              <a:r>
                <a:rPr lang="en-US" sz="1600" b="1" dirty="0">
                  <a:solidFill>
                    <a:schemeClr val="tx1"/>
                  </a:solidFill>
                </a:rPr>
                <a:t>) = TxDPC(</a:t>
              </a:r>
              <a:r>
                <a:rPr lang="el-GR" sz="1600" b="1" dirty="0">
                  <a:solidFill>
                    <a:schemeClr val="tx1"/>
                  </a:solidFill>
                </a:rPr>
                <a:t>ψ</a:t>
              </a:r>
              <a:r>
                <a:rPr lang="en-US" sz="1600" b="1" dirty="0">
                  <a:solidFill>
                    <a:schemeClr val="tx1"/>
                  </a:solidFill>
                </a:rPr>
                <a:t>) · RxDPC S(t)</a:t>
              </a:r>
              <a:br>
                <a:rPr lang="en-US" sz="1600" b="1" dirty="0">
                  <a:solidFill>
                    <a:schemeClr val="tx1"/>
                  </a:solidFill>
                </a:rPr>
              </a:br>
              <a:r>
                <a:rPr lang="en-US" sz="1600" b="1" dirty="0">
                  <a:solidFill>
                    <a:schemeClr val="tx1"/>
                  </a:solidFill>
                </a:rPr>
                <a:t>                      = cos</a:t>
              </a:r>
              <a:r>
                <a:rPr lang="el-GR" sz="1600" b="1" dirty="0">
                  <a:solidFill>
                    <a:schemeClr val="tx1"/>
                  </a:solidFill>
                </a:rPr>
                <a:t>ψ</a:t>
              </a:r>
              <a:r>
                <a:rPr lang="en-US" sz="1600" b="1" dirty="0">
                  <a:solidFill>
                    <a:schemeClr val="tx1"/>
                  </a:solidFill>
                </a:rPr>
                <a:t> if TxDPC=RxDPC, else</a:t>
              </a:r>
              <a:br>
                <a:rPr lang="en-US" sz="1600" b="1" dirty="0">
                  <a:solidFill>
                    <a:schemeClr val="tx1"/>
                  </a:solidFill>
                </a:rPr>
              </a:br>
              <a:r>
                <a:rPr lang="en-US" sz="1600" b="1" dirty="0">
                  <a:solidFill>
                    <a:schemeClr val="tx1"/>
                  </a:solidFill>
                </a:rPr>
                <a:t>                      = f(cos</a:t>
              </a:r>
              <a:r>
                <a:rPr lang="el-GR" sz="1600" b="1" dirty="0">
                  <a:solidFill>
                    <a:schemeClr val="tx1"/>
                  </a:solidFill>
                </a:rPr>
                <a:t>ψ</a:t>
              </a:r>
              <a:r>
                <a:rPr lang="en-US" sz="1600" b="1" dirty="0">
                  <a:solidFill>
                    <a:schemeClr val="tx1"/>
                  </a:solidFill>
                </a:rPr>
                <a:t>, cos</a:t>
              </a:r>
              <a:r>
                <a:rPr lang="el-GR" sz="1600" b="1" dirty="0">
                  <a:solidFill>
                    <a:schemeClr val="tx1"/>
                  </a:solidFill>
                </a:rPr>
                <a:t>ψ</a:t>
              </a:r>
              <a:r>
                <a:rPr lang="en-US" sz="1600" b="1" dirty="0">
                  <a:solidFill>
                    <a:schemeClr val="tx1"/>
                  </a:solidFill>
                </a:rPr>
                <a:t>) </a:t>
              </a:r>
            </a:p>
          </p:txBody>
        </p:sp>
        <p:sp>
          <p:nvSpPr>
            <p:cNvPr id="11" name="TextBox 10">
              <a:extLst>
                <a:ext uri="{FF2B5EF4-FFF2-40B4-BE49-F238E27FC236}">
                  <a16:creationId xmlns:a16="http://schemas.microsoft.com/office/drawing/2014/main" id="{85AD6D0D-A915-5824-B4A0-7589CF96FFC0}"/>
                </a:ext>
              </a:extLst>
            </p:cNvPr>
            <p:cNvSpPr txBox="1"/>
            <p:nvPr/>
          </p:nvSpPr>
          <p:spPr>
            <a:xfrm>
              <a:off x="685800" y="4488933"/>
              <a:ext cx="3670880" cy="1323439"/>
            </a:xfrm>
            <a:prstGeom prst="rect">
              <a:avLst/>
            </a:prstGeom>
            <a:noFill/>
          </p:spPr>
          <p:txBody>
            <a:bodyPr wrap="square" rtlCol="0">
              <a:spAutoFit/>
            </a:bodyPr>
            <a:lstStyle/>
            <a:p>
              <a:r>
                <a:rPr lang="en-US" sz="1600" b="1" dirty="0">
                  <a:solidFill>
                    <a:schemeClr val="tx1"/>
                  </a:solidFill>
                </a:rPr>
                <a:t>A DPWiFi Tx Antenna </a:t>
              </a:r>
              <a:r>
                <a:rPr lang="en-US" sz="1600" b="1" i="1" dirty="0">
                  <a:solidFill>
                    <a:schemeClr val="tx1"/>
                  </a:solidFill>
                </a:rPr>
                <a:t>modulates </a:t>
              </a:r>
              <a:r>
                <a:rPr lang="en-US" sz="1600" b="1" dirty="0">
                  <a:solidFill>
                    <a:schemeClr val="tx1"/>
                  </a:solidFill>
                </a:rPr>
                <a:t>RF</a:t>
              </a:r>
              <a:r>
                <a:rPr lang="en-US" sz="1600" b="1" i="1" dirty="0">
                  <a:solidFill>
                    <a:schemeClr val="tx1"/>
                  </a:solidFill>
                </a:rPr>
                <a:t> </a:t>
              </a:r>
              <a:r>
                <a:rPr lang="en-US" sz="1600" b="1" dirty="0">
                  <a:solidFill>
                    <a:schemeClr val="tx1"/>
                  </a:solidFill>
                </a:rPr>
                <a:t>Stream Polarization by switching its orthogonal elements H, V in accordance with a binary sequence DPC</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TX</a:t>
              </a:r>
              <a:r>
                <a:rPr lang="en-US" sz="1600" b="1" dirty="0">
                  <a:solidFill>
                    <a:schemeClr val="tx1"/>
                  </a:solidFill>
                </a:rPr>
                <a:t>(S) = TxDPC</a:t>
              </a:r>
            </a:p>
          </p:txBody>
        </p:sp>
        <p:grpSp>
          <p:nvGrpSpPr>
            <p:cNvPr id="8" name="Group 7">
              <a:extLst>
                <a:ext uri="{FF2B5EF4-FFF2-40B4-BE49-F238E27FC236}">
                  <a16:creationId xmlns:a16="http://schemas.microsoft.com/office/drawing/2014/main" id="{736DA1D7-EBDD-7BB9-AA21-3501149A1540}"/>
                </a:ext>
              </a:extLst>
            </p:cNvPr>
            <p:cNvGrpSpPr/>
            <p:nvPr/>
          </p:nvGrpSpPr>
          <p:grpSpPr>
            <a:xfrm>
              <a:off x="1765066" y="1139434"/>
              <a:ext cx="8217949" cy="3331996"/>
              <a:chOff x="1765066" y="1139434"/>
              <a:chExt cx="8217949" cy="3331996"/>
            </a:xfrm>
          </p:grpSpPr>
          <p:pic>
            <p:nvPicPr>
              <p:cNvPr id="14" name="Picture 13">
                <a:extLst>
                  <a:ext uri="{FF2B5EF4-FFF2-40B4-BE49-F238E27FC236}">
                    <a16:creationId xmlns:a16="http://schemas.microsoft.com/office/drawing/2014/main" id="{5DD5FCB1-2F14-C70B-E33A-8833D52F3D71}"/>
                  </a:ext>
                </a:extLst>
              </p:cNvPr>
              <p:cNvPicPr>
                <a:picLocks noChangeAspect="1"/>
              </p:cNvPicPr>
              <p:nvPr/>
            </p:nvPicPr>
            <p:blipFill>
              <a:blip r:embed="rId2"/>
              <a:stretch>
                <a:fillRect/>
              </a:stretch>
            </p:blipFill>
            <p:spPr>
              <a:xfrm>
                <a:off x="1765066" y="1219799"/>
                <a:ext cx="8217949" cy="3251631"/>
              </a:xfrm>
              <a:prstGeom prst="rect">
                <a:avLst/>
              </a:prstGeom>
            </p:spPr>
          </p:pic>
          <p:sp>
            <p:nvSpPr>
              <p:cNvPr id="6" name="TextBox 5">
                <a:extLst>
                  <a:ext uri="{FF2B5EF4-FFF2-40B4-BE49-F238E27FC236}">
                    <a16:creationId xmlns:a16="http://schemas.microsoft.com/office/drawing/2014/main" id="{50659027-495B-9723-0BB3-B19E7346C44D}"/>
                  </a:ext>
                </a:extLst>
              </p:cNvPr>
              <p:cNvSpPr txBox="1"/>
              <p:nvPr/>
            </p:nvSpPr>
            <p:spPr>
              <a:xfrm>
                <a:off x="4116918" y="1139434"/>
                <a:ext cx="3352800" cy="323165"/>
              </a:xfrm>
              <a:prstGeom prst="rect">
                <a:avLst/>
              </a:prstGeom>
              <a:solidFill>
                <a:srgbClr val="FFFFFF"/>
              </a:solidFill>
            </p:spPr>
            <p:txBody>
              <a:bodyPr wrap="square" rtlCol="0">
                <a:spAutoFit/>
              </a:bodyPr>
              <a:lstStyle/>
              <a:p>
                <a:pPr algn="ctr"/>
                <a:r>
                  <a:rPr lang="en-US" sz="1500" b="1" dirty="0">
                    <a:solidFill>
                      <a:schemeClr val="tx1"/>
                    </a:solidFill>
                  </a:rPr>
                  <a:t>Propagation Medium Polarization</a:t>
                </a:r>
              </a:p>
            </p:txBody>
          </p:sp>
        </p:grpSp>
      </p:grpSp>
    </p:spTree>
    <p:extLst>
      <p:ext uri="{BB962C8B-B14F-4D97-AF65-F5344CB8AC3E}">
        <p14:creationId xmlns:p14="http://schemas.microsoft.com/office/powerpoint/2010/main" val="87673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a:t>
            </a:r>
            <a:endParaRPr lang="en-GB" sz="2800" kern="0" dirty="0"/>
          </a:p>
        </p:txBody>
      </p:sp>
      <p:sp>
        <p:nvSpPr>
          <p:cNvPr id="12" name="Rectangle 2">
            <a:extLst>
              <a:ext uri="{FF2B5EF4-FFF2-40B4-BE49-F238E27FC236}">
                <a16:creationId xmlns:a16="http://schemas.microsoft.com/office/drawing/2014/main" id="{D0307FA1-B563-C71B-C8DD-96369397E4E2}"/>
              </a:ext>
            </a:extLst>
          </p:cNvPr>
          <p:cNvSpPr>
            <a:spLocks noGrp="1" noChangeArrowheads="1"/>
          </p:cNvSpPr>
          <p:nvPr>
            <p:ph idx="1"/>
          </p:nvPr>
        </p:nvSpPr>
        <p:spPr>
          <a:xfrm>
            <a:off x="2468893" y="4031475"/>
            <a:ext cx="7437107" cy="2012615"/>
          </a:xfrm>
          <a:ln/>
        </p:spPr>
        <p:txBody>
          <a:bodyPr/>
          <a:lstStyle/>
          <a:p>
            <a:pPr marL="234950" lvl="1" indent="-234950">
              <a:lnSpc>
                <a:spcPct val="100000"/>
              </a:lnSpc>
              <a:spcBef>
                <a:spcPts val="1200"/>
              </a:spcBef>
              <a:buFont typeface="Arial" panose="020B0604020202020204" pitchFamily="34" charset="0"/>
              <a:buChar char="•"/>
              <a:tabLst>
                <a:tab pos="6858000" algn="l"/>
                <a:tab pos="9378950" algn="l"/>
              </a:tabLst>
            </a:pPr>
            <a:r>
              <a:rPr lang="en-US" b="1" dirty="0">
                <a:solidFill>
                  <a:schemeClr val="tx1"/>
                </a:solidFill>
              </a:rPr>
              <a:t>Given n WiFi-7 RF stream n-vectors [S], [S*] and [S’], and </a:t>
            </a:r>
          </a:p>
          <a:p>
            <a:pPr marL="234950" lvl="1" indent="-234950">
              <a:lnSpc>
                <a:spcPct val="100000"/>
              </a:lnSpc>
              <a:spcBef>
                <a:spcPts val="0"/>
              </a:spcBef>
              <a:buFont typeface="Arial" panose="020B0604020202020204" pitchFamily="34" charset="0"/>
              <a:buChar char="•"/>
              <a:tabLst>
                <a:tab pos="6858000" algn="l"/>
                <a:tab pos="9378950" algn="l"/>
              </a:tabLst>
            </a:pPr>
            <a:r>
              <a:rPr lang="en-US" b="1" dirty="0">
                <a:solidFill>
                  <a:schemeClr val="tx1"/>
                </a:solidFill>
              </a:rPr>
              <a:t>The </a:t>
            </a:r>
            <a:r>
              <a:rPr lang="el-GR" sz="2000" b="1" dirty="0">
                <a:solidFill>
                  <a:schemeClr val="tx1"/>
                </a:solidFill>
              </a:rPr>
              <a:t>ψ</a:t>
            </a:r>
            <a:r>
              <a:rPr lang="en-US" sz="2000" b="1" dirty="0">
                <a:solidFill>
                  <a:schemeClr val="tx1"/>
                </a:solidFill>
              </a:rPr>
              <a:t>-polarized </a:t>
            </a:r>
            <a:r>
              <a:rPr lang="en-US" b="1" dirty="0">
                <a:solidFill>
                  <a:schemeClr val="tx1"/>
                </a:solidFill>
              </a:rPr>
              <a:t>Propagation Medium nxn matrix [H</a:t>
            </a:r>
            <a:r>
              <a:rPr lang="en-US" b="1" baseline="-25000" dirty="0">
                <a:solidFill>
                  <a:schemeClr val="tx1"/>
                </a:solidFill>
              </a:rPr>
              <a:t>DP</a:t>
            </a:r>
            <a:r>
              <a:rPr lang="en-US" b="1" dirty="0">
                <a:solidFill>
                  <a:schemeClr val="tx1"/>
                </a:solidFill>
              </a:rPr>
              <a:t>], and</a:t>
            </a:r>
          </a:p>
          <a:p>
            <a:pPr marL="234950" lvl="1" indent="-234950">
              <a:lnSpc>
                <a:spcPct val="100000"/>
              </a:lnSpc>
              <a:spcBef>
                <a:spcPts val="0"/>
              </a:spcBef>
              <a:buFont typeface="Arial" panose="020B0604020202020204" pitchFamily="34" charset="0"/>
              <a:buChar char="•"/>
              <a:tabLst>
                <a:tab pos="6858000" algn="l"/>
                <a:tab pos="9378950" algn="l"/>
              </a:tabLst>
            </a:pPr>
            <a:r>
              <a:rPr lang="en-US" b="1" dirty="0">
                <a:solidFill>
                  <a:schemeClr val="tx1"/>
                </a:solidFill>
              </a:rPr>
              <a:t>Walsh n-vectors [TxDPC] and [RxDPC] such that</a:t>
            </a:r>
            <a:br>
              <a:rPr lang="en-US" b="1" dirty="0">
                <a:solidFill>
                  <a:schemeClr val="tx1"/>
                </a:solidFill>
              </a:rPr>
            </a:br>
            <a:endParaRPr lang="en-US" b="1" dirty="0">
              <a:solidFill>
                <a:schemeClr val="tx1"/>
              </a:solidFill>
            </a:endParaRPr>
          </a:p>
          <a:p>
            <a:pPr marL="0" lvl="1" indent="0">
              <a:lnSpc>
                <a:spcPct val="100000"/>
              </a:lnSpc>
              <a:spcBef>
                <a:spcPts val="0"/>
              </a:spcBef>
              <a:tabLst>
                <a:tab pos="6858000" algn="l"/>
                <a:tab pos="9378950" algn="l"/>
              </a:tabLst>
            </a:pPr>
            <a:br>
              <a:rPr lang="en-US" sz="1200" b="1" dirty="0">
                <a:solidFill>
                  <a:schemeClr val="tx1"/>
                </a:solidFill>
              </a:rPr>
            </a:br>
            <a:endParaRPr lang="en-US" sz="1800" b="1" dirty="0">
              <a:solidFill>
                <a:schemeClr val="tx1"/>
              </a:solidFill>
            </a:endParaRPr>
          </a:p>
        </p:txBody>
      </p:sp>
      <p:pic>
        <p:nvPicPr>
          <p:cNvPr id="14" name="Picture 13">
            <a:extLst>
              <a:ext uri="{FF2B5EF4-FFF2-40B4-BE49-F238E27FC236}">
                <a16:creationId xmlns:a16="http://schemas.microsoft.com/office/drawing/2014/main" id="{8AA4BACD-1020-D31B-F704-887382D64127}"/>
              </a:ext>
            </a:extLst>
          </p:cNvPr>
          <p:cNvPicPr>
            <a:picLocks noChangeAspect="1"/>
          </p:cNvPicPr>
          <p:nvPr/>
        </p:nvPicPr>
        <p:blipFill>
          <a:blip r:embed="rId3"/>
          <a:stretch>
            <a:fillRect/>
          </a:stretch>
        </p:blipFill>
        <p:spPr>
          <a:xfrm>
            <a:off x="2781515" y="1205468"/>
            <a:ext cx="6433703" cy="2935624"/>
          </a:xfrm>
          <a:prstGeom prst="rect">
            <a:avLst/>
          </a:prstGeom>
        </p:spPr>
      </p:pic>
      <p:sp>
        <p:nvSpPr>
          <p:cNvPr id="15" name="TextBox 14">
            <a:extLst>
              <a:ext uri="{FF2B5EF4-FFF2-40B4-BE49-F238E27FC236}">
                <a16:creationId xmlns:a16="http://schemas.microsoft.com/office/drawing/2014/main" id="{9786970F-B44B-4032-FCFB-252B3C0A5A14}"/>
              </a:ext>
            </a:extLst>
          </p:cNvPr>
          <p:cNvSpPr txBox="1"/>
          <p:nvPr/>
        </p:nvSpPr>
        <p:spPr>
          <a:xfrm>
            <a:off x="3280118" y="5037783"/>
            <a:ext cx="5026399" cy="830997"/>
          </a:xfrm>
          <a:prstGeom prst="rect">
            <a:avLst/>
          </a:prstGeom>
          <a:noFill/>
        </p:spPr>
        <p:txBody>
          <a:bodyPr wrap="square" rtlCol="0">
            <a:spAutoFit/>
          </a:bodyPr>
          <a:lstStyle/>
          <a:p>
            <a:pPr algn="ctr"/>
            <a:r>
              <a:rPr lang="en-US" sz="1600" b="1" dirty="0">
                <a:solidFill>
                  <a:schemeClr val="tx1"/>
                </a:solidFill>
              </a:rPr>
              <a:t>[TxDPC] = [DPC</a:t>
            </a:r>
            <a:r>
              <a:rPr lang="en-US" sz="1600" b="1" baseline="-25000" dirty="0">
                <a:solidFill>
                  <a:schemeClr val="tx1"/>
                </a:solidFill>
              </a:rPr>
              <a:t>1    </a:t>
            </a:r>
            <a:r>
              <a:rPr lang="en-US" sz="1600" b="1" dirty="0">
                <a:solidFill>
                  <a:schemeClr val="tx1"/>
                </a:solidFill>
              </a:rPr>
              <a:t>DPC</a:t>
            </a:r>
            <a:r>
              <a:rPr lang="en-US" sz="1600" b="1" baseline="-25000" dirty="0">
                <a:solidFill>
                  <a:schemeClr val="tx1"/>
                </a:solidFill>
              </a:rPr>
              <a:t>2  </a:t>
            </a:r>
            <a:r>
              <a:rPr lang="en-US" sz="1600" b="1" dirty="0">
                <a:solidFill>
                  <a:schemeClr val="tx1"/>
                </a:solidFill>
              </a:rPr>
              <a:t>… DPC</a:t>
            </a:r>
            <a:r>
              <a:rPr lang="en-US" sz="1600" b="1" baseline="-25000" dirty="0">
                <a:solidFill>
                  <a:schemeClr val="tx1"/>
                </a:solidFill>
              </a:rPr>
              <a:t>n</a:t>
            </a:r>
            <a:r>
              <a:rPr lang="en-US" sz="1600" b="1" dirty="0">
                <a:solidFill>
                  <a:schemeClr val="tx1"/>
                </a:solidFill>
              </a:rPr>
              <a:t>] = [RxDPC], where</a:t>
            </a:r>
          </a:p>
          <a:p>
            <a:pPr algn="ctr"/>
            <a:r>
              <a:rPr lang="en-US" sz="1600" b="1" dirty="0">
                <a:solidFill>
                  <a:schemeClr val="tx1"/>
                </a:solidFill>
              </a:rPr>
              <a:t> DPC</a:t>
            </a:r>
            <a:r>
              <a:rPr lang="en-US" sz="1600" b="1" baseline="-25000" dirty="0">
                <a:solidFill>
                  <a:schemeClr val="tx1"/>
                </a:solidFill>
              </a:rPr>
              <a:t>i</a:t>
            </a:r>
            <a:r>
              <a:rPr lang="en-US" sz="1600" b="1" dirty="0">
                <a:solidFill>
                  <a:schemeClr val="tx1"/>
                </a:solidFill>
              </a:rPr>
              <a:t> · DPC</a:t>
            </a:r>
            <a:r>
              <a:rPr lang="en-US" sz="1600" b="1" baseline="-25000" dirty="0">
                <a:solidFill>
                  <a:schemeClr val="tx1"/>
                </a:solidFill>
              </a:rPr>
              <a:t>j</a:t>
            </a:r>
            <a:r>
              <a:rPr lang="en-US" sz="1600" b="1" dirty="0">
                <a:solidFill>
                  <a:schemeClr val="tx1"/>
                </a:solidFill>
              </a:rPr>
              <a:t> = cos</a:t>
            </a:r>
            <a:r>
              <a:rPr lang="el-GR" sz="1600" b="1" dirty="0">
                <a:solidFill>
                  <a:schemeClr val="tx1"/>
                </a:solidFill>
              </a:rPr>
              <a:t>ψ</a:t>
            </a:r>
            <a:r>
              <a:rPr lang="en-US" sz="1600" b="1" dirty="0">
                <a:solidFill>
                  <a:schemeClr val="tx1"/>
                </a:solidFill>
              </a:rPr>
              <a:t>   if i = j  </a:t>
            </a:r>
          </a:p>
          <a:p>
            <a:pPr algn="ctr"/>
            <a:r>
              <a:rPr lang="en-US" sz="1600" b="1" dirty="0">
                <a:solidFill>
                  <a:schemeClr val="tx1"/>
                </a:solidFill>
              </a:rPr>
              <a:t>DPC</a:t>
            </a:r>
            <a:r>
              <a:rPr lang="en-US" sz="1600" b="1" baseline="-25000" dirty="0">
                <a:solidFill>
                  <a:schemeClr val="tx1"/>
                </a:solidFill>
              </a:rPr>
              <a:t>i</a:t>
            </a:r>
            <a:r>
              <a:rPr lang="en-US" sz="1600" b="1" dirty="0">
                <a:solidFill>
                  <a:schemeClr val="tx1"/>
                </a:solidFill>
              </a:rPr>
              <a:t> · DPC</a:t>
            </a:r>
            <a:r>
              <a:rPr lang="en-US" sz="1600" b="1" baseline="-25000" dirty="0">
                <a:solidFill>
                  <a:schemeClr val="tx1"/>
                </a:solidFill>
              </a:rPr>
              <a:t>j </a:t>
            </a:r>
            <a:r>
              <a:rPr lang="en-US" sz="1600" b="1" dirty="0">
                <a:solidFill>
                  <a:schemeClr val="tx1"/>
                </a:solidFill>
              </a:rPr>
              <a:t>= (cos</a:t>
            </a:r>
            <a:r>
              <a:rPr lang="el-GR" sz="1600" b="1" dirty="0">
                <a:solidFill>
                  <a:schemeClr val="tx1"/>
                </a:solidFill>
              </a:rPr>
              <a:t>ψ</a:t>
            </a:r>
            <a:r>
              <a:rPr lang="en-US" sz="1600" b="1" dirty="0">
                <a:solidFill>
                  <a:schemeClr val="tx1"/>
                </a:solidFill>
              </a:rPr>
              <a:t> + sin</a:t>
            </a:r>
            <a:r>
              <a:rPr lang="el-GR" sz="1600" b="1" dirty="0">
                <a:solidFill>
                  <a:schemeClr val="tx1"/>
                </a:solidFill>
              </a:rPr>
              <a:t>ψ</a:t>
            </a:r>
            <a:r>
              <a:rPr lang="en-US" sz="1600" b="1" dirty="0">
                <a:solidFill>
                  <a:schemeClr val="tx1"/>
                </a:solidFill>
              </a:rPr>
              <a:t>)/2   if i ≠ j </a:t>
            </a:r>
          </a:p>
        </p:txBody>
      </p:sp>
      <p:sp>
        <p:nvSpPr>
          <p:cNvPr id="16" name="Content Placeholder 2">
            <a:extLst>
              <a:ext uri="{FF2B5EF4-FFF2-40B4-BE49-F238E27FC236}">
                <a16:creationId xmlns:a16="http://schemas.microsoft.com/office/drawing/2014/main" id="{64924C31-0F65-9D23-4D0A-B938173B7CCF}"/>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If [H</a:t>
            </a:r>
            <a:r>
              <a:rPr lang="en-US" sz="2000" b="1" kern="0" baseline="-25000" dirty="0">
                <a:solidFill>
                  <a:schemeClr val="tx1"/>
                </a:solidFill>
              </a:rPr>
              <a:t>DP</a:t>
            </a:r>
            <a:r>
              <a:rPr lang="en-US" sz="2000" b="1" kern="0" dirty="0">
                <a:solidFill>
                  <a:schemeClr val="tx1"/>
                </a:solidFill>
              </a:rPr>
              <a:t>] is Non-Singular there exists an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]such that [S’] = [S] x [H</a:t>
            </a:r>
            <a:r>
              <a:rPr lang="en-US" sz="2000" b="1" kern="0" baseline="-25000" dirty="0">
                <a:solidFill>
                  <a:schemeClr val="tx1"/>
                </a:solidFill>
              </a:rPr>
              <a:t>DP</a:t>
            </a:r>
            <a:r>
              <a:rPr lang="en-US" sz="2000" b="1" kern="0" dirty="0">
                <a:solidFill>
                  <a:schemeClr val="tx1"/>
                </a:solidFill>
              </a:rPr>
              <a:t>] x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 = [S]</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sp>
        <p:nvSpPr>
          <p:cNvPr id="2" name="Date Placeholder 5">
            <a:extLst>
              <a:ext uri="{FF2B5EF4-FFF2-40B4-BE49-F238E27FC236}">
                <a16:creationId xmlns:a16="http://schemas.microsoft.com/office/drawing/2014/main" id="{6DB14EC0-6449-44B1-54A1-74D41D10D019}"/>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a:t>
            </a:r>
            <a:r>
              <a:rPr lang="en-US" sz="2800" kern="0" dirty="0">
                <a:solidFill>
                  <a:schemeClr val="tx1"/>
                </a:solidFill>
              </a:rPr>
              <a:t>Propagation Medium [H</a:t>
            </a:r>
            <a:r>
              <a:rPr lang="en-US" sz="2800" kern="0" baseline="-25000" dirty="0">
                <a:solidFill>
                  <a:schemeClr val="tx1"/>
                </a:solidFill>
              </a:rPr>
              <a:t>DP</a:t>
            </a:r>
            <a:r>
              <a:rPr lang="en-US" sz="2800" kern="0" dirty="0">
                <a:solidFill>
                  <a:schemeClr val="tx1"/>
                </a:solidFill>
              </a:rPr>
              <a:t>]</a:t>
            </a:r>
            <a:endParaRPr lang="en-GB" sz="2800" kern="0" dirty="0"/>
          </a:p>
        </p:txBody>
      </p:sp>
      <p:sp>
        <p:nvSpPr>
          <p:cNvPr id="4" name="Rectangle 2">
            <a:extLst>
              <a:ext uri="{FF2B5EF4-FFF2-40B4-BE49-F238E27FC236}">
                <a16:creationId xmlns:a16="http://schemas.microsoft.com/office/drawing/2014/main" id="{96833128-77E8-BC78-A984-5C19B1441ABC}"/>
              </a:ext>
            </a:extLst>
          </p:cNvPr>
          <p:cNvSpPr>
            <a:spLocks noGrp="1" noChangeArrowheads="1"/>
          </p:cNvSpPr>
          <p:nvPr>
            <p:ph idx="1"/>
          </p:nvPr>
        </p:nvSpPr>
        <p:spPr>
          <a:xfrm>
            <a:off x="2328088" y="1532569"/>
            <a:ext cx="7315200" cy="4182431"/>
          </a:xfrm>
          <a:ln/>
        </p:spPr>
        <p:txBody>
          <a:bodyPr/>
          <a:lstStyle/>
          <a:p>
            <a:pPr marL="234950" lvl="1" indent="-234950">
              <a:lnSpc>
                <a:spcPct val="100000"/>
              </a:lnSpc>
              <a:spcBef>
                <a:spcPts val="1200"/>
              </a:spcBef>
              <a:buFont typeface="Arial" panose="020B0604020202020204" pitchFamily="34" charset="0"/>
              <a:buChar char="•"/>
              <a:tabLst>
                <a:tab pos="6858000" algn="l"/>
                <a:tab pos="9378950" algn="l"/>
              </a:tabLst>
            </a:pPr>
            <a:r>
              <a:rPr lang="en-US" b="1" dirty="0">
                <a:solidFill>
                  <a:schemeClr val="tx1"/>
                </a:solidFill>
              </a:rPr>
              <a:t>Walsh-modulated DPWiFi Polarization establishes that</a:t>
            </a:r>
          </a:p>
          <a:p>
            <a:pPr marL="0" lvl="1" indent="0">
              <a:lnSpc>
                <a:spcPct val="100000"/>
              </a:lnSpc>
              <a:spcBef>
                <a:spcPts val="0"/>
              </a:spcBef>
              <a:tabLst>
                <a:tab pos="6858000" algn="l"/>
                <a:tab pos="9378950" algn="l"/>
              </a:tabLst>
            </a:pPr>
            <a:r>
              <a:rPr lang="en-US" sz="1800" b="1" i="1" dirty="0">
                <a:solidFill>
                  <a:schemeClr val="tx1"/>
                </a:solidFill>
              </a:rPr>
              <a:t>                    </a:t>
            </a:r>
            <a:r>
              <a:rPr lang="en-US" sz="1800" b="1" dirty="0">
                <a:solidFill>
                  <a:schemeClr val="tx1"/>
                </a:solidFill>
              </a:rPr>
              <a:t>S*(t) = cos</a:t>
            </a:r>
            <a:r>
              <a:rPr lang="el-GR" sz="1800" b="1" dirty="0">
                <a:solidFill>
                  <a:schemeClr val="tx1"/>
                </a:solidFill>
              </a:rPr>
              <a:t>ψ</a:t>
            </a:r>
            <a:r>
              <a:rPr lang="en-US" sz="1800" b="1" dirty="0">
                <a:solidFill>
                  <a:schemeClr val="tx1"/>
                </a:solidFill>
              </a:rPr>
              <a:t> S(t)                         if Tx DPC = Rx DPC, or</a:t>
            </a:r>
            <a:br>
              <a:rPr lang="en-US" sz="1800" b="1" dirty="0">
                <a:solidFill>
                  <a:schemeClr val="tx1"/>
                </a:solidFill>
              </a:rPr>
            </a:br>
            <a:r>
              <a:rPr lang="en-US" sz="1800" b="1" dirty="0">
                <a:solidFill>
                  <a:schemeClr val="tx1"/>
                </a:solidFill>
              </a:rPr>
              <a:t>                    S*(t) = (cos</a:t>
            </a:r>
            <a:r>
              <a:rPr lang="el-GR" sz="1800" b="1" dirty="0">
                <a:solidFill>
                  <a:schemeClr val="tx1"/>
                </a:solidFill>
              </a:rPr>
              <a:t>ψ</a:t>
            </a:r>
            <a:r>
              <a:rPr lang="en-US" sz="1800" b="1" dirty="0">
                <a:solidFill>
                  <a:schemeClr val="tx1"/>
                </a:solidFill>
              </a:rPr>
              <a:t> + sin</a:t>
            </a:r>
            <a:r>
              <a:rPr lang="el-GR" sz="1800" b="1" dirty="0">
                <a:solidFill>
                  <a:schemeClr val="tx1"/>
                </a:solidFill>
              </a:rPr>
              <a:t>ψ</a:t>
            </a:r>
            <a:r>
              <a:rPr lang="en-US" sz="1800" b="1" dirty="0">
                <a:solidFill>
                  <a:schemeClr val="tx1"/>
                </a:solidFill>
              </a:rPr>
              <a:t>)/2 S(t)       if Tx DPC ≠ Rx DPC</a:t>
            </a:r>
          </a:p>
          <a:p>
            <a:pPr marL="234950" lvl="1" indent="-234950">
              <a:lnSpc>
                <a:spcPct val="100000"/>
              </a:lnSpc>
              <a:spcBef>
                <a:spcPts val="600"/>
              </a:spcBef>
              <a:buFont typeface="Arial" panose="020B0604020202020204" pitchFamily="34" charset="0"/>
              <a:buChar char="•"/>
              <a:tabLst>
                <a:tab pos="6858000" algn="l"/>
                <a:tab pos="9378950" algn="l"/>
              </a:tabLst>
            </a:pPr>
            <a:r>
              <a:rPr lang="en-US" b="1" dirty="0">
                <a:solidFill>
                  <a:schemeClr val="tx1"/>
                </a:solidFill>
              </a:rPr>
              <a:t>Extending to the case of n S</a:t>
            </a:r>
            <a:r>
              <a:rPr lang="en-US" b="1" baseline="-25000" dirty="0">
                <a:solidFill>
                  <a:schemeClr val="tx1"/>
                </a:solidFill>
              </a:rPr>
              <a:t>i</a:t>
            </a:r>
            <a:r>
              <a:rPr lang="en-US" b="1" dirty="0">
                <a:solidFill>
                  <a:schemeClr val="tx1"/>
                </a:solidFill>
              </a:rPr>
              <a:t> and corresponding DPC</a:t>
            </a:r>
            <a:r>
              <a:rPr lang="en-US" b="1" baseline="-25000" dirty="0">
                <a:solidFill>
                  <a:schemeClr val="tx1"/>
                </a:solidFill>
              </a:rPr>
              <a:t>i</a:t>
            </a:r>
            <a:r>
              <a:rPr lang="en-US" b="1" dirty="0">
                <a:solidFill>
                  <a:schemeClr val="tx1"/>
                </a:solidFill>
              </a:rPr>
              <a:t> we obtain</a:t>
            </a:r>
            <a:br>
              <a:rPr lang="en-US" b="1" dirty="0">
                <a:solidFill>
                  <a:schemeClr val="tx1"/>
                </a:solidFill>
              </a:rPr>
            </a:br>
            <a:r>
              <a:rPr lang="en-US" sz="1800" b="1" dirty="0">
                <a:solidFill>
                  <a:schemeClr val="tx1"/>
                </a:solidFill>
              </a:rPr>
              <a:t>                                        [S*] = [S] x [H</a:t>
            </a:r>
            <a:r>
              <a:rPr lang="en-US" sz="1800" b="1" baseline="-25000" dirty="0">
                <a:solidFill>
                  <a:schemeClr val="tx1"/>
                </a:solidFill>
              </a:rPr>
              <a:t>DP</a:t>
            </a:r>
            <a:r>
              <a:rPr lang="en-US" sz="1800" b="1" dirty="0">
                <a:solidFill>
                  <a:schemeClr val="tx1"/>
                </a:solidFill>
              </a:rPr>
              <a:t>], where</a:t>
            </a:r>
          </a:p>
          <a:p>
            <a:pPr marL="234950" lvl="1" indent="-234950">
              <a:lnSpc>
                <a:spcPct val="100000"/>
              </a:lnSpc>
              <a:spcBef>
                <a:spcPts val="600"/>
              </a:spcBef>
              <a:buFont typeface="Arial" panose="020B0604020202020204" pitchFamily="34" charset="0"/>
              <a:buChar char="•"/>
              <a:tabLst>
                <a:tab pos="6858000" algn="l"/>
                <a:tab pos="9378950" algn="l"/>
              </a:tabLst>
            </a:pPr>
            <a:r>
              <a:rPr lang="en-US" sz="1800" b="1" dirty="0">
                <a:solidFill>
                  <a:schemeClr val="tx1"/>
                </a:solidFill>
              </a:rPr>
              <a:t> </a:t>
            </a: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0" lvl="1" indent="0">
              <a:lnSpc>
                <a:spcPct val="100000"/>
              </a:lnSpc>
              <a:spcBef>
                <a:spcPts val="600"/>
              </a:spcBef>
              <a:tabLst>
                <a:tab pos="6858000" algn="l"/>
                <a:tab pos="9378950" algn="l"/>
              </a:tabLst>
            </a:pPr>
            <a:endParaRPr lang="en-US" sz="1050" b="1" dirty="0">
              <a:solidFill>
                <a:schemeClr val="tx1"/>
              </a:solidFill>
            </a:endParaRPr>
          </a:p>
          <a:p>
            <a:pPr marL="231775" lvl="1" indent="-231775">
              <a:lnSpc>
                <a:spcPct val="100000"/>
              </a:lnSpc>
              <a:spcBef>
                <a:spcPts val="600"/>
              </a:spcBef>
              <a:buFont typeface="Arial" panose="020B0604020202020204" pitchFamily="34" charset="0"/>
              <a:buChar char="•"/>
              <a:tabLst>
                <a:tab pos="6858000" algn="l"/>
                <a:tab pos="9378950" algn="l"/>
              </a:tabLst>
            </a:pPr>
            <a:r>
              <a:rPr lang="en-US" b="1" dirty="0">
                <a:solidFill>
                  <a:schemeClr val="tx1"/>
                </a:solidFill>
              </a:rPr>
              <a:t>Noting that for  0</a:t>
            </a:r>
            <a:r>
              <a:rPr lang="en-US" b="1" baseline="30000" dirty="0">
                <a:solidFill>
                  <a:schemeClr val="tx1"/>
                </a:solidFill>
              </a:rPr>
              <a:t>o</a:t>
            </a:r>
            <a:r>
              <a:rPr lang="en-US" b="1" dirty="0">
                <a:solidFill>
                  <a:schemeClr val="tx1"/>
                </a:solidFill>
              </a:rPr>
              <a:t> &lt; </a:t>
            </a:r>
            <a:r>
              <a:rPr lang="el-GR" b="1" dirty="0">
                <a:solidFill>
                  <a:schemeClr val="tx1"/>
                </a:solidFill>
              </a:rPr>
              <a:t>ψ</a:t>
            </a:r>
            <a:r>
              <a:rPr lang="en-US" b="1" dirty="0">
                <a:solidFill>
                  <a:schemeClr val="tx1"/>
                </a:solidFill>
              </a:rPr>
              <a:t> &lt; 45</a:t>
            </a:r>
            <a:r>
              <a:rPr lang="en-US" b="1" baseline="30000" dirty="0">
                <a:solidFill>
                  <a:schemeClr val="tx1"/>
                </a:solidFill>
              </a:rPr>
              <a:t>o</a:t>
            </a:r>
          </a:p>
          <a:p>
            <a:pPr marL="233363" lvl="1" indent="-233363">
              <a:lnSpc>
                <a:spcPct val="100000"/>
              </a:lnSpc>
              <a:spcBef>
                <a:spcPts val="0"/>
              </a:spcBef>
              <a:tabLst>
                <a:tab pos="6858000" algn="l"/>
                <a:tab pos="9378950" algn="l"/>
              </a:tabLst>
            </a:pPr>
            <a:r>
              <a:rPr lang="en-US" sz="1800" b="1" dirty="0">
                <a:solidFill>
                  <a:schemeClr val="tx1"/>
                </a:solidFill>
              </a:rPr>
              <a:t>                      0.50 ≤  (cos</a:t>
            </a:r>
            <a:r>
              <a:rPr lang="el-GR" sz="1800" b="1" dirty="0">
                <a:solidFill>
                  <a:schemeClr val="tx1"/>
                </a:solidFill>
              </a:rPr>
              <a:t>ψ</a:t>
            </a:r>
            <a:r>
              <a:rPr lang="en-US" sz="1800" b="1" dirty="0">
                <a:solidFill>
                  <a:schemeClr val="tx1"/>
                </a:solidFill>
              </a:rPr>
              <a:t> + sin</a:t>
            </a:r>
            <a:r>
              <a:rPr lang="el-GR" sz="1800" b="1" dirty="0">
                <a:solidFill>
                  <a:schemeClr val="tx1"/>
                </a:solidFill>
              </a:rPr>
              <a:t>ψ</a:t>
            </a:r>
            <a:r>
              <a:rPr lang="en-US" sz="1800" b="1" dirty="0">
                <a:solidFill>
                  <a:schemeClr val="tx1"/>
                </a:solidFill>
              </a:rPr>
              <a:t>)/2 ≤ 0.71 and 0.70 ≤ cos</a:t>
            </a:r>
            <a:r>
              <a:rPr lang="el-GR" sz="1800" b="1" dirty="0">
                <a:solidFill>
                  <a:schemeClr val="tx1"/>
                </a:solidFill>
              </a:rPr>
              <a:t>ψ</a:t>
            </a:r>
            <a:r>
              <a:rPr lang="en-US" sz="1800" b="1" dirty="0">
                <a:solidFill>
                  <a:schemeClr val="tx1"/>
                </a:solidFill>
              </a:rPr>
              <a:t> ≤ 1.00, </a:t>
            </a:r>
            <a:br>
              <a:rPr lang="en-US" sz="1800" b="1" dirty="0">
                <a:solidFill>
                  <a:schemeClr val="tx1"/>
                </a:solidFill>
              </a:rPr>
            </a:br>
            <a:r>
              <a:rPr lang="en-US" sz="1800" b="1" dirty="0">
                <a:solidFill>
                  <a:schemeClr val="tx1"/>
                </a:solidFill>
              </a:rPr>
              <a:t>we can therefore conclude</a:t>
            </a:r>
          </a:p>
          <a:p>
            <a:pPr marL="234950" lvl="1" indent="-234950">
              <a:lnSpc>
                <a:spcPct val="100000"/>
              </a:lnSpc>
              <a:spcBef>
                <a:spcPts val="600"/>
              </a:spcBef>
              <a:buFont typeface="Arial" panose="020B0604020202020204" pitchFamily="34" charset="0"/>
              <a:buChar char="•"/>
              <a:tabLst>
                <a:tab pos="6858000" algn="l"/>
                <a:tab pos="9378950" algn="l"/>
              </a:tabLst>
            </a:pPr>
            <a:endParaRPr lang="en-US" b="1" dirty="0">
              <a:solidFill>
                <a:schemeClr val="tx1"/>
              </a:solidFill>
            </a:endParaRPr>
          </a:p>
          <a:p>
            <a:pPr marL="0" lvl="1" indent="0">
              <a:lnSpc>
                <a:spcPct val="100000"/>
              </a:lnSpc>
              <a:spcBef>
                <a:spcPts val="0"/>
              </a:spcBef>
              <a:tabLst>
                <a:tab pos="6858000" algn="l"/>
                <a:tab pos="9378950" algn="l"/>
              </a:tabLst>
            </a:pPr>
            <a:br>
              <a:rPr lang="en-US" b="1" dirty="0">
                <a:solidFill>
                  <a:schemeClr val="tx1"/>
                </a:solidFill>
              </a:rPr>
            </a:br>
            <a:endParaRPr lang="en-US" b="1" dirty="0">
              <a:solidFill>
                <a:schemeClr val="tx1"/>
              </a:solidFill>
            </a:endParaRPr>
          </a:p>
          <a:p>
            <a:pPr marL="0" lvl="1" indent="0">
              <a:lnSpc>
                <a:spcPct val="100000"/>
              </a:lnSpc>
              <a:spcBef>
                <a:spcPts val="0"/>
              </a:spcBef>
              <a:tabLst>
                <a:tab pos="6858000" algn="l"/>
                <a:tab pos="9378950" algn="l"/>
              </a:tabLst>
            </a:pPr>
            <a:br>
              <a:rPr lang="en-US" sz="1200" b="1" dirty="0">
                <a:solidFill>
                  <a:schemeClr val="tx1"/>
                </a:solidFill>
              </a:rPr>
            </a:br>
            <a:endParaRPr lang="en-US" sz="1800" b="1" dirty="0">
              <a:solidFill>
                <a:schemeClr val="tx1"/>
              </a:solidFill>
            </a:endParaRPr>
          </a:p>
        </p:txBody>
      </p:sp>
      <p:sp>
        <p:nvSpPr>
          <p:cNvPr id="17" name="Content Placeholder 2">
            <a:extLst>
              <a:ext uri="{FF2B5EF4-FFF2-40B4-BE49-F238E27FC236}">
                <a16:creationId xmlns:a16="http://schemas.microsoft.com/office/drawing/2014/main" id="{64924C31-0F65-9D23-4D0A-B938173B7CCF}"/>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The DPWiFi revA Propagation Medium/ MIMO Multiplexer [H</a:t>
            </a:r>
            <a:r>
              <a:rPr lang="en-US" sz="2000" b="1" kern="0" baseline="-25000" dirty="0">
                <a:solidFill>
                  <a:schemeClr val="tx1"/>
                </a:solidFill>
              </a:rPr>
              <a:t>DP</a:t>
            </a:r>
            <a:r>
              <a:rPr lang="en-US" sz="2000" b="1" kern="0" dirty="0">
                <a:solidFill>
                  <a:schemeClr val="tx1"/>
                </a:solidFill>
              </a:rPr>
              <a:t>] is Indeed Non-Singular</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pic>
        <p:nvPicPr>
          <p:cNvPr id="3" name="Picture 2">
            <a:extLst>
              <a:ext uri="{FF2B5EF4-FFF2-40B4-BE49-F238E27FC236}">
                <a16:creationId xmlns:a16="http://schemas.microsoft.com/office/drawing/2014/main" id="{52BC5ECA-B36F-3A30-4F16-81B3A6671EEF}"/>
              </a:ext>
            </a:extLst>
          </p:cNvPr>
          <p:cNvPicPr>
            <a:picLocks noChangeAspect="1"/>
          </p:cNvPicPr>
          <p:nvPr/>
        </p:nvPicPr>
        <p:blipFill>
          <a:blip r:embed="rId3"/>
          <a:stretch>
            <a:fillRect/>
          </a:stretch>
        </p:blipFill>
        <p:spPr>
          <a:xfrm>
            <a:off x="2096714" y="3132769"/>
            <a:ext cx="7767198" cy="1630985"/>
          </a:xfrm>
          <a:prstGeom prst="rect">
            <a:avLst/>
          </a:prstGeom>
        </p:spPr>
      </p:pic>
      <p:sp>
        <p:nvSpPr>
          <p:cNvPr id="2" name="Date Placeholder 5">
            <a:extLst>
              <a:ext uri="{FF2B5EF4-FFF2-40B4-BE49-F238E27FC236}">
                <a16:creationId xmlns:a16="http://schemas.microsoft.com/office/drawing/2014/main" id="{351F6311-7F34-DA3A-38A9-B7370602FBF9}"/>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280744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a:t>
            </a:r>
            <a:r>
              <a:rPr lang="en-US" sz="2800" kern="0" dirty="0">
                <a:solidFill>
                  <a:schemeClr val="tx1"/>
                </a:solidFill>
              </a:rPr>
              <a:t>Rx MIMO Demultiplexer </a:t>
            </a:r>
            <a:r>
              <a:rPr lang="en-US" sz="2800" kern="0" dirty="0">
                <a:solidFill>
                  <a:schemeClr val="tx1"/>
                </a:solidFill>
                <a:effectLst/>
              </a:rPr>
              <a:t>[H</a:t>
            </a:r>
            <a:r>
              <a:rPr lang="en-US" sz="2800" kern="0" baseline="-25000" dirty="0">
                <a:solidFill>
                  <a:schemeClr val="tx1"/>
                </a:solidFill>
                <a:effectLst/>
              </a:rPr>
              <a:t>DP</a:t>
            </a:r>
            <a:r>
              <a:rPr lang="en-US" sz="2800" kern="0" baseline="30000" dirty="0">
                <a:solidFill>
                  <a:schemeClr val="tx1"/>
                </a:solidFill>
                <a:effectLst/>
              </a:rPr>
              <a:t>-1</a:t>
            </a:r>
            <a:r>
              <a:rPr lang="en-US" sz="2800" kern="0" dirty="0">
                <a:solidFill>
                  <a:schemeClr val="tx1"/>
                </a:solidFill>
                <a:effectLst/>
              </a:rPr>
              <a:t>]</a:t>
            </a:r>
            <a:endParaRPr lang="en-GB" sz="2800" kern="0" dirty="0"/>
          </a:p>
        </p:txBody>
      </p:sp>
      <p:pic>
        <p:nvPicPr>
          <p:cNvPr id="11" name="Picture 10">
            <a:extLst>
              <a:ext uri="{FF2B5EF4-FFF2-40B4-BE49-F238E27FC236}">
                <a16:creationId xmlns:a16="http://schemas.microsoft.com/office/drawing/2014/main" id="{96DFF756-05C3-8AA6-EFD7-509710BF1A0E}"/>
              </a:ext>
            </a:extLst>
          </p:cNvPr>
          <p:cNvPicPr>
            <a:picLocks noChangeAspect="1"/>
          </p:cNvPicPr>
          <p:nvPr/>
        </p:nvPicPr>
        <p:blipFill>
          <a:blip r:embed="rId3"/>
          <a:stretch>
            <a:fillRect/>
          </a:stretch>
        </p:blipFill>
        <p:spPr>
          <a:xfrm>
            <a:off x="3675827" y="1264434"/>
            <a:ext cx="5105400" cy="1194874"/>
          </a:xfrm>
          <a:prstGeom prst="rect">
            <a:avLst/>
          </a:prstGeom>
        </p:spPr>
      </p:pic>
      <p:pic>
        <p:nvPicPr>
          <p:cNvPr id="12" name="Picture 11">
            <a:extLst>
              <a:ext uri="{FF2B5EF4-FFF2-40B4-BE49-F238E27FC236}">
                <a16:creationId xmlns:a16="http://schemas.microsoft.com/office/drawing/2014/main" id="{8D183CE8-9A16-0957-991C-87A395A40291}"/>
              </a:ext>
            </a:extLst>
          </p:cNvPr>
          <p:cNvPicPr>
            <a:picLocks noChangeAspect="1"/>
          </p:cNvPicPr>
          <p:nvPr/>
        </p:nvPicPr>
        <p:blipFill>
          <a:blip r:embed="rId4"/>
          <a:stretch>
            <a:fillRect/>
          </a:stretch>
        </p:blipFill>
        <p:spPr>
          <a:xfrm>
            <a:off x="2209354" y="2533915"/>
            <a:ext cx="7035655" cy="1512132"/>
          </a:xfrm>
          <a:prstGeom prst="rect">
            <a:avLst/>
          </a:prstGeom>
        </p:spPr>
      </p:pic>
      <p:sp>
        <p:nvSpPr>
          <p:cNvPr id="14" name="TextBox 13">
            <a:extLst>
              <a:ext uri="{FF2B5EF4-FFF2-40B4-BE49-F238E27FC236}">
                <a16:creationId xmlns:a16="http://schemas.microsoft.com/office/drawing/2014/main" id="{1514D1BC-968D-0E86-35D1-97777BE366FF}"/>
              </a:ext>
            </a:extLst>
          </p:cNvPr>
          <p:cNvSpPr txBox="1"/>
          <p:nvPr/>
        </p:nvSpPr>
        <p:spPr>
          <a:xfrm>
            <a:off x="2667000" y="2350371"/>
            <a:ext cx="4478781" cy="312552"/>
          </a:xfrm>
          <a:prstGeom prst="rect">
            <a:avLst/>
          </a:prstGeom>
          <a:noFill/>
        </p:spPr>
        <p:txBody>
          <a:bodyPr wrap="square" rtlCol="0">
            <a:spAutoFit/>
          </a:bodyPr>
          <a:lstStyle/>
          <a:p>
            <a:pPr>
              <a:buNone/>
            </a:pPr>
            <a:r>
              <a:rPr lang="en-US" sz="1800" b="1" i="1" dirty="0"/>
              <a:t>Then:</a:t>
            </a:r>
            <a:endParaRPr lang="en-US" sz="1800" b="1" i="1" baseline="-25000" dirty="0"/>
          </a:p>
        </p:txBody>
      </p:sp>
      <p:sp>
        <p:nvSpPr>
          <p:cNvPr id="15" name="TextBox 14">
            <a:extLst>
              <a:ext uri="{FF2B5EF4-FFF2-40B4-BE49-F238E27FC236}">
                <a16:creationId xmlns:a16="http://schemas.microsoft.com/office/drawing/2014/main" id="{2DD1C0B6-58F4-50E8-A848-60F19ABA7F4E}"/>
              </a:ext>
            </a:extLst>
          </p:cNvPr>
          <p:cNvSpPr txBox="1"/>
          <p:nvPr/>
        </p:nvSpPr>
        <p:spPr>
          <a:xfrm>
            <a:off x="2667001" y="4215585"/>
            <a:ext cx="4478781" cy="312552"/>
          </a:xfrm>
          <a:prstGeom prst="rect">
            <a:avLst/>
          </a:prstGeom>
          <a:noFill/>
        </p:spPr>
        <p:txBody>
          <a:bodyPr wrap="square" rtlCol="0">
            <a:spAutoFit/>
          </a:bodyPr>
          <a:lstStyle/>
          <a:p>
            <a:pPr>
              <a:buNone/>
            </a:pPr>
            <a:r>
              <a:rPr lang="en-US" sz="1800" b="1" i="1" dirty="0"/>
              <a:t>Equivalently:</a:t>
            </a:r>
            <a:endParaRPr lang="en-US" sz="1800" b="1" i="1" baseline="-25000" dirty="0"/>
          </a:p>
        </p:txBody>
      </p:sp>
      <p:pic>
        <p:nvPicPr>
          <p:cNvPr id="17" name="Picture 16">
            <a:extLst>
              <a:ext uri="{FF2B5EF4-FFF2-40B4-BE49-F238E27FC236}">
                <a16:creationId xmlns:a16="http://schemas.microsoft.com/office/drawing/2014/main" id="{E4AAAB56-BB69-8794-DB21-F6987D55C6E7}"/>
              </a:ext>
            </a:extLst>
          </p:cNvPr>
          <p:cNvPicPr>
            <a:picLocks noChangeAspect="1"/>
          </p:cNvPicPr>
          <p:nvPr/>
        </p:nvPicPr>
        <p:blipFill>
          <a:blip r:embed="rId5"/>
          <a:stretch>
            <a:fillRect/>
          </a:stretch>
        </p:blipFill>
        <p:spPr>
          <a:xfrm>
            <a:off x="5727182" y="4038599"/>
            <a:ext cx="1847484" cy="1984194"/>
          </a:xfrm>
          <a:prstGeom prst="rect">
            <a:avLst/>
          </a:prstGeom>
        </p:spPr>
      </p:pic>
      <p:pic>
        <p:nvPicPr>
          <p:cNvPr id="18" name="Picture 17">
            <a:extLst>
              <a:ext uri="{FF2B5EF4-FFF2-40B4-BE49-F238E27FC236}">
                <a16:creationId xmlns:a16="http://schemas.microsoft.com/office/drawing/2014/main" id="{5C963E66-8EC8-BAED-F5FE-FBB964247364}"/>
              </a:ext>
            </a:extLst>
          </p:cNvPr>
          <p:cNvPicPr>
            <a:picLocks noChangeAspect="1"/>
          </p:cNvPicPr>
          <p:nvPr/>
        </p:nvPicPr>
        <p:blipFill>
          <a:blip r:embed="rId6"/>
          <a:stretch>
            <a:fillRect/>
          </a:stretch>
        </p:blipFill>
        <p:spPr>
          <a:xfrm>
            <a:off x="4753821" y="4849950"/>
            <a:ext cx="973361" cy="366360"/>
          </a:xfrm>
          <a:prstGeom prst="rect">
            <a:avLst/>
          </a:prstGeom>
        </p:spPr>
      </p:pic>
      <p:pic>
        <p:nvPicPr>
          <p:cNvPr id="19" name="Picture 18">
            <a:extLst>
              <a:ext uri="{FF2B5EF4-FFF2-40B4-BE49-F238E27FC236}">
                <a16:creationId xmlns:a16="http://schemas.microsoft.com/office/drawing/2014/main" id="{F49AE435-3DC3-CC81-2BDC-9071605682CA}"/>
              </a:ext>
            </a:extLst>
          </p:cNvPr>
          <p:cNvPicPr>
            <a:picLocks noChangeAspect="1"/>
          </p:cNvPicPr>
          <p:nvPr/>
        </p:nvPicPr>
        <p:blipFill rotWithShape="1">
          <a:blip r:embed="rId3"/>
          <a:srcRect l="51552" b="46275"/>
          <a:stretch/>
        </p:blipFill>
        <p:spPr>
          <a:xfrm>
            <a:off x="6243171" y="1496676"/>
            <a:ext cx="2473450" cy="644787"/>
          </a:xfrm>
          <a:prstGeom prst="rect">
            <a:avLst/>
          </a:prstGeom>
        </p:spPr>
      </p:pic>
      <p:pic>
        <p:nvPicPr>
          <p:cNvPr id="20" name="Picture 19">
            <a:extLst>
              <a:ext uri="{FF2B5EF4-FFF2-40B4-BE49-F238E27FC236}">
                <a16:creationId xmlns:a16="http://schemas.microsoft.com/office/drawing/2014/main" id="{27316F5E-7C3B-97D6-7A9B-58483F548225}"/>
              </a:ext>
            </a:extLst>
          </p:cNvPr>
          <p:cNvPicPr>
            <a:picLocks noChangeAspect="1"/>
          </p:cNvPicPr>
          <p:nvPr/>
        </p:nvPicPr>
        <p:blipFill rotWithShape="1">
          <a:blip r:embed="rId3"/>
          <a:srcRect l="53264" t="53726" b="20226"/>
          <a:stretch/>
        </p:blipFill>
        <p:spPr>
          <a:xfrm>
            <a:off x="6330586" y="1336428"/>
            <a:ext cx="2386035" cy="312623"/>
          </a:xfrm>
          <a:prstGeom prst="rect">
            <a:avLst/>
          </a:prstGeom>
        </p:spPr>
      </p:pic>
      <p:sp>
        <p:nvSpPr>
          <p:cNvPr id="29" name="TextBox 28">
            <a:extLst>
              <a:ext uri="{FF2B5EF4-FFF2-40B4-BE49-F238E27FC236}">
                <a16:creationId xmlns:a16="http://schemas.microsoft.com/office/drawing/2014/main" id="{2EAFC562-75C2-8CF6-A8A9-25FEA5D7DBF3}"/>
              </a:ext>
            </a:extLst>
          </p:cNvPr>
          <p:cNvSpPr txBox="1"/>
          <p:nvPr/>
        </p:nvSpPr>
        <p:spPr>
          <a:xfrm>
            <a:off x="2836418" y="1143000"/>
            <a:ext cx="1313247" cy="369332"/>
          </a:xfrm>
          <a:prstGeom prst="rect">
            <a:avLst/>
          </a:prstGeom>
          <a:noFill/>
        </p:spPr>
        <p:txBody>
          <a:bodyPr wrap="square" rtlCol="0">
            <a:spAutoFit/>
          </a:bodyPr>
          <a:lstStyle/>
          <a:p>
            <a:pPr>
              <a:buNone/>
            </a:pPr>
            <a:r>
              <a:rPr lang="en-US" sz="1800" b="1" dirty="0">
                <a:solidFill>
                  <a:schemeClr val="tx1"/>
                </a:solidFill>
              </a:rPr>
              <a:t>Given:</a:t>
            </a:r>
            <a:endParaRPr lang="en-US" sz="1800" b="1" baseline="-25000" dirty="0">
              <a:solidFill>
                <a:schemeClr val="tx1"/>
              </a:solidFill>
            </a:endParaRPr>
          </a:p>
        </p:txBody>
      </p:sp>
      <p:sp>
        <p:nvSpPr>
          <p:cNvPr id="30" name="TextBox 29">
            <a:extLst>
              <a:ext uri="{FF2B5EF4-FFF2-40B4-BE49-F238E27FC236}">
                <a16:creationId xmlns:a16="http://schemas.microsoft.com/office/drawing/2014/main" id="{BEF65636-DF4C-796A-0B75-2A219145D22E}"/>
              </a:ext>
            </a:extLst>
          </p:cNvPr>
          <p:cNvSpPr txBox="1"/>
          <p:nvPr/>
        </p:nvSpPr>
        <p:spPr>
          <a:xfrm>
            <a:off x="2836418" y="2286000"/>
            <a:ext cx="4478781" cy="369332"/>
          </a:xfrm>
          <a:prstGeom prst="rect">
            <a:avLst/>
          </a:prstGeom>
          <a:noFill/>
        </p:spPr>
        <p:txBody>
          <a:bodyPr wrap="square" rtlCol="0">
            <a:spAutoFit/>
          </a:bodyPr>
          <a:lstStyle/>
          <a:p>
            <a:pPr>
              <a:buNone/>
            </a:pPr>
            <a:r>
              <a:rPr lang="en-US" sz="1800" b="1" dirty="0">
                <a:solidFill>
                  <a:schemeClr val="tx1"/>
                </a:solidFill>
              </a:rPr>
              <a:t>Then:</a:t>
            </a:r>
            <a:endParaRPr lang="en-US" sz="1800" b="1" baseline="-25000" dirty="0">
              <a:solidFill>
                <a:schemeClr val="tx1"/>
              </a:solidFill>
            </a:endParaRPr>
          </a:p>
        </p:txBody>
      </p:sp>
      <p:sp>
        <p:nvSpPr>
          <p:cNvPr id="31" name="TextBox 30">
            <a:extLst>
              <a:ext uri="{FF2B5EF4-FFF2-40B4-BE49-F238E27FC236}">
                <a16:creationId xmlns:a16="http://schemas.microsoft.com/office/drawing/2014/main" id="{E10132E6-817E-0364-CB61-DCA861202343}"/>
              </a:ext>
            </a:extLst>
          </p:cNvPr>
          <p:cNvSpPr txBox="1"/>
          <p:nvPr/>
        </p:nvSpPr>
        <p:spPr>
          <a:xfrm>
            <a:off x="2836419" y="4126468"/>
            <a:ext cx="4478781" cy="369332"/>
          </a:xfrm>
          <a:prstGeom prst="rect">
            <a:avLst/>
          </a:prstGeom>
          <a:noFill/>
        </p:spPr>
        <p:txBody>
          <a:bodyPr wrap="square" rtlCol="0">
            <a:spAutoFit/>
          </a:bodyPr>
          <a:lstStyle/>
          <a:p>
            <a:pPr>
              <a:buNone/>
            </a:pPr>
            <a:r>
              <a:rPr lang="en-US" sz="1800" b="1" dirty="0">
                <a:solidFill>
                  <a:schemeClr val="tx1"/>
                </a:solidFill>
              </a:rPr>
              <a:t>Equivalently:</a:t>
            </a:r>
            <a:endParaRPr lang="en-US" sz="1800" b="1" baseline="-25000" dirty="0">
              <a:solidFill>
                <a:schemeClr val="tx1"/>
              </a:solidFill>
            </a:endParaRPr>
          </a:p>
        </p:txBody>
      </p:sp>
      <p:sp>
        <p:nvSpPr>
          <p:cNvPr id="32" name="TextBox 31">
            <a:extLst>
              <a:ext uri="{FF2B5EF4-FFF2-40B4-BE49-F238E27FC236}">
                <a16:creationId xmlns:a16="http://schemas.microsoft.com/office/drawing/2014/main" id="{FC4191ED-0389-A667-159B-597582517D1F}"/>
              </a:ext>
            </a:extLst>
          </p:cNvPr>
          <p:cNvSpPr txBox="1"/>
          <p:nvPr/>
        </p:nvSpPr>
        <p:spPr>
          <a:xfrm>
            <a:off x="0" y="6038334"/>
            <a:ext cx="12192000" cy="400110"/>
          </a:xfrm>
          <a:prstGeom prst="rect">
            <a:avLst/>
          </a:prstGeom>
          <a:noFill/>
        </p:spPr>
        <p:txBody>
          <a:bodyPr wrap="square" rtlCol="0">
            <a:spAutoFit/>
          </a:bodyPr>
          <a:lstStyle/>
          <a:p>
            <a:pPr marL="0" lvl="2" indent="0" algn="ctr">
              <a:lnSpc>
                <a:spcPct val="100000"/>
              </a:lnSpc>
              <a:spcBef>
                <a:spcPts val="0"/>
              </a:spcBef>
              <a:buNone/>
            </a:pPr>
            <a:r>
              <a:rPr lang="en-US" sz="2000" b="1" kern="0" dirty="0">
                <a:solidFill>
                  <a:schemeClr val="tx1"/>
                </a:solidFill>
              </a:rPr>
              <a:t>The DPWiFi revA MIMO Demultiplexer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 is a Trivial Construct</a:t>
            </a:r>
          </a:p>
        </p:txBody>
      </p:sp>
      <p:sp>
        <p:nvSpPr>
          <p:cNvPr id="2" name="Date Placeholder 5">
            <a:extLst>
              <a:ext uri="{FF2B5EF4-FFF2-40B4-BE49-F238E27FC236}">
                <a16:creationId xmlns:a16="http://schemas.microsoft.com/office/drawing/2014/main" id="{B6751C96-2F8C-9D5E-6B2A-5449F68BF8D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534808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(5)</Template>
  <TotalTime>39625</TotalTime>
  <Words>1974</Words>
  <Application>Microsoft Office PowerPoint</Application>
  <PresentationFormat>Widescreen</PresentationFormat>
  <Paragraphs>361</Paragraphs>
  <Slides>23</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Arial Unicode MS</vt:lpstr>
      <vt:lpstr>Times New Roman</vt:lpstr>
      <vt:lpstr>Office Theme</vt:lpstr>
      <vt:lpstr>Document</vt:lpstr>
      <vt:lpstr>DPWiFi revA</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Carlos Rios</dc:creator>
  <cp:keywords/>
  <cp:lastModifiedBy>Carlos Rios</cp:lastModifiedBy>
  <cp:revision>16</cp:revision>
  <cp:lastPrinted>1601-01-01T00:00:00Z</cp:lastPrinted>
  <dcterms:created xsi:type="dcterms:W3CDTF">2024-01-15T15:24:42Z</dcterms:created>
  <dcterms:modified xsi:type="dcterms:W3CDTF">2024-10-27T20:42:58Z</dcterms:modified>
  <cp:category>Name, Affiliation</cp:category>
</cp:coreProperties>
</file>