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10" r:id="rId4"/>
    <p:sldId id="311" r:id="rId5"/>
    <p:sldId id="262" r:id="rId6"/>
    <p:sldId id="279" r:id="rId7"/>
    <p:sldId id="280" r:id="rId8"/>
    <p:sldId id="281" r:id="rId9"/>
    <p:sldId id="282" r:id="rId10"/>
    <p:sldId id="285" r:id="rId11"/>
    <p:sldId id="304" r:id="rId12"/>
    <p:sldId id="305" r:id="rId13"/>
    <p:sldId id="306" r:id="rId14"/>
    <p:sldId id="307" r:id="rId15"/>
    <p:sldId id="308" r:id="rId16"/>
    <p:sldId id="309" r:id="rId17"/>
    <p:sldId id="286" r:id="rId18"/>
    <p:sldId id="303" r:id="rId19"/>
    <p:sldId id="287" r:id="rId20"/>
    <p:sldId id="276" r:id="rId2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2" autoAdjust="0"/>
    <p:restoredTop sz="94660"/>
  </p:normalViewPr>
  <p:slideViewPr>
    <p:cSldViewPr>
      <p:cViewPr varScale="1">
        <p:scale>
          <a:sx n="77" d="100"/>
          <a:sy n="77" d="100"/>
        </p:scale>
        <p:origin x="132" y="83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DFB7F5AD-CFB4-4C1F-9FC3-92A2F081C00D}"/>
    <pc:docChg chg="modSld">
      <pc:chgData name="Carlos Rios" userId="259fa1cc625225d5" providerId="LiveId" clId="{DFB7F5AD-CFB4-4C1F-9FC3-92A2F081C00D}" dt="2024-10-17T14:19:03.958" v="10" actId="20577"/>
      <pc:docMkLst>
        <pc:docMk/>
      </pc:docMkLst>
      <pc:sldChg chg="modSp mod">
        <pc:chgData name="Carlos Rios" userId="259fa1cc625225d5" providerId="LiveId" clId="{DFB7F5AD-CFB4-4C1F-9FC3-92A2F081C00D}" dt="2024-10-17T14:19:03.958" v="10" actId="20577"/>
        <pc:sldMkLst>
          <pc:docMk/>
          <pc:sldMk cId="876736174" sldId="311"/>
        </pc:sldMkLst>
        <pc:spChg chg="mod">
          <ac:chgData name="Carlos Rios" userId="259fa1cc625225d5" providerId="LiveId" clId="{DFB7F5AD-CFB4-4C1F-9FC3-92A2F081C00D}" dt="2024-10-17T14:18:41.884" v="8" actId="20577"/>
          <ac:spMkLst>
            <pc:docMk/>
            <pc:sldMk cId="876736174" sldId="311"/>
            <ac:spMk id="13" creationId="{0C0234FB-330D-2546-240D-33B91EED7C73}"/>
          </ac:spMkLst>
        </pc:spChg>
        <pc:spChg chg="mod">
          <ac:chgData name="Carlos Rios" userId="259fa1cc625225d5" providerId="LiveId" clId="{DFB7F5AD-CFB4-4C1F-9FC3-92A2F081C00D}" dt="2024-10-17T14:19:03.958" v="10" actId="20577"/>
          <ac:spMkLst>
            <pc:docMk/>
            <pc:sldMk cId="876736174" sldId="311"/>
            <ac:spMk id="15" creationId="{7DEEBCA6-B6B6-1BA6-6A38-A12C4F7C68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82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82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31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8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00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4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1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9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7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802.11-24/1443r5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revA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2024-10-17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Plan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1A1BBC-C1DD-F215-318E-72D03BA3B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77914"/>
              </p:ext>
            </p:extLst>
          </p:nvPr>
        </p:nvGraphicFramePr>
        <p:xfrm>
          <a:off x="3670304" y="1169431"/>
          <a:ext cx="4246027" cy="51345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7540">
                  <a:extLst>
                    <a:ext uri="{9D8B030D-6E8A-4147-A177-3AD203B41FA5}">
                      <a16:colId xmlns:a16="http://schemas.microsoft.com/office/drawing/2014/main" val="419928448"/>
                    </a:ext>
                  </a:extLst>
                </a:gridCol>
                <a:gridCol w="1510282">
                  <a:extLst>
                    <a:ext uri="{9D8B030D-6E8A-4147-A177-3AD203B41FA5}">
                      <a16:colId xmlns:a16="http://schemas.microsoft.com/office/drawing/2014/main" val="333345212"/>
                    </a:ext>
                  </a:extLst>
                </a:gridCol>
                <a:gridCol w="1458205">
                  <a:extLst>
                    <a:ext uri="{9D8B030D-6E8A-4147-A177-3AD203B41FA5}">
                      <a16:colId xmlns:a16="http://schemas.microsoft.com/office/drawing/2014/main" val="126299501"/>
                    </a:ext>
                  </a:extLst>
                </a:gridCol>
              </a:tblGrid>
              <a:tr h="79593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DPWiFiTRXv4</a:t>
                      </a:r>
                    </a:p>
                    <a:p>
                      <a:pPr algn="ctr"/>
                      <a:r>
                        <a:rPr lang="en-US" sz="1400" dirty="0"/>
                        <a:t>32x 4kQAM5/6-320MHz DPWiFi Streams </a:t>
                      </a:r>
                    </a:p>
                    <a:p>
                      <a:pPr algn="ctr"/>
                      <a:r>
                        <a:rPr lang="en-US" sz="1400" dirty="0"/>
                        <a:t>BER vs Channel Polarization, Rx Adaptation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567463"/>
                  </a:ext>
                </a:extLst>
              </a:tr>
              <a:tr h="3160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Channel </a:t>
                      </a:r>
                      <a:r>
                        <a:rPr lang="el-GR" sz="1200" b="1" dirty="0"/>
                        <a:t>ψ</a:t>
                      </a:r>
                      <a:r>
                        <a:rPr lang="en-US" sz="1200" b="1" dirty="0"/>
                        <a:t> (</a:t>
                      </a:r>
                      <a:r>
                        <a:rPr lang="en-US" sz="1200" b="1" baseline="30000" dirty="0"/>
                        <a:t>o</a:t>
                      </a:r>
                      <a:r>
                        <a:rPr lang="en-US" sz="12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Rx Adaptation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16134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VP-1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057389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7257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VP-2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342575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32321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VP-3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58576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VP-4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78856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975774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24394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958873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67097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09164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3172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VP-11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111512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VP-12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375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548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88C51-4AC6-87EA-0A95-55EC35EA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70" y="1178393"/>
            <a:ext cx="6855742" cy="52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76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030400-FD25-A4A3-60F2-4A50C034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02570"/>
            <a:ext cx="6781800" cy="51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46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94275-7443-E7F3-C70B-9B821DBE3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15274"/>
            <a:ext cx="6837778" cy="51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6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FC10BF-6025-96F6-D9E3-56AE41157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04862"/>
            <a:ext cx="6871224" cy="51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2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83333-AE64-5768-8962-B16AE3712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402" y="1177380"/>
            <a:ext cx="6864822" cy="522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9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086A3-FE1F-6152-5B6F-973691009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192842"/>
            <a:ext cx="6828024" cy="52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41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4166" y="627503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Results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3BD26FF-86B5-2DFD-7FC2-FD97D1E1C8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6006" y="1215473"/>
            <a:ext cx="10177404" cy="5259941"/>
          </a:xfrm>
          <a:ln/>
        </p:spPr>
        <p:txBody>
          <a:bodyPr/>
          <a:lstStyle/>
          <a:p>
            <a:pPr marL="231775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sz="2000" dirty="0">
                <a:solidFill>
                  <a:schemeClr val="tx1"/>
                </a:solidFill>
              </a:rPr>
              <a:t>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73088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73088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1800" dirty="0">
              <a:solidFill>
                <a:schemeClr val="tx1"/>
              </a:solidFill>
            </a:endParaRP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sz="2000" dirty="0">
                <a:solidFill>
                  <a:schemeClr val="tx1"/>
                </a:solidFill>
              </a:rPr>
              <a:t>Assessments</a:t>
            </a:r>
          </a:p>
          <a:p>
            <a:pPr marL="465138" lvl="1" indent="-2333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DPWiFi indeed transports 92 Gbps within a 320 MHz channel</a:t>
            </a:r>
          </a:p>
          <a:p>
            <a:pPr marL="465138" lvl="1" indent="-2333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DPWiFi is extraordinarily sensitive to propagation impairments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Absent receiver adaptation, even a slight morning mist would irremediably crash a DPWiFi link</a:t>
            </a:r>
            <a:endParaRPr lang="en-US" sz="1800" b="1" dirty="0">
              <a:solidFill>
                <a:schemeClr val="tx1"/>
              </a:solidFill>
            </a:endParaRPr>
          </a:p>
          <a:p>
            <a:pPr marL="465138" lvl="1" indent="-2333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Rx Adaptation, however, comprehensively mitigates </a:t>
            </a:r>
            <a:r>
              <a:rPr lang="en-US" sz="1800" b="1" i="1" dirty="0">
                <a:solidFill>
                  <a:schemeClr val="tx1"/>
                </a:solidFill>
              </a:rPr>
              <a:t>any</a:t>
            </a:r>
            <a:r>
              <a:rPr lang="en-US" sz="1800" b="1" dirty="0">
                <a:solidFill>
                  <a:schemeClr val="tx1"/>
                </a:solidFill>
              </a:rPr>
              <a:t> amount of Channel Polarization</a:t>
            </a:r>
            <a:endParaRPr lang="en-US" sz="1200" dirty="0">
              <a:solidFill>
                <a:schemeClr val="tx1"/>
              </a:solidFill>
            </a:endParaRPr>
          </a:p>
          <a:p>
            <a:pPr marL="231775" indent="-23177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DPWiFi revA (henceforth simply “DPWiFi”) will be the fastest (Rate), farthest (Range) and toughest (Impairment-impervious) WLAN PHY ever devised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2FA179-E564-2F45-E0A1-C30E30C08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62420"/>
              </p:ext>
            </p:extLst>
          </p:nvPr>
        </p:nvGraphicFramePr>
        <p:xfrm>
          <a:off x="1057686" y="1600200"/>
          <a:ext cx="10176112" cy="23164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5108">
                  <a:extLst>
                    <a:ext uri="{9D8B030D-6E8A-4147-A177-3AD203B41FA5}">
                      <a16:colId xmlns:a16="http://schemas.microsoft.com/office/drawing/2014/main" val="2188293203"/>
                    </a:ext>
                  </a:extLst>
                </a:gridCol>
                <a:gridCol w="719434">
                  <a:extLst>
                    <a:ext uri="{9D8B030D-6E8A-4147-A177-3AD203B41FA5}">
                      <a16:colId xmlns:a16="http://schemas.microsoft.com/office/drawing/2014/main" val="29062951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070661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035862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450257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6841343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69509486"/>
                    </a:ext>
                  </a:extLst>
                </a:gridCol>
                <a:gridCol w="1947570">
                  <a:extLst>
                    <a:ext uri="{9D8B030D-6E8A-4147-A177-3AD203B41FA5}">
                      <a16:colId xmlns:a16="http://schemas.microsoft.com/office/drawing/2014/main" val="3238954709"/>
                    </a:ext>
                  </a:extLst>
                </a:gridCol>
              </a:tblGrid>
              <a:tr h="630335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DPWiFi revA BER Performance in Impaired Propagation Channels</a:t>
                      </a:r>
                      <a:br>
                        <a:rPr lang="en-US" dirty="0"/>
                      </a:br>
                      <a:r>
                        <a:rPr lang="en-US" sz="1600" dirty="0"/>
                        <a:t>DPWiFi-32 MCS13 320 MHz vs Channel Polarization, Rx Adaptation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8440"/>
                  </a:ext>
                </a:extLst>
              </a:tr>
              <a:tr h="5357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Channel Impairment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None</a:t>
                      </a:r>
                    </a:p>
                    <a:p>
                      <a:pPr algn="ctr"/>
                      <a:r>
                        <a:rPr lang="en-US" sz="1400" b="1" dirty="0"/>
                        <a:t>0.2</a:t>
                      </a:r>
                      <a:r>
                        <a:rPr lang="en-US" sz="1400" b="1" baseline="30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1.0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1.1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5.0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10.0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Grzng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25.0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Nr Orthgnl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40.0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33055"/>
                  </a:ext>
                </a:extLst>
              </a:tr>
              <a:tr h="3834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 Polarization Index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0.5792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0.6645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0.7044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20792"/>
                  </a:ext>
                </a:extLst>
              </a:tr>
              <a:tr h="3834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BER, No 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43296"/>
                  </a:ext>
                </a:extLst>
              </a:tr>
              <a:tr h="3834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BER,  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MS Gothic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33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436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Carlos Rios, Terabit Wireless Internet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4166" y="627503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So, What Next? Hardware Validation!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EC6B29-7F0B-9640-2DD5-4E6724426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398" y="1542630"/>
            <a:ext cx="7143750" cy="426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BDFF39-27BD-EB9B-6A4E-1C02C7CCA690}"/>
              </a:ext>
            </a:extLst>
          </p:cNvPr>
          <p:cNvSpPr txBox="1"/>
          <p:nvPr/>
        </p:nvSpPr>
        <p:spPr>
          <a:xfrm>
            <a:off x="959262" y="1200090"/>
            <a:ext cx="10361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Quick-turn DPWiFi Prototype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90C733-2A13-547F-319C-301B349561A0}"/>
              </a:ext>
            </a:extLst>
          </p:cNvPr>
          <p:cNvSpPr txBox="1"/>
          <p:nvPr/>
        </p:nvSpPr>
        <p:spPr>
          <a:xfrm>
            <a:off x="901995" y="5838332"/>
            <a:ext cx="1047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8x 11.5 Gbps SMX-4 WiFi-7s      1x 92.2 Gbps PMX-32 DPWiFi  </a:t>
            </a:r>
          </a:p>
        </p:txBody>
      </p:sp>
      <p:pic>
        <p:nvPicPr>
          <p:cNvPr id="3" name="Graphic 2" descr="Cursor with solid fill">
            <a:extLst>
              <a:ext uri="{FF2B5EF4-FFF2-40B4-BE49-F238E27FC236}">
                <a16:creationId xmlns:a16="http://schemas.microsoft.com/office/drawing/2014/main" id="{928B8DF0-20F3-BE57-4A65-BB0D3B10D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938329">
            <a:off x="5859419" y="5859419"/>
            <a:ext cx="330635" cy="3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50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255714" y="1830390"/>
            <a:ext cx="9678457" cy="4113213"/>
          </a:xfrm>
          <a:ln/>
        </p:spPr>
        <p:txBody>
          <a:bodyPr/>
          <a:lstStyle/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C8B91D-4CE0-97B5-AD86-9439E436B20D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4E4181-D195-B71A-1400-67F87D8AD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45" y="609600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/>
              <a:t>Summary and Conclusions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7DDB0E-FA39-AFD9-0945-27E33FAF7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091" y="1674813"/>
            <a:ext cx="10156437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	TGbn PHY candidate DPWiFi comprises breakthrough MIMO Polarization Multiplexing providing 92 Gbps P2P data transport within 320 MHz at 6 GHz, regardless of propagation impairments.</a:t>
            </a:r>
          </a:p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	A MATLAB model has fully simulation-validated the above-claimed DPWiFi functionality and performance.</a:t>
            </a:r>
          </a:p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	A WiFi-7 based prototype will attempt to correspondingly hardware-validate DPWiFi by this year’s end.</a:t>
            </a:r>
          </a:p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	DPWiFi remains without peer as a candidate TGbn PHY</a:t>
            </a:r>
          </a:p>
        </p:txBody>
      </p:sp>
    </p:spTree>
    <p:extLst>
      <p:ext uri="{BB962C8B-B14F-4D97-AF65-F5344CB8AC3E}">
        <p14:creationId xmlns:p14="http://schemas.microsoft.com/office/powerpoint/2010/main" val="2858339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327150" y="1713483"/>
            <a:ext cx="9721849" cy="4113213"/>
          </a:xfrm>
          <a:ln/>
        </p:spPr>
        <p:txBody>
          <a:bodyPr/>
          <a:lstStyle/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TGbn PHY candidate DPWiFi originally proposed in Nov ‘23, an improved radiowave polarization processing model incorporated June ‘24 unearthed a serious, latent flaw in the original Dynamic Polarization Propagation Channel formulation. Since remedied, an updated “DPWiFi revA” Tx-Rx model plus corresponding “DPWiFiTRXv4” MATLAB representation functional validation and performance characterization data, analyses and conclusions are presented herein.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C8B91D-4CE0-97B5-AD86-9439E436B20D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3459" y="1447800"/>
            <a:ext cx="10361084" cy="4113213"/>
          </a:xfrm>
        </p:spPr>
        <p:txBody>
          <a:bodyPr/>
          <a:lstStyle/>
          <a:p>
            <a:pPr marL="463550" indent="-463550"/>
            <a:r>
              <a:rPr lang="en-GB" dirty="0"/>
              <a:t>1.	23/1606r1-UHRSG	</a:t>
            </a:r>
            <a:br>
              <a:rPr lang="en-GB" dirty="0"/>
            </a:br>
            <a:r>
              <a:rPr lang="en-GB" sz="2000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Carlos A Rios (Terabit Wireless Internet), 13-Sep-2023</a:t>
            </a:r>
          </a:p>
          <a:p>
            <a:pPr marL="463550" indent="-463550">
              <a:buAutoNum type="arabicPeriod" startAt="2"/>
            </a:pPr>
            <a:r>
              <a:rPr lang="en-GB" dirty="0"/>
              <a:t>23/1756r3-TGbn</a:t>
            </a:r>
            <a:br>
              <a:rPr lang="en-GB" dirty="0"/>
            </a:br>
            <a:r>
              <a:rPr lang="en-GB" sz="2000" u="sng" dirty="0"/>
              <a:t>MIMO Dynamic Polarization and Beamforming: Proposed IEEE802.11bn PHY</a:t>
            </a:r>
            <a:br>
              <a:rPr lang="en-GB" sz="2000" u="sng" dirty="0"/>
            </a:br>
            <a:r>
              <a:rPr lang="en-GB" sz="2000" dirty="0"/>
              <a:t>Carlos A Rios (Terabit Wireless Internet), 16-Nov-2023</a:t>
            </a:r>
          </a:p>
          <a:p>
            <a:pPr marL="463550" indent="-463550">
              <a:buAutoNum type="arabicPeriod" startAt="2"/>
            </a:pPr>
            <a:r>
              <a:rPr lang="en-GB" dirty="0"/>
              <a:t>24/0041r12-TGbn</a:t>
            </a:r>
            <a:br>
              <a:rPr lang="en-GB" dirty="0"/>
            </a:br>
            <a:r>
              <a:rPr lang="en-GB" sz="2000" u="sng" dirty="0"/>
              <a:t>DPWiFi MATLAB Validation</a:t>
            </a:r>
            <a:br>
              <a:rPr lang="en-GB" sz="2000" u="sng" dirty="0"/>
            </a:br>
            <a:r>
              <a:rPr lang="en-GB" sz="2000" dirty="0"/>
              <a:t>Carlos A Rios (Terabit Wireless Internet), 02-Feb-2024</a:t>
            </a:r>
          </a:p>
          <a:p>
            <a:pPr marL="463550" indent="-463550">
              <a:buAutoNum type="arabicPeriod" startAt="2"/>
            </a:pPr>
            <a:r>
              <a:rPr lang="en-GB" dirty="0"/>
              <a:t>24/0440r6-TGbn</a:t>
            </a:r>
            <a:br>
              <a:rPr lang="en-GB" dirty="0"/>
            </a:br>
            <a:r>
              <a:rPr lang="en-GB" sz="2000" u="sng" dirty="0"/>
              <a:t>DPWiFi for IEEE802.11bn WMANs </a:t>
            </a:r>
            <a:br>
              <a:rPr lang="en-GB" sz="2000" u="sng" dirty="0"/>
            </a:br>
            <a:r>
              <a:rPr lang="en-GB" sz="2000" dirty="0"/>
              <a:t>Carlos A Rios (Terabit Wireless Internet), 22-Apr-2024</a:t>
            </a:r>
            <a:br>
              <a:rPr lang="en-GB" dirty="0"/>
            </a:b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9DD9B5-C61F-701E-5042-5D4AD95B850D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990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252C1-E3A5-A7C2-A349-F04195DD5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1A747-53E3-0C36-DA5D-9AFFCA013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820CC-6C2B-DB28-C910-1353B57A639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7000"/>
            <a:ext cx="4246027" cy="180975"/>
          </a:xfrm>
        </p:spPr>
        <p:txBody>
          <a:bodyPr/>
          <a:lstStyle/>
          <a:p>
            <a:r>
              <a:rPr lang="en-GB" dirty="0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F29A0E-0E23-EA04-5532-26372C98D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6F938F-86E5-FA9A-468B-B05D69AE35CE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Legacy WiFi (Static) Polarization Operation</a:t>
            </a:r>
            <a:endParaRPr lang="en-GB" sz="2800" kern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F871C-7F58-8893-6B99-ADF2C3AB0A32}"/>
              </a:ext>
            </a:extLst>
          </p:cNvPr>
          <p:cNvSpPr txBox="1"/>
          <p:nvPr/>
        </p:nvSpPr>
        <p:spPr>
          <a:xfrm>
            <a:off x="851767" y="4191000"/>
            <a:ext cx="3644033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A WiFi Tx antenna “</a:t>
            </a:r>
            <a:r>
              <a:rPr lang="en-US" sz="1600" b="1" i="1" dirty="0">
                <a:solidFill>
                  <a:schemeClr val="tx1"/>
                </a:solidFill>
              </a:rPr>
              <a:t>polarizes</a:t>
            </a:r>
            <a:r>
              <a:rPr lang="en-US" sz="1600" b="1" dirty="0">
                <a:solidFill>
                  <a:schemeClr val="tx1"/>
                </a:solidFill>
              </a:rPr>
              <a:t>” by launching RF waveforms S in a precise spatial orientation per an “Orthogonal Polarization Baseline (OPB)”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Linearly Polarized P</a:t>
            </a:r>
            <a:r>
              <a:rPr lang="en-US" sz="1400" b="1" baseline="-25000" dirty="0">
                <a:solidFill>
                  <a:schemeClr val="tx1"/>
                </a:solidFill>
              </a:rPr>
              <a:t>TX</a:t>
            </a:r>
            <a:r>
              <a:rPr lang="en-US" sz="1400" b="1" dirty="0">
                <a:solidFill>
                  <a:schemeClr val="tx1"/>
                </a:solidFill>
              </a:rPr>
              <a:t> radiates along a fixed angle between 0</a:t>
            </a:r>
            <a:r>
              <a:rPr lang="en-US" sz="1400" b="1" baseline="30000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 (H) or 90</a:t>
            </a:r>
            <a:r>
              <a:rPr lang="en-US" sz="1400" b="1" baseline="30000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 (V)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b="1" baseline="-25000" dirty="0">
                <a:solidFill>
                  <a:schemeClr val="tx1"/>
                </a:solidFill>
              </a:rPr>
              <a:t>TX</a:t>
            </a:r>
            <a:r>
              <a:rPr lang="en-US" sz="1400" b="1" dirty="0">
                <a:solidFill>
                  <a:schemeClr val="tx1"/>
                </a:solidFill>
              </a:rPr>
              <a:t>(S) = H or V, per the OPB</a:t>
            </a:r>
          </a:p>
          <a:p>
            <a:endParaRPr lang="en-US" sz="1400" b="1" baseline="30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E65A73-DE1C-AAA8-3493-E5ABFB2AD7F0}"/>
              </a:ext>
            </a:extLst>
          </p:cNvPr>
          <p:cNvSpPr txBox="1"/>
          <p:nvPr/>
        </p:nvSpPr>
        <p:spPr>
          <a:xfrm>
            <a:off x="4599521" y="4318575"/>
            <a:ext cx="3172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Normal terrestrial propagation may further polarize S by rotating P</a:t>
            </a:r>
            <a:r>
              <a:rPr lang="en-US" sz="1600" b="1" baseline="-25000" dirty="0">
                <a:solidFill>
                  <a:schemeClr val="tx1"/>
                </a:solidFill>
              </a:rPr>
              <a:t>TX</a:t>
            </a:r>
            <a:r>
              <a:rPr lang="en-US" sz="1600" b="1" dirty="0">
                <a:solidFill>
                  <a:schemeClr val="tx1"/>
                </a:solidFill>
              </a:rPr>
              <a:t> by a “polarization angle” 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endParaRPr lang="en-US" sz="1600" b="1" dirty="0">
              <a:solidFill>
                <a:schemeClr val="tx1"/>
              </a:solidFill>
            </a:endParaRP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LP waveforms propagate fixed-rotated by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baseline="30000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 from P</a:t>
            </a:r>
            <a:r>
              <a:rPr lang="en-US" sz="1400" b="1" baseline="-25000" dirty="0">
                <a:solidFill>
                  <a:schemeClr val="tx1"/>
                </a:solidFill>
              </a:rPr>
              <a:t>TX</a:t>
            </a:r>
            <a:r>
              <a:rPr lang="en-US" sz="1400" b="1" dirty="0">
                <a:solidFill>
                  <a:schemeClr val="tx1"/>
                </a:solidFill>
              </a:rPr>
              <a:t>(S)</a:t>
            </a:r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b="1" baseline="-25000" dirty="0">
                <a:solidFill>
                  <a:schemeClr val="tx1"/>
                </a:solidFill>
              </a:rPr>
              <a:t>TX </a:t>
            </a:r>
            <a:r>
              <a:rPr lang="en-US" sz="1400" b="1" dirty="0">
                <a:solidFill>
                  <a:schemeClr val="tx1"/>
                </a:solidFill>
              </a:rPr>
              <a:t>(S,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) =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 or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 + 90</a:t>
            </a:r>
            <a:r>
              <a:rPr lang="en-US" sz="1400" b="1" baseline="30000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B78F5-7994-C0BD-8ACC-A2A62B4060E6}"/>
              </a:ext>
            </a:extLst>
          </p:cNvPr>
          <p:cNvSpPr txBox="1"/>
          <p:nvPr/>
        </p:nvSpPr>
        <p:spPr>
          <a:xfrm>
            <a:off x="8101975" y="4195703"/>
            <a:ext cx="3404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A WiFi Rx antenna “</a:t>
            </a:r>
            <a:r>
              <a:rPr lang="en-US" sz="1600" b="1" i="1" dirty="0">
                <a:solidFill>
                  <a:schemeClr val="tx1"/>
                </a:solidFill>
              </a:rPr>
              <a:t>depolarizes</a:t>
            </a:r>
            <a:r>
              <a:rPr lang="en-US" sz="1600" b="1" dirty="0">
                <a:solidFill>
                  <a:schemeClr val="tx1"/>
                </a:solidFill>
              </a:rPr>
              <a:t>” detected waveforms into “Matched-Polarization (MP)” or “Mismatched-Polarization (MMP)” components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b="1" baseline="-25000" dirty="0">
                <a:solidFill>
                  <a:schemeClr val="tx1"/>
                </a:solidFill>
              </a:rPr>
              <a:t>RX </a:t>
            </a:r>
            <a:r>
              <a:rPr lang="en-US" sz="1400" b="1" dirty="0">
                <a:solidFill>
                  <a:schemeClr val="tx1"/>
                </a:solidFill>
              </a:rPr>
              <a:t>(S,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) = H or V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MP (P</a:t>
            </a:r>
            <a:r>
              <a:rPr lang="en-US" sz="1400" b="1" baseline="-25000" dirty="0">
                <a:solidFill>
                  <a:schemeClr val="tx1"/>
                </a:solidFill>
              </a:rPr>
              <a:t>TX </a:t>
            </a:r>
            <a:r>
              <a:rPr lang="en-US" sz="1400" b="1" dirty="0">
                <a:solidFill>
                  <a:schemeClr val="tx1"/>
                </a:solidFill>
              </a:rPr>
              <a:t>(S,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)) = cos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 S(t)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MMP (P</a:t>
            </a:r>
            <a:r>
              <a:rPr lang="en-US" sz="1400" b="1" baseline="-25000" dirty="0">
                <a:solidFill>
                  <a:schemeClr val="tx1"/>
                </a:solidFill>
              </a:rPr>
              <a:t>TX </a:t>
            </a:r>
            <a:r>
              <a:rPr lang="en-US" sz="1400" b="1" dirty="0">
                <a:solidFill>
                  <a:schemeClr val="tx1"/>
                </a:solidFill>
              </a:rPr>
              <a:t>(S,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)) = sin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 S(t)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179034-DB94-593D-9AE0-D4EC5F71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96" y="1062096"/>
            <a:ext cx="10475104" cy="32602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17E457-DB3F-F770-0D24-14435DA18493}"/>
              </a:ext>
            </a:extLst>
          </p:cNvPr>
          <p:cNvSpPr txBox="1"/>
          <p:nvPr/>
        </p:nvSpPr>
        <p:spPr>
          <a:xfrm>
            <a:off x="2133601" y="5823510"/>
            <a:ext cx="753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As Legacy WiFi Polarization assumes OPB-aligned Tx and Rx antennas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Legacy WiFi Polarization = P</a:t>
            </a:r>
            <a:r>
              <a:rPr lang="en-US" sz="1800" b="1" baseline="-25000" dirty="0">
                <a:solidFill>
                  <a:schemeClr val="tx1"/>
                </a:solidFill>
              </a:rPr>
              <a:t>TRX</a:t>
            </a:r>
            <a:r>
              <a:rPr lang="en-US" sz="1800" b="1" dirty="0">
                <a:solidFill>
                  <a:schemeClr val="tx1"/>
                </a:solidFill>
              </a:rPr>
              <a:t>(S) = MP (P</a:t>
            </a:r>
            <a:r>
              <a:rPr lang="en-US" sz="1800" b="1" baseline="-25000" dirty="0">
                <a:solidFill>
                  <a:schemeClr val="tx1"/>
                </a:solidFill>
              </a:rPr>
              <a:t>TX </a:t>
            </a:r>
            <a:r>
              <a:rPr lang="en-US" sz="1800" b="1" dirty="0">
                <a:solidFill>
                  <a:schemeClr val="tx1"/>
                </a:solidFill>
              </a:rPr>
              <a:t>(S,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)) = cos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 S(t)</a:t>
            </a:r>
          </a:p>
          <a:p>
            <a:pPr algn="ctr">
              <a:buNone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C4540-DC33-F95E-1E0B-08A01F377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6966B-7184-FCBB-954F-D5B913C07A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AEB58-04D8-687B-0654-C157A2CBA9F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C9D27A-4074-A582-F8CC-CF40165CCE8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E0073A-5BA9-A945-5D51-9967C1B596DA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Proposed DPWiFi Dynamic Polarization Operation</a:t>
            </a:r>
            <a:endParaRPr lang="en-GB" sz="2800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DE765-5EAF-4EF2-FE29-AB4A2A6A4E0F}"/>
              </a:ext>
            </a:extLst>
          </p:cNvPr>
          <p:cNvSpPr txBox="1"/>
          <p:nvPr/>
        </p:nvSpPr>
        <p:spPr>
          <a:xfrm>
            <a:off x="4734703" y="4712732"/>
            <a:ext cx="2915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Channel Polarization further rotates DP</a:t>
            </a:r>
            <a:r>
              <a:rPr lang="en-US" sz="1600" b="1" baseline="-25000" dirty="0">
                <a:solidFill>
                  <a:schemeClr val="tx1"/>
                </a:solidFill>
              </a:rPr>
              <a:t>TX</a:t>
            </a:r>
            <a:r>
              <a:rPr lang="en-US" sz="1600" b="1" dirty="0">
                <a:solidFill>
                  <a:schemeClr val="tx1"/>
                </a:solidFill>
              </a:rPr>
              <a:t>(S) by 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endParaRPr lang="en-US" sz="1600" b="1" dirty="0">
              <a:solidFill>
                <a:schemeClr val="tx1"/>
              </a:solidFill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DP</a:t>
            </a:r>
            <a:r>
              <a:rPr lang="en-US" sz="1600" b="1" baseline="-25000" dirty="0">
                <a:solidFill>
                  <a:schemeClr val="tx1"/>
                </a:solidFill>
              </a:rPr>
              <a:t>TX </a:t>
            </a:r>
            <a:r>
              <a:rPr lang="en-US" sz="1600" b="1" dirty="0">
                <a:solidFill>
                  <a:schemeClr val="tx1"/>
                </a:solidFill>
              </a:rPr>
              <a:t>(S, 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 = Tx DPC(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0234FB-330D-2546-240D-33B91EED7C73}"/>
              </a:ext>
            </a:extLst>
          </p:cNvPr>
          <p:cNvSpPr txBox="1"/>
          <p:nvPr/>
        </p:nvSpPr>
        <p:spPr>
          <a:xfrm>
            <a:off x="7542929" y="4419600"/>
            <a:ext cx="394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A DPWiFi Rx Antenna depolarizes DP</a:t>
            </a:r>
            <a:r>
              <a:rPr lang="en-US" sz="1600" b="1" baseline="-25000" dirty="0">
                <a:solidFill>
                  <a:schemeClr val="tx1"/>
                </a:solidFill>
              </a:rPr>
              <a:t>TX</a:t>
            </a:r>
            <a:r>
              <a:rPr lang="en-US" sz="1600" b="1" dirty="0">
                <a:solidFill>
                  <a:schemeClr val="tx1"/>
                </a:solidFill>
              </a:rPr>
              <a:t> into either “Matched-DPC (MDPC)” or “Mismatched-DPC (MMDPC)” elements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DP</a:t>
            </a:r>
            <a:r>
              <a:rPr lang="en-US" sz="1600" b="1" baseline="-25000" dirty="0">
                <a:solidFill>
                  <a:schemeClr val="tx1"/>
                </a:solidFill>
              </a:rPr>
              <a:t>RX</a:t>
            </a:r>
            <a:r>
              <a:rPr lang="en-US" sz="1600" b="1" dirty="0">
                <a:solidFill>
                  <a:schemeClr val="tx1"/>
                </a:solidFill>
              </a:rPr>
              <a:t>(S) = Rx DPC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MDPC (S, 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 = (Tx DPC · Rx DPC) S(t)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MMDPC (S, 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 = f(S(t), cos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, sin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D6D0D-A915-5824-B4A0-7589CF96FFC0}"/>
              </a:ext>
            </a:extLst>
          </p:cNvPr>
          <p:cNvSpPr txBox="1"/>
          <p:nvPr/>
        </p:nvSpPr>
        <p:spPr>
          <a:xfrm>
            <a:off x="894297" y="4488933"/>
            <a:ext cx="367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A DPWiFi Tx Antenna </a:t>
            </a:r>
            <a:r>
              <a:rPr lang="en-US" sz="1600" b="1" i="1" dirty="0">
                <a:solidFill>
                  <a:schemeClr val="tx1"/>
                </a:solidFill>
              </a:rPr>
              <a:t>modulates</a:t>
            </a:r>
            <a:r>
              <a:rPr lang="en-US" sz="1600" b="1" dirty="0">
                <a:solidFill>
                  <a:schemeClr val="tx1"/>
                </a:solidFill>
              </a:rPr>
              <a:t> its Polarization by switching orthogonal antenna elements H and V per a binary sequence DPC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DP</a:t>
            </a:r>
            <a:r>
              <a:rPr lang="en-US" sz="1600" b="1" baseline="-25000" dirty="0">
                <a:solidFill>
                  <a:schemeClr val="tx1"/>
                </a:solidFill>
              </a:rPr>
              <a:t>TX</a:t>
            </a:r>
            <a:r>
              <a:rPr lang="en-US" sz="1600" b="1" dirty="0">
                <a:solidFill>
                  <a:schemeClr val="tx1"/>
                </a:solidFill>
              </a:rPr>
              <a:t>(S) = Tx DPC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D5FCB1-2F14-C70B-E33A-8833D52F3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079" y="1219200"/>
            <a:ext cx="8217949" cy="3251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EEBCA6-B6B6-1BA6-6A38-A12C4F7C68AB}"/>
              </a:ext>
            </a:extLst>
          </p:cNvPr>
          <p:cNvSpPr txBox="1"/>
          <p:nvPr/>
        </p:nvSpPr>
        <p:spPr>
          <a:xfrm>
            <a:off x="1600200" y="5823510"/>
            <a:ext cx="807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As DPWiFi Polarization also assumes OPB-aligned Tx and Rx antennas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DPWiFi Polarization = DP</a:t>
            </a:r>
            <a:r>
              <a:rPr lang="en-US" sz="1800" b="1" baseline="-25000" dirty="0">
                <a:solidFill>
                  <a:schemeClr val="tx1"/>
                </a:solidFill>
              </a:rPr>
              <a:t>TRX</a:t>
            </a:r>
            <a:r>
              <a:rPr lang="en-US" sz="1800" b="1" dirty="0">
                <a:solidFill>
                  <a:schemeClr val="tx1"/>
                </a:solidFill>
              </a:rPr>
              <a:t>(S) = MDPC (S, 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) = (Tx DPC · Rx DPC</a:t>
            </a:r>
            <a:r>
              <a:rPr lang="en-US" sz="1800" b="1">
                <a:solidFill>
                  <a:schemeClr val="tx1"/>
                </a:solidFill>
              </a:rPr>
              <a:t>) S(t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673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TRX Model</a:t>
            </a:r>
            <a:endParaRPr lang="en-GB" sz="2800" kern="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0307FA1-B563-C71B-C8DD-96369397E4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8893" y="4031475"/>
            <a:ext cx="7437107" cy="2012615"/>
          </a:xfrm>
          <a:ln/>
        </p:spPr>
        <p:txBody>
          <a:bodyPr/>
          <a:lstStyle/>
          <a:p>
            <a:pPr marL="234950" lvl="1" indent="-2349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Given n WiFi-7 RF stream n-vectors [S], [S*] and [S’], and </a:t>
            </a:r>
          </a:p>
          <a:p>
            <a:pPr marL="234950" lvl="1" indent="-234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l-GR" sz="2000" b="1" dirty="0">
                <a:solidFill>
                  <a:schemeClr val="tx1"/>
                </a:solidFill>
              </a:rPr>
              <a:t>ψ</a:t>
            </a:r>
            <a:r>
              <a:rPr lang="en-US" sz="2000" b="1" dirty="0">
                <a:solidFill>
                  <a:schemeClr val="tx1"/>
                </a:solidFill>
              </a:rPr>
              <a:t>-polarized </a:t>
            </a:r>
            <a:r>
              <a:rPr lang="en-US" b="1" dirty="0">
                <a:solidFill>
                  <a:schemeClr val="tx1"/>
                </a:solidFill>
              </a:rPr>
              <a:t>Propagation Channel nxn matrix [H</a:t>
            </a:r>
            <a:r>
              <a:rPr lang="en-US" b="1" baseline="-25000" dirty="0">
                <a:solidFill>
                  <a:schemeClr val="tx1"/>
                </a:solidFill>
              </a:rPr>
              <a:t>DP</a:t>
            </a:r>
            <a:r>
              <a:rPr lang="en-US" b="1" dirty="0">
                <a:solidFill>
                  <a:schemeClr val="tx1"/>
                </a:solidFill>
              </a:rPr>
              <a:t>], and</a:t>
            </a:r>
          </a:p>
          <a:p>
            <a:pPr marL="234950" lvl="1" indent="-234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Walsh n-vectors [TxDPC] and [RxDPC] such that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tabLst>
                <a:tab pos="6858000" algn="l"/>
                <a:tab pos="9378950" algn="l"/>
              </a:tabLst>
            </a:pPr>
            <a:br>
              <a:rPr lang="en-US" sz="1200" b="1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4BACD-1020-D31B-F704-887382D6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5" y="1205468"/>
            <a:ext cx="6433703" cy="29356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86970F-B44B-4032-FCFB-252B3C0A5A14}"/>
              </a:ext>
            </a:extLst>
          </p:cNvPr>
          <p:cNvSpPr txBox="1"/>
          <p:nvPr/>
        </p:nvSpPr>
        <p:spPr>
          <a:xfrm>
            <a:off x="3280118" y="5037783"/>
            <a:ext cx="502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[TxDPC] = [DPC</a:t>
            </a:r>
            <a:r>
              <a:rPr lang="en-US" sz="1600" b="1" baseline="-25000" dirty="0">
                <a:solidFill>
                  <a:schemeClr val="tx1"/>
                </a:solidFill>
              </a:rPr>
              <a:t>1    </a:t>
            </a:r>
            <a:r>
              <a:rPr lang="en-US" sz="1600" b="1" dirty="0">
                <a:solidFill>
                  <a:schemeClr val="tx1"/>
                </a:solidFill>
              </a:rPr>
              <a:t>DPC</a:t>
            </a:r>
            <a:r>
              <a:rPr lang="en-US" sz="1600" b="1" baseline="-25000" dirty="0">
                <a:solidFill>
                  <a:schemeClr val="tx1"/>
                </a:solidFill>
              </a:rPr>
              <a:t>2  </a:t>
            </a:r>
            <a:r>
              <a:rPr lang="en-US" sz="1600" b="1" dirty="0">
                <a:solidFill>
                  <a:schemeClr val="tx1"/>
                </a:solidFill>
              </a:rPr>
              <a:t>… DPC</a:t>
            </a:r>
            <a:r>
              <a:rPr lang="en-US" sz="1600" b="1" baseline="-25000" dirty="0">
                <a:solidFill>
                  <a:schemeClr val="tx1"/>
                </a:solidFill>
              </a:rPr>
              <a:t>n</a:t>
            </a:r>
            <a:r>
              <a:rPr lang="en-US" sz="1600" b="1" dirty="0">
                <a:solidFill>
                  <a:schemeClr val="tx1"/>
                </a:solidFill>
              </a:rPr>
              <a:t>] = [RxDPC], where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 DPC</a:t>
            </a:r>
            <a:r>
              <a:rPr lang="en-US" sz="1600" b="1" baseline="-25000" dirty="0">
                <a:solidFill>
                  <a:schemeClr val="tx1"/>
                </a:solidFill>
              </a:rPr>
              <a:t>i</a:t>
            </a:r>
            <a:r>
              <a:rPr lang="en-US" sz="1600" b="1" dirty="0">
                <a:solidFill>
                  <a:schemeClr val="tx1"/>
                </a:solidFill>
              </a:rPr>
              <a:t> · DPC</a:t>
            </a:r>
            <a:r>
              <a:rPr lang="en-US" sz="1600" b="1" baseline="-25000" dirty="0">
                <a:solidFill>
                  <a:schemeClr val="tx1"/>
                </a:solidFill>
              </a:rPr>
              <a:t>j</a:t>
            </a:r>
            <a:r>
              <a:rPr lang="en-US" sz="1600" b="1" dirty="0">
                <a:solidFill>
                  <a:schemeClr val="tx1"/>
                </a:solidFill>
              </a:rPr>
              <a:t> = cos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   if i = j 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DPC</a:t>
            </a:r>
            <a:r>
              <a:rPr lang="en-US" sz="1600" b="1" baseline="-25000" dirty="0">
                <a:solidFill>
                  <a:schemeClr val="tx1"/>
                </a:solidFill>
              </a:rPr>
              <a:t>i</a:t>
            </a:r>
            <a:r>
              <a:rPr lang="en-US" sz="1600" b="1" dirty="0">
                <a:solidFill>
                  <a:schemeClr val="tx1"/>
                </a:solidFill>
              </a:rPr>
              <a:t> · DPC</a:t>
            </a:r>
            <a:r>
              <a:rPr lang="en-US" sz="1600" b="1" baseline="-25000" dirty="0">
                <a:solidFill>
                  <a:schemeClr val="tx1"/>
                </a:solidFill>
              </a:rPr>
              <a:t>j </a:t>
            </a:r>
            <a:r>
              <a:rPr lang="en-US" sz="1600" b="1" dirty="0">
                <a:solidFill>
                  <a:schemeClr val="tx1"/>
                </a:solidFill>
              </a:rPr>
              <a:t>= (cos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 + sin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)/2   if i ≠ j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4924C31-0F65-9D23-4D0A-B938173B7CCF}"/>
              </a:ext>
            </a:extLst>
          </p:cNvPr>
          <p:cNvSpPr txBox="1">
            <a:spLocks/>
          </p:cNvSpPr>
          <p:nvPr/>
        </p:nvSpPr>
        <p:spPr bwMode="auto">
          <a:xfrm>
            <a:off x="0" y="6044091"/>
            <a:ext cx="12192000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lvl="2" indent="0" algn="ctr">
              <a:spcBef>
                <a:spcPts val="0"/>
              </a:spcBef>
            </a:pPr>
            <a:r>
              <a:rPr lang="en-US" sz="2200" b="1" kern="0" dirty="0">
                <a:solidFill>
                  <a:schemeClr val="tx1"/>
                </a:solidFill>
              </a:rPr>
              <a:t>If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dirty="0">
                <a:solidFill>
                  <a:schemeClr val="tx1"/>
                </a:solidFill>
              </a:rPr>
              <a:t>] is Non-Singular there exists an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baseline="30000" dirty="0">
                <a:solidFill>
                  <a:schemeClr val="tx1"/>
                </a:solidFill>
              </a:rPr>
              <a:t>-1</a:t>
            </a:r>
            <a:r>
              <a:rPr lang="en-US" sz="2200" b="1" kern="0" dirty="0">
                <a:solidFill>
                  <a:schemeClr val="tx1"/>
                </a:solidFill>
              </a:rPr>
              <a:t>]such that [S’] = [S] x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dirty="0">
                <a:solidFill>
                  <a:schemeClr val="tx1"/>
                </a:solidFill>
              </a:rPr>
              <a:t>] x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baseline="30000" dirty="0">
                <a:solidFill>
                  <a:schemeClr val="tx1"/>
                </a:solidFill>
              </a:rPr>
              <a:t>-1</a:t>
            </a:r>
            <a:r>
              <a:rPr lang="en-US" sz="2200" b="1" kern="0" dirty="0">
                <a:solidFill>
                  <a:schemeClr val="tx1"/>
                </a:solidFill>
              </a:rPr>
              <a:t>]= [S]</a:t>
            </a:r>
          </a:p>
          <a:p>
            <a:pPr marL="0" lvl="2" indent="0" algn="ctr">
              <a:spcBef>
                <a:spcPts val="0"/>
              </a:spcBef>
            </a:pPr>
            <a:endParaRPr lang="en-US" sz="2200" b="1" kern="0" dirty="0">
              <a:solidFill>
                <a:schemeClr val="tx1"/>
              </a:solidFill>
            </a:endParaRPr>
          </a:p>
          <a:p>
            <a:endParaRPr lang="en-US" sz="36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</a:t>
            </a:r>
            <a:r>
              <a:rPr lang="en-US" sz="2800" kern="0" dirty="0">
                <a:solidFill>
                  <a:schemeClr val="tx1"/>
                </a:solidFill>
              </a:rPr>
              <a:t>Propagation Channel [H</a:t>
            </a:r>
            <a:r>
              <a:rPr lang="en-US" sz="2800" kern="0" baseline="-25000" dirty="0">
                <a:solidFill>
                  <a:schemeClr val="tx1"/>
                </a:solidFill>
              </a:rPr>
              <a:t>DP</a:t>
            </a:r>
            <a:r>
              <a:rPr lang="en-US" sz="2800" kern="0" dirty="0">
                <a:solidFill>
                  <a:schemeClr val="tx1"/>
                </a:solidFill>
              </a:rPr>
              <a:t>]</a:t>
            </a:r>
            <a:endParaRPr lang="en-GB" sz="2800" kern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833128-77E8-BC78-A984-5C19B1441A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28088" y="1532569"/>
            <a:ext cx="7315200" cy="4182431"/>
          </a:xfrm>
          <a:ln/>
        </p:spPr>
        <p:txBody>
          <a:bodyPr/>
          <a:lstStyle/>
          <a:p>
            <a:pPr marL="234950" lvl="1" indent="-2349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Walsh-modulated DPWiFi Polarization establishes that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tabLst>
                <a:tab pos="6858000" algn="l"/>
                <a:tab pos="9378950" algn="l"/>
              </a:tabLst>
            </a:pPr>
            <a:r>
              <a:rPr lang="en-US" sz="1800" b="1" i="1" dirty="0">
                <a:solidFill>
                  <a:schemeClr val="tx1"/>
                </a:solidFill>
              </a:rPr>
              <a:t>                    </a:t>
            </a:r>
            <a:r>
              <a:rPr lang="en-US" sz="1800" b="1" dirty="0">
                <a:solidFill>
                  <a:schemeClr val="tx1"/>
                </a:solidFill>
              </a:rPr>
              <a:t>S*(t) = cos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 S(t)                         if Tx DPC = Rx DPC, or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                    S*(t) = (cos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 + sin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)/2 S(t)       if Tx DPC ≠ Rx DPC</a:t>
            </a: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Extending to the case of n S</a:t>
            </a:r>
            <a:r>
              <a:rPr lang="en-US" b="1" baseline="-25000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and corresponding DPC</a:t>
            </a:r>
            <a:r>
              <a:rPr lang="en-US" b="1" baseline="-25000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we obtain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                                        [S*] = [S] x [H</a:t>
            </a:r>
            <a:r>
              <a:rPr lang="en-US" sz="1800" b="1" baseline="-25000" dirty="0">
                <a:solidFill>
                  <a:schemeClr val="tx1"/>
                </a:solidFill>
              </a:rPr>
              <a:t>DP</a:t>
            </a:r>
            <a:r>
              <a:rPr lang="en-US" sz="1800" b="1" dirty="0">
                <a:solidFill>
                  <a:schemeClr val="tx1"/>
                </a:solidFill>
              </a:rPr>
              <a:t>], where</a:t>
            </a: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endParaRPr lang="en-US" sz="1800" b="1" dirty="0">
              <a:solidFill>
                <a:schemeClr val="tx1"/>
              </a:solidFill>
            </a:endParaRP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endParaRPr lang="en-US" sz="1800" b="1" dirty="0">
              <a:solidFill>
                <a:schemeClr val="tx1"/>
              </a:solidFill>
            </a:endParaRP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tabLst>
                <a:tab pos="6858000" algn="l"/>
                <a:tab pos="9378950" algn="l"/>
              </a:tabLst>
            </a:pPr>
            <a:endParaRPr lang="en-US" sz="1050" b="1" dirty="0">
              <a:solidFill>
                <a:schemeClr val="tx1"/>
              </a:solidFill>
            </a:endParaRP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Noting that for  0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 &lt; </a:t>
            </a:r>
            <a:r>
              <a:rPr lang="el-GR" b="1" dirty="0">
                <a:solidFill>
                  <a:schemeClr val="tx1"/>
                </a:solidFill>
              </a:rPr>
              <a:t>ψ</a:t>
            </a:r>
            <a:r>
              <a:rPr lang="en-US" b="1" dirty="0">
                <a:solidFill>
                  <a:schemeClr val="tx1"/>
                </a:solidFill>
              </a:rPr>
              <a:t> &lt; 45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</a:p>
          <a:p>
            <a:pPr marL="233363" lvl="1" indent="-233363">
              <a:lnSpc>
                <a:spcPct val="100000"/>
              </a:lnSpc>
              <a:spcBef>
                <a:spcPts val="0"/>
              </a:spcBef>
              <a:tabLst>
                <a:tab pos="6858000" algn="l"/>
                <a:tab pos="937895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                      0.50 ≤  (cos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 + sin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)/2 ≤ 0.71 and 0.70 ≤ cos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 ≤ 1.00,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we can therefore conclude</a:t>
            </a: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tabLst>
                <a:tab pos="6858000" algn="l"/>
                <a:tab pos="9378950" algn="l"/>
              </a:tabLst>
            </a:pP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tabLst>
                <a:tab pos="6858000" algn="l"/>
                <a:tab pos="9378950" algn="l"/>
              </a:tabLst>
            </a:pPr>
            <a:br>
              <a:rPr lang="en-US" sz="1200" b="1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924C31-0F65-9D23-4D0A-B938173B7CCF}"/>
              </a:ext>
            </a:extLst>
          </p:cNvPr>
          <p:cNvSpPr txBox="1">
            <a:spLocks/>
          </p:cNvSpPr>
          <p:nvPr/>
        </p:nvSpPr>
        <p:spPr bwMode="auto">
          <a:xfrm>
            <a:off x="0" y="6044091"/>
            <a:ext cx="12192000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lvl="2" indent="0" algn="ctr">
              <a:spcBef>
                <a:spcPts val="0"/>
              </a:spcBef>
            </a:pPr>
            <a:r>
              <a:rPr lang="en-US" sz="2200" b="1" kern="0" dirty="0">
                <a:solidFill>
                  <a:schemeClr val="tx1"/>
                </a:solidFill>
              </a:rPr>
              <a:t>The DPWiFi revA Propagation Channel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dirty="0">
                <a:solidFill>
                  <a:schemeClr val="tx1"/>
                </a:solidFill>
              </a:rPr>
              <a:t>] is Indeed Non-Singular</a:t>
            </a:r>
          </a:p>
          <a:p>
            <a:pPr marL="0" lvl="2" indent="0" algn="ctr">
              <a:spcBef>
                <a:spcPts val="0"/>
              </a:spcBef>
            </a:pPr>
            <a:endParaRPr lang="en-US" sz="2200" b="1" kern="0" dirty="0">
              <a:solidFill>
                <a:schemeClr val="tx1"/>
              </a:solidFill>
            </a:endParaRPr>
          </a:p>
          <a:p>
            <a:endParaRPr lang="en-US" sz="3600" kern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C5ECA-B36F-3A30-4F16-81B3A667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714" y="3132769"/>
            <a:ext cx="7767198" cy="16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44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</a:t>
            </a:r>
            <a:r>
              <a:rPr lang="en-US" sz="2800" kern="0" dirty="0">
                <a:solidFill>
                  <a:schemeClr val="tx1"/>
                </a:solidFill>
              </a:rPr>
              <a:t>Rx MIMO Demultiplexer 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]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DFF756-05C3-8AA6-EFD7-509710BF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27" y="1264434"/>
            <a:ext cx="5105400" cy="11948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183CE8-9A16-0957-991C-87A395A40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354" y="2533915"/>
            <a:ext cx="7035655" cy="15121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14D1BC-968D-0E86-35D1-97777BE366FF}"/>
              </a:ext>
            </a:extLst>
          </p:cNvPr>
          <p:cNvSpPr txBox="1"/>
          <p:nvPr/>
        </p:nvSpPr>
        <p:spPr>
          <a:xfrm>
            <a:off x="2667000" y="2350371"/>
            <a:ext cx="4478781" cy="31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i="1" dirty="0"/>
              <a:t>Then:</a:t>
            </a:r>
            <a:endParaRPr lang="en-US" sz="1800" b="1" i="1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1C0B6-58F4-50E8-A848-60F19ABA7F4E}"/>
              </a:ext>
            </a:extLst>
          </p:cNvPr>
          <p:cNvSpPr txBox="1"/>
          <p:nvPr/>
        </p:nvSpPr>
        <p:spPr>
          <a:xfrm>
            <a:off x="2667001" y="4215585"/>
            <a:ext cx="4478781" cy="31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i="1" dirty="0"/>
              <a:t>Equivalently:</a:t>
            </a:r>
            <a:endParaRPr lang="en-US" sz="1800" b="1" i="1" baseline="-25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AAAB56-BB69-8794-DB21-F6987D55C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182" y="4038599"/>
            <a:ext cx="1847484" cy="1984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963E66-8EC8-BAED-F5FE-FBB964247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821" y="4849950"/>
            <a:ext cx="973361" cy="366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9AE435-3DC3-CC81-2BDC-907160568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52" b="46275"/>
          <a:stretch/>
        </p:blipFill>
        <p:spPr>
          <a:xfrm>
            <a:off x="6243171" y="1496676"/>
            <a:ext cx="2473450" cy="6447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316F5E-7C3B-97D6-7A9B-58483F548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64" t="53726" b="20226"/>
          <a:stretch/>
        </p:blipFill>
        <p:spPr>
          <a:xfrm>
            <a:off x="6330586" y="1336428"/>
            <a:ext cx="2386035" cy="3126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EAFC562-75C2-8CF6-A8A9-25FEA5D7DBF3}"/>
              </a:ext>
            </a:extLst>
          </p:cNvPr>
          <p:cNvSpPr txBox="1"/>
          <p:nvPr/>
        </p:nvSpPr>
        <p:spPr>
          <a:xfrm>
            <a:off x="2836418" y="1143000"/>
            <a:ext cx="131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</a:rPr>
              <a:t>Given: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F65636-DF4C-796A-0B75-2A219145D22E}"/>
              </a:ext>
            </a:extLst>
          </p:cNvPr>
          <p:cNvSpPr txBox="1"/>
          <p:nvPr/>
        </p:nvSpPr>
        <p:spPr>
          <a:xfrm>
            <a:off x="2836418" y="2286000"/>
            <a:ext cx="447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</a:rPr>
              <a:t>Then: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0132E6-817E-0364-CB61-DCA861202343}"/>
              </a:ext>
            </a:extLst>
          </p:cNvPr>
          <p:cNvSpPr txBox="1"/>
          <p:nvPr/>
        </p:nvSpPr>
        <p:spPr>
          <a:xfrm>
            <a:off x="2836419" y="4126468"/>
            <a:ext cx="447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</a:rPr>
              <a:t>Equivalently: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4191ED-0389-A667-159B-597582517D1F}"/>
              </a:ext>
            </a:extLst>
          </p:cNvPr>
          <p:cNvSpPr txBox="1"/>
          <p:nvPr/>
        </p:nvSpPr>
        <p:spPr>
          <a:xfrm>
            <a:off x="0" y="603833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kern="0" dirty="0">
                <a:solidFill>
                  <a:schemeClr val="tx1"/>
                </a:solidFill>
              </a:rPr>
              <a:t>The DPWiFi revA MIMO Demultiplexer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baseline="30000" dirty="0">
                <a:solidFill>
                  <a:schemeClr val="tx1"/>
                </a:solidFill>
              </a:rPr>
              <a:t>-1</a:t>
            </a:r>
            <a:r>
              <a:rPr lang="en-US" sz="2200" b="1" kern="0" dirty="0">
                <a:solidFill>
                  <a:schemeClr val="tx1"/>
                </a:solidFill>
              </a:rPr>
              <a:t>] is a Trivial Construct</a:t>
            </a:r>
          </a:p>
        </p:txBody>
      </p:sp>
    </p:spTree>
    <p:extLst>
      <p:ext uri="{BB962C8B-B14F-4D97-AF65-F5344CB8AC3E}">
        <p14:creationId xmlns:p14="http://schemas.microsoft.com/office/powerpoint/2010/main" val="534808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18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rev- vs DPWiFi revA</a:t>
            </a:r>
            <a:endParaRPr lang="en-GB" sz="2800" kern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4191ED-0389-A667-159B-597582517D1F}"/>
              </a:ext>
            </a:extLst>
          </p:cNvPr>
          <p:cNvSpPr txBox="1"/>
          <p:nvPr/>
        </p:nvSpPr>
        <p:spPr>
          <a:xfrm>
            <a:off x="0" y="603833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kern="0" dirty="0">
                <a:solidFill>
                  <a:schemeClr val="tx1"/>
                </a:solidFill>
              </a:rPr>
              <a:t>DPWiFi rev- was just a Degenerate Manifestation of DPWiFi revA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2A331-F10B-ECAF-6F83-4CA1B75FAF5B}"/>
              </a:ext>
            </a:extLst>
          </p:cNvPr>
          <p:cNvSpPr txBox="1"/>
          <p:nvPr/>
        </p:nvSpPr>
        <p:spPr>
          <a:xfrm>
            <a:off x="-24979" y="5552453"/>
            <a:ext cx="1219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kern="0" dirty="0">
                <a:solidFill>
                  <a:schemeClr val="tx1"/>
                </a:solidFill>
              </a:rPr>
              <a:t>Note: DPWiFi rev- and DPWiFi revA are equivalent for </a:t>
            </a:r>
            <a:r>
              <a:rPr lang="el-GR" sz="1800" b="1" kern="0" dirty="0">
                <a:solidFill>
                  <a:schemeClr val="tx1"/>
                </a:solidFill>
              </a:rPr>
              <a:t>ψ</a:t>
            </a:r>
            <a:r>
              <a:rPr lang="en-US" sz="1800" b="1" kern="0" dirty="0">
                <a:solidFill>
                  <a:schemeClr val="tx1"/>
                </a:solidFill>
              </a:rPr>
              <a:t> &lt; 7.5</a:t>
            </a:r>
            <a:r>
              <a:rPr lang="en-US" sz="1800" b="1" kern="0" baseline="30000" dirty="0">
                <a:solidFill>
                  <a:schemeClr val="tx1"/>
                </a:solidFill>
              </a:rPr>
              <a:t>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6575EF-FD5A-75C9-C36B-EA4F45A866CF}"/>
              </a:ext>
            </a:extLst>
          </p:cNvPr>
          <p:cNvGrpSpPr/>
          <p:nvPr/>
        </p:nvGrpSpPr>
        <p:grpSpPr>
          <a:xfrm>
            <a:off x="2550464" y="1095852"/>
            <a:ext cx="6716306" cy="4414837"/>
            <a:chOff x="2550464" y="1095852"/>
            <a:chExt cx="6716306" cy="44148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B8901C-7CD1-F951-016C-04AB080F3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0464" y="1095852"/>
              <a:ext cx="6716306" cy="44148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7E5BDF-2D1D-8F51-1AF6-BF4CA1C9C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9368" y="3429000"/>
              <a:ext cx="1427632" cy="2333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7A184D-3085-6A4B-1912-C4354B866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4637" y="3401017"/>
              <a:ext cx="2214563" cy="261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363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Carlos Rios, Terabit Wireless Internet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Representation: DPWiFiTRXv4</a:t>
            </a:r>
            <a:endParaRPr lang="en-GB" sz="28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ED3472-2314-A762-C00D-32E765B1E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08"/>
          <a:stretch/>
        </p:blipFill>
        <p:spPr>
          <a:xfrm>
            <a:off x="2430499" y="1066800"/>
            <a:ext cx="7331002" cy="45550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935CB99-4663-3CFE-A71C-256AC7C545A3}"/>
              </a:ext>
            </a:extLst>
          </p:cNvPr>
          <p:cNvGrpSpPr/>
          <p:nvPr/>
        </p:nvGrpSpPr>
        <p:grpSpPr>
          <a:xfrm>
            <a:off x="4195480" y="5744436"/>
            <a:ext cx="4468768" cy="341610"/>
            <a:chOff x="386267" y="2405617"/>
            <a:chExt cx="4468768" cy="3416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05169E-D791-C882-0A50-F95CC6A68F8F}"/>
                </a:ext>
              </a:extLst>
            </p:cNvPr>
            <p:cNvGrpSpPr/>
            <p:nvPr/>
          </p:nvGrpSpPr>
          <p:grpSpPr>
            <a:xfrm>
              <a:off x="386267" y="2405617"/>
              <a:ext cx="4468768" cy="341610"/>
              <a:chOff x="1146425" y="2486703"/>
              <a:chExt cx="4468768" cy="341610"/>
            </a:xfrm>
          </p:grpSpPr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BE2477F-FC8B-FBAD-D5E5-C5ADAB3F64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6425" y="2486703"/>
                <a:ext cx="4468768" cy="34161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800" b="1" i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2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6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Tx/>
                  <a:buNone/>
                </a:pPr>
                <a:r>
                  <a:rPr lang="en-US" sz="1800" i="0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[S]     [P] </a:t>
                </a:r>
                <a:r>
                  <a:rPr lang="en-US" sz="1800" i="0" kern="0" spc="25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1800" i="0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[</a:t>
                </a:r>
                <a:r>
                  <a:rPr lang="el-GR" sz="1800" i="0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ψ</a:t>
                </a:r>
                <a:r>
                  <a:rPr lang="en-US" sz="1800" i="0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]     [P]  x  </a:t>
                </a:r>
                <a:r>
                  <a:rPr lang="en-US" sz="1800" b="1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800" b="1" i="0" baseline="-25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800" b="1" i="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800" b="1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]  =  [S’]</a:t>
                </a:r>
                <a:endParaRPr lang="en-US" sz="100" i="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C9CDECC-FC77-8338-5DE0-51F51DF7E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57854" b="8890"/>
              <a:stretch/>
            </p:blipFill>
            <p:spPr>
              <a:xfrm flipV="1">
                <a:off x="1640274" y="2619700"/>
                <a:ext cx="191951" cy="172897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C0EBF05-0541-8468-AB6D-3DD3A2332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7854" b="8890"/>
            <a:stretch/>
          </p:blipFill>
          <p:spPr>
            <a:xfrm rot="11192805" flipV="1">
              <a:off x="2166285" y="2522692"/>
              <a:ext cx="191951" cy="172897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EF0E760-BE61-19E5-F055-5A6A0BA83C0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81180" y="3507297"/>
            <a:ext cx="228600" cy="22371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36F2E1-3977-66A0-E0BE-22D0DECC9C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53000" y="3467310"/>
            <a:ext cx="152400" cy="227712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4ED790-50EB-7C9D-AFD0-51D93C90BB6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86400" y="3507297"/>
            <a:ext cx="265527" cy="22371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0FF33EA-0CB3-E33F-2220-2A47CF1F46D1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H="1" flipV="1">
            <a:off x="6294747" y="3507297"/>
            <a:ext cx="135117" cy="22371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B366FA-BA4F-DAEB-F205-753D7383D3A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41940" y="3444019"/>
            <a:ext cx="125028" cy="2377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5235004-7246-2508-884F-42919D1D55D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79628" y="3344336"/>
            <a:ext cx="273772" cy="24001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FF28-195C-5A26-3475-2DA9282951FA}"/>
              </a:ext>
            </a:extLst>
          </p:cNvPr>
          <p:cNvSpPr txBox="1">
            <a:spLocks/>
          </p:cNvSpPr>
          <p:nvPr/>
        </p:nvSpPr>
        <p:spPr>
          <a:xfrm>
            <a:off x="4191000" y="6048238"/>
            <a:ext cx="4468768" cy="3416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800" b="1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n-US" sz="18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[S]  x         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sz="1800" b="1" i="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8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x  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sz="1800" b="1" i="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en-US" sz="1800" b="1" i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  =  [S’]</a:t>
            </a:r>
            <a:endParaRPr lang="en-US" sz="100" i="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1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28377</TotalTime>
  <Words>1666</Words>
  <Application>Microsoft Office PowerPoint</Application>
  <PresentationFormat>Widescreen</PresentationFormat>
  <Paragraphs>322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Unicode MS</vt:lpstr>
      <vt:lpstr>Times New Roman</vt:lpstr>
      <vt:lpstr>Office Theme</vt:lpstr>
      <vt:lpstr>Document</vt:lpstr>
      <vt:lpstr>DPWiFi revA</vt:lpstr>
      <vt:lpstr>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10</cp:revision>
  <cp:lastPrinted>1601-01-01T00:00:00Z</cp:lastPrinted>
  <dcterms:created xsi:type="dcterms:W3CDTF">2024-01-15T15:24:42Z</dcterms:created>
  <dcterms:modified xsi:type="dcterms:W3CDTF">2024-10-17T14:19:05Z</dcterms:modified>
  <cp:category>Name, Affiliation</cp:category>
</cp:coreProperties>
</file>