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256" r:id="rId2"/>
    <p:sldId id="257" r:id="rId3"/>
    <p:sldId id="277" r:id="rId4"/>
    <p:sldId id="278" r:id="rId5"/>
    <p:sldId id="262" r:id="rId6"/>
    <p:sldId id="279" r:id="rId7"/>
    <p:sldId id="280" r:id="rId8"/>
    <p:sldId id="281" r:id="rId9"/>
    <p:sldId id="282" r:id="rId10"/>
    <p:sldId id="302" r:id="rId11"/>
    <p:sldId id="283" r:id="rId12"/>
    <p:sldId id="285" r:id="rId13"/>
    <p:sldId id="286" r:id="rId14"/>
    <p:sldId id="303" r:id="rId15"/>
    <p:sldId id="287" r:id="rId16"/>
    <p:sldId id="288" r:id="rId17"/>
    <p:sldId id="289" r:id="rId18"/>
    <p:sldId id="290" r:id="rId19"/>
    <p:sldId id="291" r:id="rId20"/>
    <p:sldId id="292" r:id="rId21"/>
    <p:sldId id="293" r:id="rId22"/>
    <p:sldId id="294" r:id="rId23"/>
    <p:sldId id="295" r:id="rId24"/>
    <p:sldId id="296" r:id="rId25"/>
    <p:sldId id="297" r:id="rId26"/>
    <p:sldId id="299" r:id="rId27"/>
    <p:sldId id="300" r:id="rId28"/>
    <p:sldId id="301" r:id="rId29"/>
    <p:sldId id="276" r:id="rId30"/>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p:cViewPr varScale="1">
        <p:scale>
          <a:sx n="84" d="100"/>
          <a:sy n="84" d="100"/>
        </p:scale>
        <p:origin x="114" y="378"/>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Rios" userId="259fa1cc625225d5" providerId="LiveId" clId="{F93BFD9D-9679-4470-B420-AA52679478D6}"/>
    <pc:docChg chg="undo custSel modSld modMainMaster">
      <pc:chgData name="Carlos Rios" userId="259fa1cc625225d5" providerId="LiveId" clId="{F93BFD9D-9679-4470-B420-AA52679478D6}" dt="2024-09-10T02:13:29.063" v="71" actId="20577"/>
      <pc:docMkLst>
        <pc:docMk/>
      </pc:docMkLst>
      <pc:sldChg chg="modSp mod">
        <pc:chgData name="Carlos Rios" userId="259fa1cc625225d5" providerId="LiveId" clId="{F93BFD9D-9679-4470-B420-AA52679478D6}" dt="2024-09-10T01:53:33.198" v="5" actId="20577"/>
        <pc:sldMkLst>
          <pc:docMk/>
          <pc:sldMk cId="0" sldId="256"/>
        </pc:sldMkLst>
        <pc:spChg chg="mod">
          <ac:chgData name="Carlos Rios" userId="259fa1cc625225d5" providerId="LiveId" clId="{F93BFD9D-9679-4470-B420-AA52679478D6}" dt="2024-09-10T01:53:33.198" v="5" actId="20577"/>
          <ac:spMkLst>
            <pc:docMk/>
            <pc:sldMk cId="0" sldId="256"/>
            <ac:spMk id="3074" creationId="{00000000-0000-0000-0000-000000000000}"/>
          </ac:spMkLst>
        </pc:spChg>
      </pc:sldChg>
      <pc:sldChg chg="modSp mod">
        <pc:chgData name="Carlos Rios" userId="259fa1cc625225d5" providerId="LiveId" clId="{F93BFD9D-9679-4470-B420-AA52679478D6}" dt="2024-09-10T01:54:28.084" v="10" actId="14100"/>
        <pc:sldMkLst>
          <pc:docMk/>
          <pc:sldMk cId="0" sldId="257"/>
        </pc:sldMkLst>
        <pc:spChg chg="mod">
          <ac:chgData name="Carlos Rios" userId="259fa1cc625225d5" providerId="LiveId" clId="{F93BFD9D-9679-4470-B420-AA52679478D6}" dt="2024-09-10T01:54:28.084" v="10" actId="14100"/>
          <ac:spMkLst>
            <pc:docMk/>
            <pc:sldMk cId="0" sldId="257"/>
            <ac:spMk id="4098" creationId="{00000000-0000-0000-0000-000000000000}"/>
          </ac:spMkLst>
        </pc:spChg>
      </pc:sldChg>
      <pc:sldChg chg="modSp mod">
        <pc:chgData name="Carlos Rios" userId="259fa1cc625225d5" providerId="LiveId" clId="{F93BFD9D-9679-4470-B420-AA52679478D6}" dt="2024-09-10T01:55:06.817" v="14" actId="20577"/>
        <pc:sldMkLst>
          <pc:docMk/>
          <pc:sldMk cId="2280744692" sldId="279"/>
        </pc:sldMkLst>
        <pc:spChg chg="mod">
          <ac:chgData name="Carlos Rios" userId="259fa1cc625225d5" providerId="LiveId" clId="{F93BFD9D-9679-4470-B420-AA52679478D6}" dt="2024-09-10T01:55:06.817" v="14" actId="20577"/>
          <ac:spMkLst>
            <pc:docMk/>
            <pc:sldMk cId="2280744692" sldId="279"/>
            <ac:spMk id="4" creationId="{96833128-77E8-BC78-A984-5C19B1441ABC}"/>
          </ac:spMkLst>
        </pc:spChg>
      </pc:sldChg>
      <pc:sldChg chg="modSp mod">
        <pc:chgData name="Carlos Rios" userId="259fa1cc625225d5" providerId="LiveId" clId="{F93BFD9D-9679-4470-B420-AA52679478D6}" dt="2024-09-10T01:56:49.756" v="34" actId="1036"/>
        <pc:sldMkLst>
          <pc:docMk/>
          <pc:sldMk cId="534808925" sldId="280"/>
        </pc:sldMkLst>
        <pc:spChg chg="mod">
          <ac:chgData name="Carlos Rios" userId="259fa1cc625225d5" providerId="LiveId" clId="{F93BFD9D-9679-4470-B420-AA52679478D6}" dt="2024-09-10T01:56:32.030" v="27" actId="1036"/>
          <ac:spMkLst>
            <pc:docMk/>
            <pc:sldMk cId="534808925" sldId="280"/>
            <ac:spMk id="10" creationId="{EA7F4D56-6CDE-AE5A-4211-9585CAE1E2DC}"/>
          </ac:spMkLst>
        </pc:spChg>
        <pc:spChg chg="mod">
          <ac:chgData name="Carlos Rios" userId="259fa1cc625225d5" providerId="LiveId" clId="{F93BFD9D-9679-4470-B420-AA52679478D6}" dt="2024-09-10T01:56:41.943" v="30" actId="1036"/>
          <ac:spMkLst>
            <pc:docMk/>
            <pc:sldMk cId="534808925" sldId="280"/>
            <ac:spMk id="29" creationId="{2EAFC562-75C2-8CF6-A8A9-25FEA5D7DBF3}"/>
          </ac:spMkLst>
        </pc:spChg>
        <pc:spChg chg="mod">
          <ac:chgData name="Carlos Rios" userId="259fa1cc625225d5" providerId="LiveId" clId="{F93BFD9D-9679-4470-B420-AA52679478D6}" dt="2024-09-10T01:56:49.756" v="34" actId="1036"/>
          <ac:spMkLst>
            <pc:docMk/>
            <pc:sldMk cId="534808925" sldId="280"/>
            <ac:spMk id="30" creationId="{BEF65636-DF4C-796A-0B75-2A219145D22E}"/>
          </ac:spMkLst>
        </pc:spChg>
        <pc:spChg chg="mod">
          <ac:chgData name="Carlos Rios" userId="259fa1cc625225d5" providerId="LiveId" clId="{F93BFD9D-9679-4470-B420-AA52679478D6}" dt="2024-09-10T01:55:43.891" v="19" actId="1036"/>
          <ac:spMkLst>
            <pc:docMk/>
            <pc:sldMk cId="534808925" sldId="280"/>
            <ac:spMk id="31" creationId="{E10132E6-817E-0364-CB61-DCA861202343}"/>
          </ac:spMkLst>
        </pc:spChg>
        <pc:grpChg chg="mod">
          <ac:chgData name="Carlos Rios" userId="259fa1cc625225d5" providerId="LiveId" clId="{F93BFD9D-9679-4470-B420-AA52679478D6}" dt="2024-09-10T01:56:13.156" v="24" actId="1036"/>
          <ac:grpSpMkLst>
            <pc:docMk/>
            <pc:sldMk cId="534808925" sldId="280"/>
            <ac:grpSpMk id="7" creationId="{A7F73886-9824-3780-4E46-4BEB85883480}"/>
          </ac:grpSpMkLst>
        </pc:grpChg>
        <pc:picChg chg="mod">
          <ac:chgData name="Carlos Rios" userId="259fa1cc625225d5" providerId="LiveId" clId="{F93BFD9D-9679-4470-B420-AA52679478D6}" dt="2024-09-10T01:56:01.056" v="21" actId="14100"/>
          <ac:picMkLst>
            <pc:docMk/>
            <pc:sldMk cId="534808925" sldId="280"/>
            <ac:picMk id="19" creationId="{F49AE435-3DC3-CC81-2BDC-9071605682CA}"/>
          </ac:picMkLst>
        </pc:picChg>
        <pc:picChg chg="mod">
          <ac:chgData name="Carlos Rios" userId="259fa1cc625225d5" providerId="LiveId" clId="{F93BFD9D-9679-4470-B420-AA52679478D6}" dt="2024-09-10T01:55:43.891" v="19" actId="1036"/>
          <ac:picMkLst>
            <pc:docMk/>
            <pc:sldMk cId="534808925" sldId="280"/>
            <ac:picMk id="20" creationId="{27316F5E-7C3B-97D6-7A9B-58483F548225}"/>
          </ac:picMkLst>
        </pc:picChg>
      </pc:sldChg>
      <pc:sldChg chg="modSp mod">
        <pc:chgData name="Carlos Rios" userId="259fa1cc625225d5" providerId="LiveId" clId="{F93BFD9D-9679-4470-B420-AA52679478D6}" dt="2024-09-10T02:13:29.063" v="71" actId="20577"/>
        <pc:sldMkLst>
          <pc:docMk/>
          <pc:sldMk cId="2858339890" sldId="287"/>
        </pc:sldMkLst>
        <pc:spChg chg="mod">
          <ac:chgData name="Carlos Rios" userId="259fa1cc625225d5" providerId="LiveId" clId="{F93BFD9D-9679-4470-B420-AA52679478D6}" dt="2024-09-10T02:13:29.063" v="71" actId="20577"/>
          <ac:spMkLst>
            <pc:docMk/>
            <pc:sldMk cId="2858339890" sldId="287"/>
            <ac:spMk id="2" creationId="{BE7DDB0E-FA39-AFD9-0945-27E33FAF7FCC}"/>
          </ac:spMkLst>
        </pc:spChg>
      </pc:sldChg>
      <pc:sldMasterChg chg="modSp mod">
        <pc:chgData name="Carlos Rios" userId="259fa1cc625225d5" providerId="LiveId" clId="{F93BFD9D-9679-4470-B420-AA52679478D6}" dt="2024-09-10T01:53:05.042" v="3" actId="20577"/>
        <pc:sldMasterMkLst>
          <pc:docMk/>
          <pc:sldMasterMk cId="0" sldId="2147483648"/>
        </pc:sldMasterMkLst>
        <pc:spChg chg="mod">
          <ac:chgData name="Carlos Rios" userId="259fa1cc625225d5" providerId="LiveId" clId="{F93BFD9D-9679-4470-B420-AA52679478D6}" dt="2024-09-10T01:53:05.042" v="3" actId="20577"/>
          <ac:spMkLst>
            <pc:docMk/>
            <pc:sldMasterMk cId="0" sldId="2147483648"/>
            <ac:spMk id="10"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fld id="{B87CCAAF-252C-4847-8D16-EDD6B40E4912}" type="datetimeFigureOut">
              <a:rPr lang="en-US" smtClean="0"/>
              <a:pPr/>
              <a:t>9/9/2024</a:t>
            </a:fld>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802.11-yy/xxxxr0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Month Year</a:t>
            </a:r>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John Doe, Some Company</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52606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154718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5652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15</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70000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16</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07931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109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2147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566673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0969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97180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56518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73232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761814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25289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877960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698641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44050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29</a:t>
            </a:fld>
            <a:endParaRPr lang="en-US"/>
          </a:p>
        </p:txBody>
      </p:sp>
      <p:sp>
        <p:nvSpPr>
          <p:cNvPr id="20481"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5374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8888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36424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8251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69999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7507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1400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05823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dirty="0"/>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t>August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p:txBody>
          <a:bodyPr/>
          <a:lstStyle>
            <a:lvl1pPr>
              <a:defRPr/>
            </a:lvl1pPr>
          </a:lstStyle>
          <a:p>
            <a:r>
              <a:rPr lang="en-US"/>
              <a:t>August 2024</a:t>
            </a:r>
            <a:endParaRPr lang="en-GB"/>
          </a:p>
        </p:txBody>
      </p:sp>
      <p:sp>
        <p:nvSpPr>
          <p:cNvPr id="6" name="Footer Placeholder 5"/>
          <p:cNvSpPr>
            <a:spLocks noGrp="1"/>
          </p:cNvSpPr>
          <p:nvPr>
            <p:ph type="ftr" idx="11"/>
          </p:nvPr>
        </p:nvSpPr>
        <p:spPr/>
        <p:txBody>
          <a:bodyPr/>
          <a:lstStyle>
            <a:lvl1pPr>
              <a:defRPr/>
            </a:lvl1pPr>
          </a:lstStyle>
          <a:p>
            <a:r>
              <a:rPr lang="en-GB"/>
              <a:t>Carlos Rios, Terabit Wireless Internet</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idx="10"/>
          </p:nvPr>
        </p:nvSpPr>
        <p:spPr/>
        <p:txBody>
          <a:bodyPr/>
          <a:lstStyle>
            <a:lvl1pPr>
              <a:defRPr/>
            </a:lvl1pPr>
          </a:lstStyle>
          <a:p>
            <a:r>
              <a:rPr lang="en-US"/>
              <a:t>August 2024</a:t>
            </a:r>
            <a:endParaRPr lang="en-GB"/>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Carlos Rios, Terabit Wireless Internet</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idx="10"/>
          </p:nvPr>
        </p:nvSpPr>
        <p:spPr/>
        <p:txBody>
          <a:bodyPr/>
          <a:lstStyle>
            <a:lvl1pPr>
              <a:defRPr/>
            </a:lvl1pPr>
          </a:lstStyle>
          <a:p>
            <a:r>
              <a:rPr lang="en-US"/>
              <a:t>August 2024</a:t>
            </a:r>
            <a:endParaRPr lang="en-GB"/>
          </a:p>
        </p:txBody>
      </p:sp>
      <p:sp>
        <p:nvSpPr>
          <p:cNvPr id="4" name="Footer Placeholder 3"/>
          <p:cNvSpPr>
            <a:spLocks noGrp="1"/>
          </p:cNvSpPr>
          <p:nvPr>
            <p:ph type="ftr" idx="11"/>
          </p:nvPr>
        </p:nvSpPr>
        <p:spPr/>
        <p:txBody>
          <a:bodyPr/>
          <a:lstStyle>
            <a:lvl1pPr>
              <a:defRPr/>
            </a:lvl1pPr>
          </a:lstStyle>
          <a:p>
            <a:r>
              <a:rPr lang="en-GB"/>
              <a:t>Carlos Rios, Terabit Wireless Internet</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t>August 2024</a:t>
            </a:r>
            <a:endParaRPr lang="en-GB"/>
          </a:p>
        </p:txBody>
      </p:sp>
      <p:sp>
        <p:nvSpPr>
          <p:cNvPr id="3" name="Footer Placeholder 2"/>
          <p:cNvSpPr>
            <a:spLocks noGrp="1"/>
          </p:cNvSpPr>
          <p:nvPr>
            <p:ph type="ftr" idx="11"/>
          </p:nvPr>
        </p:nvSpPr>
        <p:spPr/>
        <p:txBody>
          <a:bodyPr/>
          <a:lstStyle>
            <a:lvl1pPr>
              <a:defRPr/>
            </a:lvl1pPr>
          </a:lstStyle>
          <a:p>
            <a:r>
              <a:rPr lang="en-GB"/>
              <a:t>Carlos Rios, Terabit Wireless Internet</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dirty="0"/>
              <a:t>September 2024</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802.11-24/1443r1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606425"/>
            <a:ext cx="10363200" cy="13335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DPWiFi revA</a:t>
            </a:r>
          </a:p>
        </p:txBody>
      </p:sp>
      <p:sp>
        <p:nvSpPr>
          <p:cNvPr id="3074" name="Rectangle 2"/>
          <p:cNvSpPr>
            <a:spLocks noGrp="1" noChangeArrowheads="1"/>
          </p:cNvSpPr>
          <p:nvPr>
            <p:ph type="subTitle" idx="1"/>
          </p:nvPr>
        </p:nvSpPr>
        <p:spPr>
          <a:xfrm>
            <a:off x="1828800" y="1463675"/>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2024-9-12</a:t>
            </a:r>
          </a:p>
        </p:txBody>
      </p:sp>
      <p:sp>
        <p:nvSpPr>
          <p:cNvPr id="6" name="Date Placeholder 3"/>
          <p:cNvSpPr>
            <a:spLocks noGrp="1"/>
          </p:cNvSpPr>
          <p:nvPr>
            <p:ph type="dt" idx="10"/>
          </p:nvPr>
        </p:nvSpPr>
        <p:spPr/>
        <p:txBody>
          <a:bodyPr/>
          <a:lstStyle/>
          <a:p>
            <a:r>
              <a:rPr lang="en-US" dirty="0"/>
              <a:t>September 2024</a:t>
            </a:r>
            <a:endParaRPr lang="en-GB" dirty="0"/>
          </a:p>
        </p:txBody>
      </p:sp>
      <p:sp>
        <p:nvSpPr>
          <p:cNvPr id="7" name="Footer Placeholder 4"/>
          <p:cNvSpPr>
            <a:spLocks noGrp="1"/>
          </p:cNvSpPr>
          <p:nvPr>
            <p:ph type="ftr" idx="11"/>
          </p:nvPr>
        </p:nvSpPr>
        <p:spPr/>
        <p:txBody>
          <a:bodyPr/>
          <a:lstStyle/>
          <a:p>
            <a:r>
              <a:rPr lang="en-GB"/>
              <a:t>Carlos Rios, Terabit Wireless Internet</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2194916602"/>
              </p:ext>
            </p:extLst>
          </p:nvPr>
        </p:nvGraphicFramePr>
        <p:xfrm>
          <a:off x="993775" y="2416175"/>
          <a:ext cx="10244138" cy="2493963"/>
        </p:xfrm>
        <a:graphic>
          <a:graphicData uri="http://schemas.openxmlformats.org/presentationml/2006/ole">
            <mc:AlternateContent xmlns:mc="http://schemas.openxmlformats.org/markup-compatibility/2006">
              <mc:Choice xmlns:v="urn:schemas-microsoft-com:vml" Requires="v">
                <p:oleObj name="Document" r:id="rId3" imgW="10442994" imgH="2544564" progId="Word.Document.8">
                  <p:embed/>
                </p:oleObj>
              </mc:Choice>
              <mc:Fallback>
                <p:oleObj name="Document" r:id="rId3" imgW="10442994" imgH="2544564" progId="Word.Document.8">
                  <p:embed/>
                  <p:pic>
                    <p:nvPicPr>
                      <p:cNvPr id="3075" name="Object 3"/>
                      <p:cNvPicPr>
                        <a:picLocks noChangeAspect="1" noChangeArrowheads="1"/>
                      </p:cNvPicPr>
                      <p:nvPr/>
                    </p:nvPicPr>
                    <p:blipFill>
                      <a:blip r:embed="rId4"/>
                      <a:srcRect/>
                      <a:stretch>
                        <a:fillRect/>
                      </a:stretch>
                    </p:blipFill>
                    <p:spPr bwMode="auto">
                      <a:xfrm>
                        <a:off x="993775" y="2416175"/>
                        <a:ext cx="10244138" cy="2493963"/>
                      </a:xfrm>
                      <a:prstGeom prst="rect">
                        <a:avLst/>
                      </a:prstGeom>
                      <a:noFill/>
                    </p:spPr>
                  </p:pic>
                </p:oleObj>
              </mc:Fallback>
            </mc:AlternateContent>
          </a:graphicData>
        </a:graphic>
      </p:graphicFrame>
      <p:sp>
        <p:nvSpPr>
          <p:cNvPr id="3076" name="Rectangle 4"/>
          <p:cNvSpPr>
            <a:spLocks noChangeArrowheads="1"/>
          </p:cNvSpPr>
          <p:nvPr/>
        </p:nvSpPr>
        <p:spPr bwMode="auto">
          <a:xfrm>
            <a:off x="993775" y="1972991"/>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a:t>
            </a:r>
            <a:r>
              <a:rPr lang="en-US" sz="2800" kern="0" dirty="0">
                <a:solidFill>
                  <a:schemeClr val="tx1"/>
                </a:solidFill>
                <a:effectLst/>
              </a:rPr>
              <a:t>MATLAB Operation</a:t>
            </a:r>
            <a:endParaRPr lang="en-GB" sz="2800" kern="0" dirty="0"/>
          </a:p>
        </p:txBody>
      </p:sp>
      <p:grpSp>
        <p:nvGrpSpPr>
          <p:cNvPr id="7" name="Group 6">
            <a:extLst>
              <a:ext uri="{FF2B5EF4-FFF2-40B4-BE49-F238E27FC236}">
                <a16:creationId xmlns:a16="http://schemas.microsoft.com/office/drawing/2014/main" id="{41C81317-93A4-39EE-8364-2CEA47FEF911}"/>
              </a:ext>
            </a:extLst>
          </p:cNvPr>
          <p:cNvGrpSpPr/>
          <p:nvPr/>
        </p:nvGrpSpPr>
        <p:grpSpPr>
          <a:xfrm>
            <a:off x="3124200" y="1120072"/>
            <a:ext cx="2817747" cy="1921095"/>
            <a:chOff x="4554822" y="1219200"/>
            <a:chExt cx="2599952" cy="2085975"/>
          </a:xfrm>
        </p:grpSpPr>
        <p:grpSp>
          <p:nvGrpSpPr>
            <p:cNvPr id="19" name="Group 18">
              <a:extLst>
                <a:ext uri="{FF2B5EF4-FFF2-40B4-BE49-F238E27FC236}">
                  <a16:creationId xmlns:a16="http://schemas.microsoft.com/office/drawing/2014/main" id="{5749EFE6-999D-8AFD-8D65-476E9FC8A905}"/>
                </a:ext>
              </a:extLst>
            </p:cNvPr>
            <p:cNvGrpSpPr/>
            <p:nvPr/>
          </p:nvGrpSpPr>
          <p:grpSpPr>
            <a:xfrm>
              <a:off x="4554822" y="1219200"/>
              <a:ext cx="2599952" cy="2085975"/>
              <a:chOff x="4114800" y="1219200"/>
              <a:chExt cx="2599952" cy="2085975"/>
            </a:xfrm>
          </p:grpSpPr>
          <p:grpSp>
            <p:nvGrpSpPr>
              <p:cNvPr id="15" name="Group 14">
                <a:extLst>
                  <a:ext uri="{FF2B5EF4-FFF2-40B4-BE49-F238E27FC236}">
                    <a16:creationId xmlns:a16="http://schemas.microsoft.com/office/drawing/2014/main" id="{3644A732-14D4-2D05-4B41-2156450422B4}"/>
                  </a:ext>
                </a:extLst>
              </p:cNvPr>
              <p:cNvGrpSpPr/>
              <p:nvPr/>
            </p:nvGrpSpPr>
            <p:grpSpPr>
              <a:xfrm>
                <a:off x="4114800" y="1323201"/>
                <a:ext cx="2599952" cy="1623091"/>
                <a:chOff x="381000" y="1323201"/>
                <a:chExt cx="2599952" cy="1623091"/>
              </a:xfrm>
            </p:grpSpPr>
            <p:sp>
              <p:nvSpPr>
                <p:cNvPr id="4" name="TextBox 3">
                  <a:extLst>
                    <a:ext uri="{FF2B5EF4-FFF2-40B4-BE49-F238E27FC236}">
                      <a16:creationId xmlns:a16="http://schemas.microsoft.com/office/drawing/2014/main" id="{D58B6510-B73D-4E9A-1418-98DCB304D444}"/>
                    </a:ext>
                  </a:extLst>
                </p:cNvPr>
                <p:cNvSpPr txBox="1"/>
                <p:nvPr/>
              </p:nvSpPr>
              <p:spPr>
                <a:xfrm>
                  <a:off x="381000" y="13232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D0D666CB-B31E-DE71-54EC-A5146B20E036}"/>
                    </a:ext>
                  </a:extLst>
                </p:cNvPr>
                <p:cNvSpPr txBox="1"/>
                <p:nvPr/>
              </p:nvSpPr>
              <p:spPr>
                <a:xfrm>
                  <a:off x="381000"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214F4270-B2BD-50DF-F40D-9E9BF6291993}"/>
                    </a:ext>
                  </a:extLst>
                </p:cNvPr>
                <p:cNvSpPr txBox="1"/>
                <p:nvPr/>
              </p:nvSpPr>
              <p:spPr>
                <a:xfrm>
                  <a:off x="381000" y="2667000"/>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sp>
              <p:nvSpPr>
                <p:cNvPr id="12" name="TextBox 11">
                  <a:extLst>
                    <a:ext uri="{FF2B5EF4-FFF2-40B4-BE49-F238E27FC236}">
                      <a16:creationId xmlns:a16="http://schemas.microsoft.com/office/drawing/2014/main" id="{C3610FC4-B024-DC56-3454-D0977A87BF7B}"/>
                    </a:ext>
                  </a:extLst>
                </p:cNvPr>
                <p:cNvSpPr txBox="1"/>
                <p:nvPr/>
              </p:nvSpPr>
              <p:spPr>
                <a:xfrm>
                  <a:off x="2505696" y="1325494"/>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3E8541DB-9DE5-D031-37CD-9E7A5227A1E1}"/>
                    </a:ext>
                  </a:extLst>
                </p:cNvPr>
                <p:cNvSpPr txBox="1"/>
                <p:nvPr/>
              </p:nvSpPr>
              <p:spPr>
                <a:xfrm>
                  <a:off x="2505696"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15E082F9-509B-5E5C-C695-D563A9D68A25}"/>
                    </a:ext>
                  </a:extLst>
                </p:cNvPr>
                <p:cNvSpPr txBox="1"/>
                <p:nvPr/>
              </p:nvSpPr>
              <p:spPr>
                <a:xfrm>
                  <a:off x="2505695" y="2669293"/>
                  <a:ext cx="475257"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grpSp>
          <p:pic>
            <p:nvPicPr>
              <p:cNvPr id="16" name="Picture 15">
                <a:extLst>
                  <a:ext uri="{FF2B5EF4-FFF2-40B4-BE49-F238E27FC236}">
                    <a16:creationId xmlns:a16="http://schemas.microsoft.com/office/drawing/2014/main" id="{6501D830-D207-56EB-7583-919EF00D904E}"/>
                  </a:ext>
                </a:extLst>
              </p:cNvPr>
              <p:cNvPicPr>
                <a:picLocks noChangeAspect="1"/>
              </p:cNvPicPr>
              <p:nvPr/>
            </p:nvPicPr>
            <p:blipFill>
              <a:blip r:embed="rId3"/>
              <a:stretch>
                <a:fillRect/>
              </a:stretch>
            </p:blipFill>
            <p:spPr>
              <a:xfrm>
                <a:off x="4504954" y="1219200"/>
                <a:ext cx="1819645" cy="2057400"/>
              </a:xfrm>
              <a:prstGeom prst="rect">
                <a:avLst/>
              </a:prstGeom>
            </p:spPr>
          </p:pic>
          <p:pic>
            <p:nvPicPr>
              <p:cNvPr id="18" name="Picture 17">
                <a:extLst>
                  <a:ext uri="{FF2B5EF4-FFF2-40B4-BE49-F238E27FC236}">
                    <a16:creationId xmlns:a16="http://schemas.microsoft.com/office/drawing/2014/main" id="{E135798A-447E-07E9-FD5D-1994F3008077}"/>
                  </a:ext>
                </a:extLst>
              </p:cNvPr>
              <p:cNvPicPr>
                <a:picLocks noChangeAspect="1"/>
              </p:cNvPicPr>
              <p:nvPr/>
            </p:nvPicPr>
            <p:blipFill>
              <a:blip r:embed="rId4"/>
              <a:stretch>
                <a:fillRect/>
              </a:stretch>
            </p:blipFill>
            <p:spPr>
              <a:xfrm>
                <a:off x="5021053" y="3124200"/>
                <a:ext cx="787445" cy="180975"/>
              </a:xfrm>
              <a:prstGeom prst="rect">
                <a:avLst/>
              </a:prstGeom>
            </p:spPr>
          </p:pic>
        </p:grpSp>
        <p:pic>
          <p:nvPicPr>
            <p:cNvPr id="3" name="Picture 2">
              <a:extLst>
                <a:ext uri="{FF2B5EF4-FFF2-40B4-BE49-F238E27FC236}">
                  <a16:creationId xmlns:a16="http://schemas.microsoft.com/office/drawing/2014/main" id="{FDBFAD86-2470-F37C-FD56-A1097C2A0A69}"/>
                </a:ext>
              </a:extLst>
            </p:cNvPr>
            <p:cNvPicPr>
              <a:picLocks noChangeAspect="1"/>
            </p:cNvPicPr>
            <p:nvPr/>
          </p:nvPicPr>
          <p:blipFill>
            <a:blip r:embed="rId5"/>
            <a:srcRect l="-1" r="23549" b="60416"/>
            <a:stretch/>
          </p:blipFill>
          <p:spPr>
            <a:xfrm>
              <a:off x="5827087" y="3095625"/>
              <a:ext cx="116513" cy="180975"/>
            </a:xfrm>
            <a:prstGeom prst="rect">
              <a:avLst/>
            </a:prstGeom>
          </p:spPr>
        </p:pic>
      </p:grpSp>
      <p:pic>
        <p:nvPicPr>
          <p:cNvPr id="20" name="Picture 19">
            <a:extLst>
              <a:ext uri="{FF2B5EF4-FFF2-40B4-BE49-F238E27FC236}">
                <a16:creationId xmlns:a16="http://schemas.microsoft.com/office/drawing/2014/main" id="{3270FACE-30F9-E3C7-CC6A-4626A6241B3C}"/>
              </a:ext>
            </a:extLst>
          </p:cNvPr>
          <p:cNvPicPr>
            <a:picLocks noChangeAspect="1"/>
          </p:cNvPicPr>
          <p:nvPr/>
        </p:nvPicPr>
        <p:blipFill>
          <a:blip r:embed="rId6"/>
          <a:stretch>
            <a:fillRect/>
          </a:stretch>
        </p:blipFill>
        <p:spPr>
          <a:xfrm>
            <a:off x="838200" y="3094439"/>
            <a:ext cx="4961516" cy="3382561"/>
          </a:xfrm>
          <a:prstGeom prst="rect">
            <a:avLst/>
          </a:prstGeom>
        </p:spPr>
      </p:pic>
      <p:pic>
        <p:nvPicPr>
          <p:cNvPr id="22" name="Picture 21">
            <a:extLst>
              <a:ext uri="{FF2B5EF4-FFF2-40B4-BE49-F238E27FC236}">
                <a16:creationId xmlns:a16="http://schemas.microsoft.com/office/drawing/2014/main" id="{B5A71DEA-C7E0-6E3E-B3B4-B8DB4B1EC0A8}"/>
              </a:ext>
            </a:extLst>
          </p:cNvPr>
          <p:cNvPicPr>
            <a:picLocks noChangeAspect="1"/>
          </p:cNvPicPr>
          <p:nvPr/>
        </p:nvPicPr>
        <p:blipFill>
          <a:blip r:embed="rId7"/>
          <a:stretch>
            <a:fillRect/>
          </a:stretch>
        </p:blipFill>
        <p:spPr>
          <a:xfrm>
            <a:off x="5953452" y="3145119"/>
            <a:ext cx="5400348" cy="3331881"/>
          </a:xfrm>
          <a:prstGeom prst="rect">
            <a:avLst/>
          </a:prstGeom>
        </p:spPr>
      </p:pic>
      <p:cxnSp>
        <p:nvCxnSpPr>
          <p:cNvPr id="25" name="Straight Connector 24">
            <a:extLst>
              <a:ext uri="{FF2B5EF4-FFF2-40B4-BE49-F238E27FC236}">
                <a16:creationId xmlns:a16="http://schemas.microsoft.com/office/drawing/2014/main" id="{B7B866A1-6075-E5F3-528D-EC24C08144D1}"/>
              </a:ext>
            </a:extLst>
          </p:cNvPr>
          <p:cNvCxnSpPr>
            <a:cxnSpLocks/>
          </p:cNvCxnSpPr>
          <p:nvPr/>
        </p:nvCxnSpPr>
        <p:spPr bwMode="auto">
          <a:xfrm>
            <a:off x="41910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7" name="Straight Connector 26">
            <a:extLst>
              <a:ext uri="{FF2B5EF4-FFF2-40B4-BE49-F238E27FC236}">
                <a16:creationId xmlns:a16="http://schemas.microsoft.com/office/drawing/2014/main" id="{26A6AD46-E032-645B-BA9F-35ABE33E4A49}"/>
              </a:ext>
            </a:extLst>
          </p:cNvPr>
          <p:cNvCxnSpPr>
            <a:cxnSpLocks/>
          </p:cNvCxnSpPr>
          <p:nvPr/>
        </p:nvCxnSpPr>
        <p:spPr bwMode="auto">
          <a:xfrm>
            <a:off x="35052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8" name="Straight Connector 27">
            <a:extLst>
              <a:ext uri="{FF2B5EF4-FFF2-40B4-BE49-F238E27FC236}">
                <a16:creationId xmlns:a16="http://schemas.microsoft.com/office/drawing/2014/main" id="{E50844A2-9765-7A6A-367F-210DDF422EC8}"/>
              </a:ext>
            </a:extLst>
          </p:cNvPr>
          <p:cNvCxnSpPr>
            <a:cxnSpLocks/>
          </p:cNvCxnSpPr>
          <p:nvPr/>
        </p:nvCxnSpPr>
        <p:spPr bwMode="auto">
          <a:xfrm>
            <a:off x="4888082" y="1070995"/>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9" name="Straight Connector 28">
            <a:extLst>
              <a:ext uri="{FF2B5EF4-FFF2-40B4-BE49-F238E27FC236}">
                <a16:creationId xmlns:a16="http://schemas.microsoft.com/office/drawing/2014/main" id="{18A0EB90-28FA-1737-C927-046D6ECC80B8}"/>
              </a:ext>
            </a:extLst>
          </p:cNvPr>
          <p:cNvCxnSpPr>
            <a:cxnSpLocks/>
          </p:cNvCxnSpPr>
          <p:nvPr/>
        </p:nvCxnSpPr>
        <p:spPr bwMode="auto">
          <a:xfrm>
            <a:off x="1828800" y="3124200"/>
            <a:ext cx="0" cy="3276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1" name="Straight Connector 30">
            <a:extLst>
              <a:ext uri="{FF2B5EF4-FFF2-40B4-BE49-F238E27FC236}">
                <a16:creationId xmlns:a16="http://schemas.microsoft.com/office/drawing/2014/main" id="{5ECAD564-63CE-922A-542F-0CEDD32D3A44}"/>
              </a:ext>
            </a:extLst>
          </p:cNvPr>
          <p:cNvCxnSpPr>
            <a:cxnSpLocks/>
          </p:cNvCxnSpPr>
          <p:nvPr/>
        </p:nvCxnSpPr>
        <p:spPr bwMode="auto">
          <a:xfrm flipH="1">
            <a:off x="1828800" y="3041167"/>
            <a:ext cx="1676400" cy="103952"/>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5" name="Straight Connector 34">
            <a:extLst>
              <a:ext uri="{FF2B5EF4-FFF2-40B4-BE49-F238E27FC236}">
                <a16:creationId xmlns:a16="http://schemas.microsoft.com/office/drawing/2014/main" id="{BE56A157-E608-C6B1-AB72-985FC388DBDF}"/>
              </a:ext>
            </a:extLst>
          </p:cNvPr>
          <p:cNvCxnSpPr>
            <a:cxnSpLocks/>
          </p:cNvCxnSpPr>
          <p:nvPr/>
        </p:nvCxnSpPr>
        <p:spPr bwMode="auto">
          <a:xfrm>
            <a:off x="2895600" y="3276600"/>
            <a:ext cx="0" cy="31242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8" name="Straight Connector 37">
            <a:extLst>
              <a:ext uri="{FF2B5EF4-FFF2-40B4-BE49-F238E27FC236}">
                <a16:creationId xmlns:a16="http://schemas.microsoft.com/office/drawing/2014/main" id="{10295D6E-EBF7-5B30-FA77-227A1EB958ED}"/>
              </a:ext>
            </a:extLst>
          </p:cNvPr>
          <p:cNvCxnSpPr>
            <a:cxnSpLocks/>
          </p:cNvCxnSpPr>
          <p:nvPr/>
        </p:nvCxnSpPr>
        <p:spPr bwMode="auto">
          <a:xfrm flipV="1">
            <a:off x="2891589" y="3048000"/>
            <a:ext cx="1299411" cy="228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0" name="Straight Connector 39">
            <a:extLst>
              <a:ext uri="{FF2B5EF4-FFF2-40B4-BE49-F238E27FC236}">
                <a16:creationId xmlns:a16="http://schemas.microsoft.com/office/drawing/2014/main" id="{B49B85F2-2AC9-1322-E842-57A47B2EFF45}"/>
              </a:ext>
            </a:extLst>
          </p:cNvPr>
          <p:cNvCxnSpPr>
            <a:cxnSpLocks/>
          </p:cNvCxnSpPr>
          <p:nvPr/>
        </p:nvCxnSpPr>
        <p:spPr bwMode="auto">
          <a:xfrm>
            <a:off x="5793318" y="3145119"/>
            <a:ext cx="10409"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2" name="Straight Connector 41">
            <a:extLst>
              <a:ext uri="{FF2B5EF4-FFF2-40B4-BE49-F238E27FC236}">
                <a16:creationId xmlns:a16="http://schemas.microsoft.com/office/drawing/2014/main" id="{0FAA40E0-4296-4131-B4E3-9FA6483CC3EB}"/>
              </a:ext>
            </a:extLst>
          </p:cNvPr>
          <p:cNvCxnSpPr>
            <a:cxnSpLocks/>
          </p:cNvCxnSpPr>
          <p:nvPr/>
        </p:nvCxnSpPr>
        <p:spPr bwMode="auto">
          <a:xfrm>
            <a:off x="4888082" y="3014850"/>
            <a:ext cx="905236" cy="130269"/>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4" name="Straight Connector 43">
            <a:extLst>
              <a:ext uri="{FF2B5EF4-FFF2-40B4-BE49-F238E27FC236}">
                <a16:creationId xmlns:a16="http://schemas.microsoft.com/office/drawing/2014/main" id="{994F3833-D8F0-A96C-7D5C-51C913CE472D}"/>
              </a:ext>
            </a:extLst>
          </p:cNvPr>
          <p:cNvCxnSpPr>
            <a:cxnSpLocks/>
          </p:cNvCxnSpPr>
          <p:nvPr/>
        </p:nvCxnSpPr>
        <p:spPr bwMode="auto">
          <a:xfrm>
            <a:off x="8610600" y="3145119"/>
            <a:ext cx="0"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7ACEBDFD-AFC4-AE61-4484-ACDBA3FD2B63}"/>
              </a:ext>
            </a:extLst>
          </p:cNvPr>
          <p:cNvCxnSpPr>
            <a:cxnSpLocks/>
          </p:cNvCxnSpPr>
          <p:nvPr/>
        </p:nvCxnSpPr>
        <p:spPr bwMode="auto">
          <a:xfrm>
            <a:off x="5562600" y="1077022"/>
            <a:ext cx="0" cy="1894778"/>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7" name="Straight Connector 46">
            <a:extLst>
              <a:ext uri="{FF2B5EF4-FFF2-40B4-BE49-F238E27FC236}">
                <a16:creationId xmlns:a16="http://schemas.microsoft.com/office/drawing/2014/main" id="{F30162B8-1E6E-52A3-B259-71C62A76C84D}"/>
              </a:ext>
            </a:extLst>
          </p:cNvPr>
          <p:cNvCxnSpPr>
            <a:cxnSpLocks/>
            <a:endCxn id="22" idx="0"/>
          </p:cNvCxnSpPr>
          <p:nvPr/>
        </p:nvCxnSpPr>
        <p:spPr bwMode="auto">
          <a:xfrm>
            <a:off x="5575300" y="2971800"/>
            <a:ext cx="3078326" cy="173319"/>
          </a:xfrm>
          <a:prstGeom prst="line">
            <a:avLst/>
          </a:prstGeom>
          <a:solidFill>
            <a:srgbClr val="00B8FF"/>
          </a:solidFill>
          <a:ln w="19050" cap="flat" cmpd="sng" algn="ctr">
            <a:solidFill>
              <a:schemeClr val="tx1"/>
            </a:solidFill>
            <a:prstDash val="sysDot"/>
            <a:round/>
            <a:headEnd type="none" w="med" len="med"/>
            <a:tailEnd type="none" w="med" len="med"/>
          </a:ln>
          <a:effectLst/>
        </p:spPr>
      </p:cxnSp>
      <p:sp>
        <p:nvSpPr>
          <p:cNvPr id="51" name="TextBox 50">
            <a:extLst>
              <a:ext uri="{FF2B5EF4-FFF2-40B4-BE49-F238E27FC236}">
                <a16:creationId xmlns:a16="http://schemas.microsoft.com/office/drawing/2014/main" id="{700D9082-D9D7-C371-E07A-9615A701DF9A}"/>
              </a:ext>
            </a:extLst>
          </p:cNvPr>
          <p:cNvSpPr txBox="1"/>
          <p:nvPr/>
        </p:nvSpPr>
        <p:spPr>
          <a:xfrm>
            <a:off x="787598"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
        <p:nvSpPr>
          <p:cNvPr id="52" name="TextBox 51">
            <a:extLst>
              <a:ext uri="{FF2B5EF4-FFF2-40B4-BE49-F238E27FC236}">
                <a16:creationId xmlns:a16="http://schemas.microsoft.com/office/drawing/2014/main" id="{C1A4CADD-67E3-1791-05FA-F6FC383D0951}"/>
              </a:ext>
            </a:extLst>
          </p:cNvPr>
          <p:cNvSpPr txBox="1"/>
          <p:nvPr/>
        </p:nvSpPr>
        <p:spPr>
          <a:xfrm>
            <a:off x="9372600"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844116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pic>
        <p:nvPicPr>
          <p:cNvPr id="3" name="Picture 2">
            <a:extLst>
              <a:ext uri="{FF2B5EF4-FFF2-40B4-BE49-F238E27FC236}">
                <a16:creationId xmlns:a16="http://schemas.microsoft.com/office/drawing/2014/main" id="{D1C25BF3-DCAC-FF11-16F6-F2F91CE41A99}"/>
              </a:ext>
            </a:extLst>
          </p:cNvPr>
          <p:cNvPicPr>
            <a:picLocks noChangeAspect="1"/>
          </p:cNvPicPr>
          <p:nvPr/>
        </p:nvPicPr>
        <p:blipFill>
          <a:blip r:embed="rId3"/>
          <a:stretch>
            <a:fillRect/>
          </a:stretch>
        </p:blipFill>
        <p:spPr>
          <a:xfrm>
            <a:off x="1867497" y="1021238"/>
            <a:ext cx="8457005" cy="5379562"/>
          </a:xfrm>
          <a:prstGeom prst="rect">
            <a:avLst/>
          </a:prstGeom>
        </p:spPr>
      </p:pic>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Representative DPWiFi revA MATLAB Simulation Results</a:t>
            </a:r>
            <a:endParaRPr lang="en-GB" sz="2800" kern="0" dirty="0"/>
          </a:p>
        </p:txBody>
      </p:sp>
    </p:spTree>
    <p:extLst>
      <p:ext uri="{BB962C8B-B14F-4D97-AF65-F5344CB8AC3E}">
        <p14:creationId xmlns:p14="http://schemas.microsoft.com/office/powerpoint/2010/main" val="1081258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29217" y="514827"/>
            <a:ext cx="10361084" cy="10409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a:t>
            </a:r>
          </a:p>
          <a:p>
            <a:r>
              <a:rPr lang="en-US" sz="2000" kern="0" dirty="0">
                <a:solidFill>
                  <a:schemeClr val="tx1"/>
                </a:solidFill>
              </a:rPr>
              <a:t>(See Appendix A for full DPWiFiTRXv2 Control Panel/Visualization Window Screen Shots)</a:t>
            </a:r>
            <a:endParaRPr lang="en-GB" sz="2000" kern="0" dirty="0"/>
          </a:p>
        </p:txBody>
      </p:sp>
      <p:graphicFrame>
        <p:nvGraphicFramePr>
          <p:cNvPr id="4" name="Table 3">
            <a:extLst>
              <a:ext uri="{FF2B5EF4-FFF2-40B4-BE49-F238E27FC236}">
                <a16:creationId xmlns:a16="http://schemas.microsoft.com/office/drawing/2014/main" id="{04EB1F4A-A7E3-7DFA-128A-C02D2D89D910}"/>
              </a:ext>
            </a:extLst>
          </p:cNvPr>
          <p:cNvGraphicFramePr>
            <a:graphicFrameLocks noGrp="1"/>
          </p:cNvGraphicFramePr>
          <p:nvPr>
            <p:extLst>
              <p:ext uri="{D42A27DB-BD31-4B8C-83A1-F6EECF244321}">
                <p14:modId xmlns:p14="http://schemas.microsoft.com/office/powerpoint/2010/main" val="1978012476"/>
              </p:ext>
            </p:extLst>
          </p:nvPr>
        </p:nvGraphicFramePr>
        <p:xfrm>
          <a:off x="1483254" y="1469867"/>
          <a:ext cx="9324975" cy="4754880"/>
        </p:xfrm>
        <a:graphic>
          <a:graphicData uri="http://schemas.openxmlformats.org/drawingml/2006/table">
            <a:tbl>
              <a:tblPr firstRow="1" bandRow="1">
                <a:tableStyleId>{073A0DAA-6AF3-43AB-8588-CEC1D06C72B9}</a:tableStyleId>
              </a:tblPr>
              <a:tblGrid>
                <a:gridCol w="898500">
                  <a:extLst>
                    <a:ext uri="{9D8B030D-6E8A-4147-A177-3AD203B41FA5}">
                      <a16:colId xmlns:a16="http://schemas.microsoft.com/office/drawing/2014/main" val="419928448"/>
                    </a:ext>
                  </a:extLst>
                </a:gridCol>
                <a:gridCol w="1821284">
                  <a:extLst>
                    <a:ext uri="{9D8B030D-6E8A-4147-A177-3AD203B41FA5}">
                      <a16:colId xmlns:a16="http://schemas.microsoft.com/office/drawing/2014/main" val="2147156901"/>
                    </a:ext>
                  </a:extLst>
                </a:gridCol>
                <a:gridCol w="1821284">
                  <a:extLst>
                    <a:ext uri="{9D8B030D-6E8A-4147-A177-3AD203B41FA5}">
                      <a16:colId xmlns:a16="http://schemas.microsoft.com/office/drawing/2014/main" val="3608670684"/>
                    </a:ext>
                  </a:extLst>
                </a:gridCol>
                <a:gridCol w="1675581">
                  <a:extLst>
                    <a:ext uri="{9D8B030D-6E8A-4147-A177-3AD203B41FA5}">
                      <a16:colId xmlns:a16="http://schemas.microsoft.com/office/drawing/2014/main" val="333345212"/>
                    </a:ext>
                  </a:extLst>
                </a:gridCol>
                <a:gridCol w="1858050">
                  <a:extLst>
                    <a:ext uri="{9D8B030D-6E8A-4147-A177-3AD203B41FA5}">
                      <a16:colId xmlns:a16="http://schemas.microsoft.com/office/drawing/2014/main" val="126299501"/>
                    </a:ext>
                  </a:extLst>
                </a:gridCol>
                <a:gridCol w="1250276">
                  <a:extLst>
                    <a:ext uri="{9D8B030D-6E8A-4147-A177-3AD203B41FA5}">
                      <a16:colId xmlns:a16="http://schemas.microsoft.com/office/drawing/2014/main" val="4041508696"/>
                    </a:ext>
                  </a:extLst>
                </a:gridCol>
              </a:tblGrid>
              <a:tr h="341800">
                <a:tc gridSpan="6">
                  <a:txBody>
                    <a:bodyPr/>
                    <a:lstStyle/>
                    <a:p>
                      <a:pPr algn="ctr"/>
                      <a:r>
                        <a:rPr lang="en-US" dirty="0"/>
                        <a:t>DPWiFiTRXv2 BER vs Channel Depolarization, Rx Adaptation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389567463"/>
                  </a:ext>
                </a:extLst>
              </a:tr>
              <a:tr h="341800">
                <a:tc>
                  <a:txBody>
                    <a:bodyPr/>
                    <a:lstStyle/>
                    <a:p>
                      <a:pPr algn="ctr"/>
                      <a:r>
                        <a:rPr lang="en-US" b="1" dirty="0"/>
                        <a:t>Case</a:t>
                      </a:r>
                    </a:p>
                  </a:txBody>
                  <a:tcPr/>
                </a:tc>
                <a:tc>
                  <a:txBody>
                    <a:bodyPr/>
                    <a:lstStyle/>
                    <a:p>
                      <a:pPr algn="ctr"/>
                      <a:r>
                        <a:rPr lang="en-US" b="1" dirty="0"/>
                        <a:t>Signal</a:t>
                      </a:r>
                    </a:p>
                  </a:txBody>
                  <a:tcPr/>
                </a:tc>
                <a:tc>
                  <a:txBody>
                    <a:bodyPr/>
                    <a:lstStyle/>
                    <a:p>
                      <a:pPr algn="ctr"/>
                      <a:r>
                        <a:rPr lang="en-US" b="1" dirty="0"/>
                        <a:t>MIMO Order</a:t>
                      </a:r>
                    </a:p>
                  </a:txBody>
                  <a:tcPr/>
                </a:tc>
                <a:tc>
                  <a:txBody>
                    <a:bodyPr/>
                    <a:lstStyle/>
                    <a:p>
                      <a:pPr algn="ctr"/>
                      <a:r>
                        <a:rPr lang="en-US" b="1" dirty="0"/>
                        <a:t>Channel </a:t>
                      </a:r>
                      <a:r>
                        <a:rPr lang="el-GR" b="1" dirty="0"/>
                        <a:t>ψ</a:t>
                      </a:r>
                      <a:r>
                        <a:rPr lang="en-US" b="1" dirty="0"/>
                        <a:t> (</a:t>
                      </a:r>
                      <a:r>
                        <a:rPr lang="en-US" b="1" baseline="30000" dirty="0"/>
                        <a:t>o</a:t>
                      </a:r>
                      <a:r>
                        <a:rPr lang="en-US" b="1" dirty="0"/>
                        <a:t>)</a:t>
                      </a:r>
                    </a:p>
                  </a:txBody>
                  <a:tcPr/>
                </a:tc>
                <a:tc>
                  <a:txBody>
                    <a:bodyPr/>
                    <a:lstStyle/>
                    <a:p>
                      <a:pPr algn="ctr"/>
                      <a:r>
                        <a:rPr lang="en-US" b="1" dirty="0"/>
                        <a:t>Rx Adaptation</a:t>
                      </a:r>
                    </a:p>
                  </a:txBody>
                  <a:tcPr/>
                </a:tc>
                <a:tc>
                  <a:txBody>
                    <a:bodyPr/>
                    <a:lstStyle/>
                    <a:p>
                      <a:pPr algn="ctr"/>
                      <a:r>
                        <a:rPr lang="en-US" b="1" dirty="0"/>
                        <a:t>BER</a:t>
                      </a:r>
                    </a:p>
                  </a:txBody>
                  <a:tcPr/>
                </a:tc>
                <a:extLst>
                  <a:ext uri="{0D108BD9-81ED-4DB2-BD59-A6C34878D82A}">
                    <a16:rowId xmlns:a16="http://schemas.microsoft.com/office/drawing/2014/main" val="2057316134"/>
                  </a:ext>
                </a:extLst>
              </a:tr>
              <a:tr h="333796">
                <a:tc>
                  <a:txBody>
                    <a:bodyPr/>
                    <a:lstStyle/>
                    <a:p>
                      <a:pPr algn="ctr"/>
                      <a:r>
                        <a:rPr lang="en-US" sz="1600" b="1" dirty="0"/>
                        <a:t>1</a:t>
                      </a:r>
                    </a:p>
                  </a:txBody>
                  <a:tcPr/>
                </a:tc>
                <a:tc>
                  <a:txBody>
                    <a:bodyPr/>
                    <a:lstStyle/>
                    <a:p>
                      <a:pPr algn="ctr"/>
                      <a:r>
                        <a:rPr lang="en-US" sz="1600" b="1" dirty="0"/>
                        <a:t>MCS13 320 MHz</a:t>
                      </a:r>
                    </a:p>
                  </a:txBody>
                  <a:tcPr/>
                </a:tc>
                <a:tc>
                  <a:txBody>
                    <a:bodyPr/>
                    <a:lstStyle/>
                    <a:p>
                      <a:pPr algn="ctr"/>
                      <a:r>
                        <a:rPr lang="en-US" sz="1600" b="1" dirty="0"/>
                        <a:t>32</a:t>
                      </a:r>
                    </a:p>
                  </a:txBody>
                  <a:tcPr/>
                </a:tc>
                <a:tc>
                  <a:txBody>
                    <a:bodyPr/>
                    <a:lstStyle/>
                    <a:p>
                      <a:pPr algn="ctr"/>
                      <a:r>
                        <a:rPr lang="en-US" sz="1600" b="1" dirty="0"/>
                        <a:t>0.0</a:t>
                      </a:r>
                    </a:p>
                  </a:txBody>
                  <a:tcPr/>
                </a:tc>
                <a:tc>
                  <a:txBody>
                    <a:bodyPr/>
                    <a:lstStyle/>
                    <a:p>
                      <a:pPr algn="ctr"/>
                      <a:r>
                        <a:rPr lang="en-US" sz="1600" b="1" dirty="0"/>
                        <a:t>N</a:t>
                      </a:r>
                    </a:p>
                  </a:txBody>
                  <a:tcPr/>
                </a:tc>
                <a:tc>
                  <a:txBody>
                    <a:bodyPr/>
                    <a:lstStyle/>
                    <a:p>
                      <a:pPr algn="ctr"/>
                      <a:r>
                        <a:rPr lang="en-US" sz="1600" b="1" dirty="0"/>
                        <a:t>0.00e0</a:t>
                      </a:r>
                    </a:p>
                  </a:txBody>
                  <a:tcPr/>
                </a:tc>
                <a:extLst>
                  <a:ext uri="{0D108BD9-81ED-4DB2-BD59-A6C34878D82A}">
                    <a16:rowId xmlns:a16="http://schemas.microsoft.com/office/drawing/2014/main" val="2838057389"/>
                  </a:ext>
                </a:extLst>
              </a:tr>
              <a:tr h="333796">
                <a:tc>
                  <a:txBody>
                    <a:bodyPr/>
                    <a:lstStyle/>
                    <a:p>
                      <a:pPr algn="ctr"/>
                      <a:r>
                        <a:rPr lang="en-US" sz="1600" b="1"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a:t>
                      </a:r>
                    </a:p>
                  </a:txBody>
                  <a:tcPr/>
                </a:tc>
                <a:tc>
                  <a:txBody>
                    <a:bodyPr/>
                    <a:lstStyle/>
                    <a:p>
                      <a:pPr algn="ctr"/>
                      <a:r>
                        <a:rPr lang="en-US" sz="1600" b="1" dirty="0"/>
                        <a:t>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845342575"/>
                  </a:ext>
                </a:extLst>
              </a:tr>
              <a:tr h="333796">
                <a:tc>
                  <a:txBody>
                    <a:bodyPr/>
                    <a:lstStyle/>
                    <a:p>
                      <a:pPr algn="ctr"/>
                      <a:r>
                        <a:rPr lang="en-US" sz="16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N</a:t>
                      </a:r>
                    </a:p>
                  </a:txBody>
                  <a:tcPr/>
                </a:tc>
                <a:tc>
                  <a:txBody>
                    <a:bodyPr/>
                    <a:lstStyle/>
                    <a:p>
                      <a:pPr algn="ctr"/>
                      <a:r>
                        <a:rPr lang="en-US" sz="1600" b="1" dirty="0"/>
                        <a:t>3.84e-3</a:t>
                      </a:r>
                    </a:p>
                  </a:txBody>
                  <a:tcPr/>
                </a:tc>
                <a:extLst>
                  <a:ext uri="{0D108BD9-81ED-4DB2-BD59-A6C34878D82A}">
                    <a16:rowId xmlns:a16="http://schemas.microsoft.com/office/drawing/2014/main" val="1578958576"/>
                  </a:ext>
                </a:extLst>
              </a:tr>
              <a:tr h="333796">
                <a:tc>
                  <a:txBody>
                    <a:bodyPr/>
                    <a:lstStyle/>
                    <a:p>
                      <a:pPr algn="ctr"/>
                      <a:r>
                        <a:rPr lang="en-US" sz="1600" b="1"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536678856"/>
                  </a:ext>
                </a:extLst>
              </a:tr>
              <a:tr h="333796">
                <a:tc>
                  <a:txBody>
                    <a:bodyPr/>
                    <a:lstStyle/>
                    <a:p>
                      <a:pPr algn="ctr"/>
                      <a:r>
                        <a:rPr lang="en-US" sz="1600" b="1"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5.0</a:t>
                      </a:r>
                    </a:p>
                  </a:txBody>
                  <a:tcPr/>
                </a:tc>
                <a:tc>
                  <a:txBody>
                    <a:bodyPr/>
                    <a:lstStyle/>
                    <a:p>
                      <a:pPr algn="ctr"/>
                      <a:r>
                        <a:rPr lang="en-US" sz="1600" b="1" dirty="0"/>
                        <a:t>N</a:t>
                      </a:r>
                    </a:p>
                  </a:txBody>
                  <a:tcPr/>
                </a:tc>
                <a:tc>
                  <a:txBody>
                    <a:bodyPr/>
                    <a:lstStyle/>
                    <a:p>
                      <a:pPr algn="ctr"/>
                      <a:r>
                        <a:rPr lang="en-US" sz="1600" b="1" dirty="0"/>
                        <a:t>1.96e-1</a:t>
                      </a:r>
                    </a:p>
                  </a:txBody>
                  <a:tcPr/>
                </a:tc>
                <a:extLst>
                  <a:ext uri="{0D108BD9-81ED-4DB2-BD59-A6C34878D82A}">
                    <a16:rowId xmlns:a16="http://schemas.microsoft.com/office/drawing/2014/main" val="2622975774"/>
                  </a:ext>
                </a:extLst>
              </a:tr>
              <a:tr h="333796">
                <a:tc>
                  <a:txBody>
                    <a:bodyPr/>
                    <a:lstStyle/>
                    <a:p>
                      <a:pPr algn="ctr"/>
                      <a:r>
                        <a:rPr lang="en-US" sz="1600" b="1"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731224394"/>
                  </a:ext>
                </a:extLst>
              </a:tr>
              <a:tr h="333796">
                <a:tc>
                  <a:txBody>
                    <a:bodyPr/>
                    <a:lstStyle/>
                    <a:p>
                      <a:pPr algn="ctr"/>
                      <a:r>
                        <a:rPr lang="en-US" sz="1600" b="1"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N</a:t>
                      </a:r>
                    </a:p>
                  </a:txBody>
                  <a:tcPr/>
                </a:tc>
                <a:tc>
                  <a:txBody>
                    <a:bodyPr/>
                    <a:lstStyle/>
                    <a:p>
                      <a:pPr algn="ctr"/>
                      <a:r>
                        <a:rPr lang="en-US" sz="1600" b="1" dirty="0"/>
                        <a:t>2.75e-1</a:t>
                      </a:r>
                    </a:p>
                  </a:txBody>
                  <a:tcPr/>
                </a:tc>
                <a:extLst>
                  <a:ext uri="{0D108BD9-81ED-4DB2-BD59-A6C34878D82A}">
                    <a16:rowId xmlns:a16="http://schemas.microsoft.com/office/drawing/2014/main" val="2103958873"/>
                  </a:ext>
                </a:extLst>
              </a:tr>
              <a:tr h="333796">
                <a:tc>
                  <a:txBody>
                    <a:bodyPr/>
                    <a:lstStyle/>
                    <a:p>
                      <a:pPr algn="ctr"/>
                      <a:r>
                        <a:rPr lang="en-US" sz="1600" b="1"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71267097"/>
                  </a:ext>
                </a:extLst>
              </a:tr>
              <a:tr h="333796">
                <a:tc>
                  <a:txBody>
                    <a:bodyPr/>
                    <a:lstStyle/>
                    <a:p>
                      <a:pPr algn="ctr"/>
                      <a:r>
                        <a:rPr lang="en-US" sz="1600" b="1"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N</a:t>
                      </a:r>
                    </a:p>
                  </a:txBody>
                  <a:tcPr/>
                </a:tc>
                <a:tc>
                  <a:txBody>
                    <a:bodyPr/>
                    <a:lstStyle/>
                    <a:p>
                      <a:pPr algn="ctr"/>
                      <a:r>
                        <a:rPr lang="en-US" sz="1600" b="1" dirty="0"/>
                        <a:t>3.84e-1</a:t>
                      </a:r>
                    </a:p>
                  </a:txBody>
                  <a:tcPr/>
                </a:tc>
                <a:extLst>
                  <a:ext uri="{0D108BD9-81ED-4DB2-BD59-A6C34878D82A}">
                    <a16:rowId xmlns:a16="http://schemas.microsoft.com/office/drawing/2014/main" val="1782009164"/>
                  </a:ext>
                </a:extLst>
              </a:tr>
              <a:tr h="333796">
                <a:tc>
                  <a:txBody>
                    <a:bodyPr/>
                    <a:lstStyle/>
                    <a:p>
                      <a:pPr algn="ctr"/>
                      <a:r>
                        <a:rPr lang="en-US" sz="1600" b="1"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4245903172"/>
                  </a:ext>
                </a:extLst>
              </a:tr>
              <a:tr h="333796">
                <a:tc>
                  <a:txBody>
                    <a:bodyPr/>
                    <a:lstStyle/>
                    <a:p>
                      <a:pPr algn="ctr"/>
                      <a:r>
                        <a:rPr lang="en-US" sz="1600" b="1"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40.0</a:t>
                      </a:r>
                    </a:p>
                  </a:txBody>
                  <a:tcPr/>
                </a:tc>
                <a:tc>
                  <a:txBody>
                    <a:bodyPr/>
                    <a:lstStyle/>
                    <a:p>
                      <a:pPr algn="ctr"/>
                      <a:r>
                        <a:rPr lang="en-US" sz="1600" b="1" dirty="0"/>
                        <a:t>N</a:t>
                      </a:r>
                    </a:p>
                  </a:txBody>
                  <a:tcPr/>
                </a:tc>
                <a:tc>
                  <a:txBody>
                    <a:bodyPr/>
                    <a:lstStyle/>
                    <a:p>
                      <a:pPr algn="ctr"/>
                      <a:r>
                        <a:rPr lang="en-US" sz="1600" b="1" dirty="0"/>
                        <a:t>4.50e-1</a:t>
                      </a:r>
                    </a:p>
                  </a:txBody>
                  <a:tcPr/>
                </a:tc>
                <a:extLst>
                  <a:ext uri="{0D108BD9-81ED-4DB2-BD59-A6C34878D82A}">
                    <a16:rowId xmlns:a16="http://schemas.microsoft.com/office/drawing/2014/main" val="561111512"/>
                  </a:ext>
                </a:extLst>
              </a:tr>
              <a:tr h="333796">
                <a:tc>
                  <a:txBody>
                    <a:bodyPr/>
                    <a:lstStyle/>
                    <a:p>
                      <a:pPr algn="ctr"/>
                      <a:r>
                        <a:rPr lang="en-US" sz="1600" b="1"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MCS13 320 MHz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40.0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3200375070"/>
                  </a:ext>
                </a:extLst>
              </a:tr>
            </a:tbl>
          </a:graphicData>
        </a:graphic>
      </p:graphicFrame>
    </p:spTree>
    <p:extLst>
      <p:ext uri="{BB962C8B-B14F-4D97-AF65-F5344CB8AC3E}">
        <p14:creationId xmlns:p14="http://schemas.microsoft.com/office/powerpoint/2010/main" val="3949548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 Analysis</a:t>
            </a:r>
          </a:p>
        </p:txBody>
      </p:sp>
      <p:sp>
        <p:nvSpPr>
          <p:cNvPr id="2" name="Rectangle 2">
            <a:extLst>
              <a:ext uri="{FF2B5EF4-FFF2-40B4-BE49-F238E27FC236}">
                <a16:creationId xmlns:a16="http://schemas.microsoft.com/office/drawing/2014/main" id="{83BD26FF-86B5-2DFD-7FC2-FD97D1E1C893}"/>
              </a:ext>
            </a:extLst>
          </p:cNvPr>
          <p:cNvSpPr>
            <a:spLocks noGrp="1" noChangeArrowheads="1"/>
          </p:cNvSpPr>
          <p:nvPr>
            <p:ph idx="1"/>
          </p:nvPr>
        </p:nvSpPr>
        <p:spPr>
          <a:xfrm>
            <a:off x="730209" y="1264684"/>
            <a:ext cx="10831066" cy="5259941"/>
          </a:xfrm>
          <a:ln/>
        </p:spPr>
        <p:txBody>
          <a:bodyPr/>
          <a:lstStyle/>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DPWiFi RevA Salient Observations</a:t>
            </a:r>
            <a:br>
              <a:rPr lang="en-US" sz="2000" dirty="0">
                <a:solidFill>
                  <a:schemeClr val="tx1"/>
                </a:solidFill>
              </a:rPr>
            </a:b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92150" algn="l"/>
              </a:tabLst>
            </a:pPr>
            <a:endParaRPr lang="en-US" sz="18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DPWiFi revA Evaluation</a:t>
            </a:r>
          </a:p>
          <a:p>
            <a:pPr marL="465138" lvl="1" indent="-233363">
              <a:spcBef>
                <a:spcPts val="0"/>
              </a:spcBef>
              <a:buFont typeface="Arial" panose="020B0604020202020204" pitchFamily="34" charset="0"/>
              <a:buChar char="•"/>
              <a:tabLst>
                <a:tab pos="806450" algn="l"/>
              </a:tabLst>
            </a:pPr>
            <a:r>
              <a:rPr lang="en-US" sz="1800" b="1" dirty="0">
                <a:solidFill>
                  <a:schemeClr val="tx1"/>
                </a:solidFill>
              </a:rPr>
              <a:t>DPWiFi revA is extraordinarily sensitive to propagation channel depolarization</a:t>
            </a:r>
            <a:br>
              <a:rPr lang="en-US" sz="1800" b="1" dirty="0">
                <a:solidFill>
                  <a:schemeClr val="tx1"/>
                </a:solidFill>
              </a:rPr>
            </a:br>
            <a:r>
              <a:rPr lang="en-US" sz="1600" b="1" i="1" dirty="0">
                <a:solidFill>
                  <a:schemeClr val="tx1"/>
                </a:solidFill>
              </a:rPr>
              <a:t>Absent receiver adaptation, even a slight morning mist would crash a DPWiFi link</a:t>
            </a:r>
            <a:endParaRPr lang="en-US" sz="1800" b="1" dirty="0">
              <a:solidFill>
                <a:schemeClr val="tx1"/>
              </a:solidFill>
            </a:endParaRPr>
          </a:p>
          <a:p>
            <a:pPr marL="465138" lvl="1" indent="-233363">
              <a:spcBef>
                <a:spcPts val="0"/>
              </a:spcBef>
              <a:buFont typeface="Arial" panose="020B0604020202020204" pitchFamily="34" charset="0"/>
              <a:buChar char="•"/>
              <a:tabLst>
                <a:tab pos="806450" algn="l"/>
              </a:tabLst>
            </a:pPr>
            <a:r>
              <a:rPr lang="en-US" sz="1800" b="1" dirty="0">
                <a:solidFill>
                  <a:schemeClr val="tx1"/>
                </a:solidFill>
              </a:rPr>
              <a:t>Rx Adaptation, however, comprehensively mitigates </a:t>
            </a:r>
            <a:r>
              <a:rPr lang="en-US" sz="1800" b="1" i="1" dirty="0">
                <a:solidFill>
                  <a:schemeClr val="tx1"/>
                </a:solidFill>
              </a:rPr>
              <a:t>any</a:t>
            </a:r>
            <a:r>
              <a:rPr lang="en-US" sz="1800" b="1" dirty="0">
                <a:solidFill>
                  <a:schemeClr val="tx1"/>
                </a:solidFill>
              </a:rPr>
              <a:t> amount of such depolarization</a:t>
            </a:r>
            <a:br>
              <a:rPr lang="en-US" sz="1200" dirty="0">
                <a:solidFill>
                  <a:schemeClr val="tx1"/>
                </a:solidFill>
              </a:rPr>
            </a:br>
            <a:endParaRPr lang="en-US" sz="1200" dirty="0">
              <a:solidFill>
                <a:schemeClr val="tx1"/>
              </a:solidFill>
            </a:endParaRPr>
          </a:p>
          <a:p>
            <a:pPr marL="231775" indent="-231775">
              <a:lnSpc>
                <a:spcPct val="100000"/>
              </a:lnSpc>
              <a:spcBef>
                <a:spcPts val="0"/>
              </a:spcBef>
              <a:buFont typeface="Arial" panose="020B0604020202020204" pitchFamily="34" charset="0"/>
              <a:buChar char="•"/>
              <a:tabLst>
                <a:tab pos="339725" algn="l"/>
              </a:tabLst>
            </a:pPr>
            <a:r>
              <a:rPr lang="en-US" sz="2000" dirty="0">
                <a:solidFill>
                  <a:schemeClr val="tx1"/>
                </a:solidFill>
              </a:rPr>
              <a:t>DPWiFi revA Concluding Remarks</a:t>
            </a:r>
            <a:br>
              <a:rPr lang="en-US" sz="2000" dirty="0">
                <a:solidFill>
                  <a:schemeClr val="tx1"/>
                </a:solidFill>
              </a:rPr>
            </a:br>
            <a:r>
              <a:rPr lang="en-US" sz="2000" dirty="0">
                <a:solidFill>
                  <a:schemeClr val="tx1"/>
                </a:solidFill>
              </a:rPr>
              <a:t>DPWiFi revA (henceforth simply “DPWiFi”) stands to become the highest performance (i.e., Rate-Range) and most robust (i.e., impairment-resilient) Wireless PHY ever devised</a:t>
            </a: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	 </a:t>
            </a: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82625" algn="l"/>
              </a:tabLst>
            </a:pPr>
            <a:endParaRPr lang="en-US" sz="2000" b="1" kern="0" dirty="0">
              <a:solidFill>
                <a:schemeClr val="tx1"/>
              </a:solidFill>
              <a:effectLst/>
            </a:endParaRPr>
          </a:p>
        </p:txBody>
      </p:sp>
      <p:graphicFrame>
        <p:nvGraphicFramePr>
          <p:cNvPr id="3" name="Table 2">
            <a:extLst>
              <a:ext uri="{FF2B5EF4-FFF2-40B4-BE49-F238E27FC236}">
                <a16:creationId xmlns:a16="http://schemas.microsoft.com/office/drawing/2014/main" id="{412FA179-E564-2F45-E0A1-C30E30C088F4}"/>
              </a:ext>
            </a:extLst>
          </p:cNvPr>
          <p:cNvGraphicFramePr>
            <a:graphicFrameLocks noGrp="1"/>
          </p:cNvGraphicFramePr>
          <p:nvPr>
            <p:extLst>
              <p:ext uri="{D42A27DB-BD31-4B8C-83A1-F6EECF244321}">
                <p14:modId xmlns:p14="http://schemas.microsoft.com/office/powerpoint/2010/main" val="1660781685"/>
              </p:ext>
            </p:extLst>
          </p:nvPr>
        </p:nvGraphicFramePr>
        <p:xfrm>
          <a:off x="915458" y="1676400"/>
          <a:ext cx="10176112" cy="2316481"/>
        </p:xfrm>
        <a:graphic>
          <a:graphicData uri="http://schemas.openxmlformats.org/drawingml/2006/table">
            <a:tbl>
              <a:tblPr firstRow="1" bandRow="1">
                <a:tableStyleId>{073A0DAA-6AF3-43AB-8588-CEC1D06C72B9}</a:tableStyleId>
              </a:tblPr>
              <a:tblGrid>
                <a:gridCol w="2175108">
                  <a:extLst>
                    <a:ext uri="{9D8B030D-6E8A-4147-A177-3AD203B41FA5}">
                      <a16:colId xmlns:a16="http://schemas.microsoft.com/office/drawing/2014/main" val="2188293203"/>
                    </a:ext>
                  </a:extLst>
                </a:gridCol>
                <a:gridCol w="934275">
                  <a:extLst>
                    <a:ext uri="{9D8B030D-6E8A-4147-A177-3AD203B41FA5}">
                      <a16:colId xmlns:a16="http://schemas.microsoft.com/office/drawing/2014/main" val="2906295130"/>
                    </a:ext>
                  </a:extLst>
                </a:gridCol>
                <a:gridCol w="990600">
                  <a:extLst>
                    <a:ext uri="{9D8B030D-6E8A-4147-A177-3AD203B41FA5}">
                      <a16:colId xmlns:a16="http://schemas.microsoft.com/office/drawing/2014/main" val="380706618"/>
                    </a:ext>
                  </a:extLst>
                </a:gridCol>
                <a:gridCol w="1143000">
                  <a:extLst>
                    <a:ext uri="{9D8B030D-6E8A-4147-A177-3AD203B41FA5}">
                      <a16:colId xmlns:a16="http://schemas.microsoft.com/office/drawing/2014/main" val="4003586230"/>
                    </a:ext>
                  </a:extLst>
                </a:gridCol>
                <a:gridCol w="1143000">
                  <a:extLst>
                    <a:ext uri="{9D8B030D-6E8A-4147-A177-3AD203B41FA5}">
                      <a16:colId xmlns:a16="http://schemas.microsoft.com/office/drawing/2014/main" val="2845025737"/>
                    </a:ext>
                  </a:extLst>
                </a:gridCol>
                <a:gridCol w="1066800">
                  <a:extLst>
                    <a:ext uri="{9D8B030D-6E8A-4147-A177-3AD203B41FA5}">
                      <a16:colId xmlns:a16="http://schemas.microsoft.com/office/drawing/2014/main" val="2868413433"/>
                    </a:ext>
                  </a:extLst>
                </a:gridCol>
                <a:gridCol w="1371600">
                  <a:extLst>
                    <a:ext uri="{9D8B030D-6E8A-4147-A177-3AD203B41FA5}">
                      <a16:colId xmlns:a16="http://schemas.microsoft.com/office/drawing/2014/main" val="3369509486"/>
                    </a:ext>
                  </a:extLst>
                </a:gridCol>
                <a:gridCol w="1351729">
                  <a:extLst>
                    <a:ext uri="{9D8B030D-6E8A-4147-A177-3AD203B41FA5}">
                      <a16:colId xmlns:a16="http://schemas.microsoft.com/office/drawing/2014/main" val="3238954709"/>
                    </a:ext>
                  </a:extLst>
                </a:gridCol>
              </a:tblGrid>
              <a:tr h="630335">
                <a:tc gridSpan="8">
                  <a:txBody>
                    <a:bodyPr/>
                    <a:lstStyle/>
                    <a:p>
                      <a:pPr algn="ctr"/>
                      <a:r>
                        <a:rPr lang="en-US" dirty="0"/>
                        <a:t>DPWiFi revA BER Performance in Impaired FWA Propagation Channels</a:t>
                      </a:r>
                      <a:br>
                        <a:rPr lang="en-US" dirty="0"/>
                      </a:br>
                      <a:r>
                        <a:rPr lang="en-US" sz="1600" dirty="0"/>
                        <a:t>DPWiFi-32 MCS13 320 MHz vs Channel Depolarization, Rx Adaptation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3588440"/>
                  </a:ext>
                </a:extLst>
              </a:tr>
              <a:tr h="535784">
                <a:tc>
                  <a:txBody>
                    <a:bodyPr/>
                    <a:lstStyle/>
                    <a:p>
                      <a:pPr algn="ctr"/>
                      <a:r>
                        <a:rPr lang="en-US" sz="1400" b="1" dirty="0"/>
                        <a:t>Channel Impairment</a:t>
                      </a:r>
                      <a:br>
                        <a:rPr lang="en-US" sz="1400" b="1" dirty="0"/>
                      </a:br>
                      <a:r>
                        <a:rPr lang="en-US" sz="1400" b="1" dirty="0"/>
                        <a:t>Depolarization Angle</a:t>
                      </a:r>
                    </a:p>
                  </a:txBody>
                  <a:tcPr/>
                </a:tc>
                <a:tc>
                  <a:txBody>
                    <a:bodyPr/>
                    <a:lstStyle/>
                    <a:p>
                      <a:pPr algn="ctr"/>
                      <a:r>
                        <a:rPr lang="en-US" sz="1400" b="1" dirty="0"/>
                        <a:t>None</a:t>
                      </a:r>
                    </a:p>
                    <a:p>
                      <a:pPr algn="ctr"/>
                      <a:r>
                        <a:rPr lang="en-US" sz="1400" b="1" dirty="0"/>
                        <a:t>0.0</a:t>
                      </a:r>
                      <a:r>
                        <a:rPr lang="en-US" sz="1400" b="1" baseline="30000"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Slight Fog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1.1</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Heavy 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Foliage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Med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25.0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Lg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40.0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extLst>
                  <a:ext uri="{0D108BD9-81ED-4DB2-BD59-A6C34878D82A}">
                    <a16:rowId xmlns:a16="http://schemas.microsoft.com/office/drawing/2014/main" val="92633055"/>
                  </a:ext>
                </a:extLst>
              </a:tr>
              <a:tr h="383454">
                <a:tc>
                  <a:txBody>
                    <a:bodyPr/>
                    <a:lstStyle/>
                    <a:p>
                      <a:pPr algn="ctr"/>
                      <a:r>
                        <a:rPr lang="en-US" sz="1400" b="1" dirty="0"/>
                        <a:t>Ch Depolarization Index </a:t>
                      </a:r>
                    </a:p>
                  </a:txBody>
                  <a:tcPr/>
                </a:tc>
                <a:tc>
                  <a:txBody>
                    <a:bodyPr/>
                    <a:lstStyle/>
                    <a:p>
                      <a:pPr algn="ctr"/>
                      <a:r>
                        <a:rPr lang="en-US" sz="1400" b="0" dirty="0"/>
                        <a:t>0.5016</a:t>
                      </a:r>
                    </a:p>
                  </a:txBody>
                  <a:tcPr/>
                </a:tc>
                <a:tc>
                  <a:txBody>
                    <a:bodyPr/>
                    <a:lstStyle/>
                    <a:p>
                      <a:pPr algn="ctr"/>
                      <a:r>
                        <a:rPr lang="en-US" sz="1400" b="0" dirty="0"/>
                        <a:t>0.5087</a:t>
                      </a:r>
                    </a:p>
                  </a:txBody>
                  <a:tcPr/>
                </a:tc>
                <a:tc>
                  <a:txBody>
                    <a:bodyPr/>
                    <a:lstStyle/>
                    <a:p>
                      <a:pPr algn="ctr"/>
                      <a:r>
                        <a:rPr lang="en-US" sz="1400" b="0" dirty="0"/>
                        <a:t>0.5095</a:t>
                      </a:r>
                    </a:p>
                  </a:txBody>
                  <a:tcPr/>
                </a:tc>
                <a:tc>
                  <a:txBody>
                    <a:bodyPr/>
                    <a:lstStyle/>
                    <a:p>
                      <a:pPr algn="ctr"/>
                      <a:r>
                        <a:rPr lang="en-US" sz="1400" b="0" dirty="0"/>
                        <a:t>0.5417</a:t>
                      </a:r>
                    </a:p>
                  </a:txBody>
                  <a:tcPr/>
                </a:tc>
                <a:tc>
                  <a:txBody>
                    <a:bodyPr/>
                    <a:lstStyle/>
                    <a:p>
                      <a:pPr algn="ctr"/>
                      <a:r>
                        <a:rPr lang="en-US" sz="1400" b="0" dirty="0"/>
                        <a:t>0.5792</a:t>
                      </a:r>
                    </a:p>
                  </a:txBody>
                  <a:tcPr/>
                </a:tc>
                <a:tc>
                  <a:txBody>
                    <a:bodyPr/>
                    <a:lstStyle/>
                    <a:p>
                      <a:pPr algn="ctr"/>
                      <a:r>
                        <a:rPr lang="en-US" sz="1400" b="0" dirty="0"/>
                        <a:t>0.6645</a:t>
                      </a:r>
                    </a:p>
                  </a:txBody>
                  <a:tcPr/>
                </a:tc>
                <a:tc>
                  <a:txBody>
                    <a:bodyPr/>
                    <a:lstStyle/>
                    <a:p>
                      <a:pPr algn="ctr"/>
                      <a:r>
                        <a:rPr lang="en-US" sz="1400" b="0" dirty="0"/>
                        <a:t>0.7044</a:t>
                      </a:r>
                    </a:p>
                  </a:txBody>
                  <a:tcPr/>
                </a:tc>
                <a:extLst>
                  <a:ext uri="{0D108BD9-81ED-4DB2-BD59-A6C34878D82A}">
                    <a16:rowId xmlns:a16="http://schemas.microsoft.com/office/drawing/2014/main" val="2390520792"/>
                  </a:ext>
                </a:extLst>
              </a:tr>
              <a:tr h="383454">
                <a:tc>
                  <a:txBody>
                    <a:bodyPr/>
                    <a:lstStyle/>
                    <a:p>
                      <a:pPr algn="ctr"/>
                      <a:r>
                        <a:rPr lang="en-US" sz="1400" b="1" dirty="0"/>
                        <a:t>BER, No Adaptation</a:t>
                      </a:r>
                    </a:p>
                  </a:txBody>
                  <a:tcPr/>
                </a:tc>
                <a:tc>
                  <a:txBody>
                    <a:bodyPr/>
                    <a:lstStyle/>
                    <a:p>
                      <a:pPr algn="ctr"/>
                      <a:r>
                        <a:rPr lang="en-US" sz="1400" b="0" dirty="0"/>
                        <a:t>0.000</a:t>
                      </a:r>
                    </a:p>
                  </a:txBody>
                  <a:tcPr/>
                </a:tc>
                <a:tc>
                  <a:txBody>
                    <a:bodyPr/>
                    <a:lstStyle/>
                    <a:p>
                      <a:pPr algn="ctr"/>
                      <a:r>
                        <a:rPr lang="en-US" sz="1400" b="0" dirty="0"/>
                        <a:t>0.000</a:t>
                      </a:r>
                    </a:p>
                  </a:txBody>
                  <a:tcPr/>
                </a:tc>
                <a:tc>
                  <a:txBody>
                    <a:bodyPr/>
                    <a:lstStyle/>
                    <a:p>
                      <a:pPr algn="ctr"/>
                      <a:r>
                        <a:rPr lang="en-US" sz="1400" b="0" dirty="0"/>
                        <a:t>0.003</a:t>
                      </a:r>
                    </a:p>
                  </a:txBody>
                  <a:tcPr/>
                </a:tc>
                <a:tc>
                  <a:txBody>
                    <a:bodyPr/>
                    <a:lstStyle/>
                    <a:p>
                      <a:pPr algn="ctr"/>
                      <a:r>
                        <a:rPr lang="en-US" sz="1400" b="0" dirty="0"/>
                        <a:t>0.196</a:t>
                      </a:r>
                    </a:p>
                  </a:txBody>
                  <a:tcPr/>
                </a:tc>
                <a:tc>
                  <a:txBody>
                    <a:bodyPr/>
                    <a:lstStyle/>
                    <a:p>
                      <a:pPr algn="ctr"/>
                      <a:r>
                        <a:rPr lang="en-US" sz="1400" b="0" dirty="0"/>
                        <a:t>0.275</a:t>
                      </a:r>
                    </a:p>
                  </a:txBody>
                  <a:tcPr/>
                </a:tc>
                <a:tc>
                  <a:txBody>
                    <a:bodyPr/>
                    <a:lstStyle/>
                    <a:p>
                      <a:pPr algn="ctr"/>
                      <a:r>
                        <a:rPr lang="en-US" sz="1400" b="0" dirty="0"/>
                        <a:t>0.384</a:t>
                      </a:r>
                    </a:p>
                  </a:txBody>
                  <a:tcPr/>
                </a:tc>
                <a:tc>
                  <a:txBody>
                    <a:bodyPr/>
                    <a:lstStyle/>
                    <a:p>
                      <a:pPr algn="ctr"/>
                      <a:r>
                        <a:rPr lang="en-US" sz="1400" b="0" dirty="0"/>
                        <a:t>0.450</a:t>
                      </a:r>
                    </a:p>
                  </a:txBody>
                  <a:tcPr/>
                </a:tc>
                <a:extLst>
                  <a:ext uri="{0D108BD9-81ED-4DB2-BD59-A6C34878D82A}">
                    <a16:rowId xmlns:a16="http://schemas.microsoft.com/office/drawing/2014/main" val="1544743296"/>
                  </a:ext>
                </a:extLst>
              </a:tr>
              <a:tr h="383454">
                <a:tc>
                  <a:txBody>
                    <a:bodyPr/>
                    <a:lstStyle/>
                    <a:p>
                      <a:pPr algn="ctr"/>
                      <a:r>
                        <a:rPr lang="en-US" sz="1400" b="1" dirty="0"/>
                        <a:t>BER,  Adaptation</a:t>
                      </a:r>
                    </a:p>
                  </a:txBody>
                  <a:tcPr/>
                </a:tc>
                <a:tc>
                  <a:txBody>
                    <a:bodyPr/>
                    <a:lstStyle/>
                    <a:p>
                      <a:pPr algn="ctr"/>
                      <a:r>
                        <a:rPr lang="en-US" sz="1400" b="0" dirty="0"/>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a:ea typeface="MS Gothic"/>
                          <a:cs typeface="+mn-cs"/>
                        </a:rPr>
                        <a:t>0.000</a:t>
                      </a:r>
                      <a:endParaRPr kumimoji="0" lang="en-US" sz="1400" b="0"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extLst>
                  <a:ext uri="{0D108BD9-81ED-4DB2-BD59-A6C34878D82A}">
                    <a16:rowId xmlns:a16="http://schemas.microsoft.com/office/drawing/2014/main" val="2111433658"/>
                  </a:ext>
                </a:extLst>
              </a:tr>
            </a:tbl>
          </a:graphicData>
        </a:graphic>
      </p:graphicFrame>
    </p:spTree>
    <p:extLst>
      <p:ext uri="{BB962C8B-B14F-4D97-AF65-F5344CB8AC3E}">
        <p14:creationId xmlns:p14="http://schemas.microsoft.com/office/powerpoint/2010/main" val="20194361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So, What’s Next Up? Hardware Validation!</a:t>
            </a:r>
          </a:p>
        </p:txBody>
      </p:sp>
      <p:pic>
        <p:nvPicPr>
          <p:cNvPr id="11" name="Picture 10">
            <a:extLst>
              <a:ext uri="{FF2B5EF4-FFF2-40B4-BE49-F238E27FC236}">
                <a16:creationId xmlns:a16="http://schemas.microsoft.com/office/drawing/2014/main" id="{47EC6B29-7F0B-9640-2DD5-4E6724426FA4}"/>
              </a:ext>
            </a:extLst>
          </p:cNvPr>
          <p:cNvPicPr>
            <a:picLocks noChangeAspect="1"/>
          </p:cNvPicPr>
          <p:nvPr/>
        </p:nvPicPr>
        <p:blipFill>
          <a:blip r:embed="rId3"/>
          <a:stretch>
            <a:fillRect/>
          </a:stretch>
        </p:blipFill>
        <p:spPr>
          <a:xfrm>
            <a:off x="2573867" y="1600200"/>
            <a:ext cx="7143750" cy="4267200"/>
          </a:xfrm>
          <a:prstGeom prst="rect">
            <a:avLst/>
          </a:prstGeom>
        </p:spPr>
      </p:pic>
      <p:sp>
        <p:nvSpPr>
          <p:cNvPr id="12" name="TextBox 11">
            <a:extLst>
              <a:ext uri="{FF2B5EF4-FFF2-40B4-BE49-F238E27FC236}">
                <a16:creationId xmlns:a16="http://schemas.microsoft.com/office/drawing/2014/main" id="{43BDFF39-27BD-EB9B-6A4E-1C02C7CCA690}"/>
              </a:ext>
            </a:extLst>
          </p:cNvPr>
          <p:cNvSpPr txBox="1"/>
          <p:nvPr/>
        </p:nvSpPr>
        <p:spPr>
          <a:xfrm>
            <a:off x="914167" y="1200090"/>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Quick-turn Build a 92.2 Gbps PMX-32 DPWiFi Prototype</a:t>
            </a:r>
          </a:p>
        </p:txBody>
      </p:sp>
      <p:sp>
        <p:nvSpPr>
          <p:cNvPr id="13" name="TextBox 12">
            <a:extLst>
              <a:ext uri="{FF2B5EF4-FFF2-40B4-BE49-F238E27FC236}">
                <a16:creationId xmlns:a16="http://schemas.microsoft.com/office/drawing/2014/main" id="{6290C733-2A13-547F-319C-301B349561A0}"/>
              </a:ext>
            </a:extLst>
          </p:cNvPr>
          <p:cNvSpPr txBox="1"/>
          <p:nvPr/>
        </p:nvSpPr>
        <p:spPr>
          <a:xfrm>
            <a:off x="914166" y="5822958"/>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From 8x 11.5 Gbps SMX-4 WiFi-7 SoCs (QPC9274/ BCM67263/ MT7990) </a:t>
            </a:r>
          </a:p>
        </p:txBody>
      </p:sp>
    </p:spTree>
    <p:extLst>
      <p:ext uri="{BB962C8B-B14F-4D97-AF65-F5344CB8AC3E}">
        <p14:creationId xmlns:p14="http://schemas.microsoft.com/office/powerpoint/2010/main" val="3259350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4" name="Rectangle 1">
            <a:extLst>
              <a:ext uri="{FF2B5EF4-FFF2-40B4-BE49-F238E27FC236}">
                <a16:creationId xmlns:a16="http://schemas.microsoft.com/office/drawing/2014/main" id="{3B4E4181-D195-B71A-1400-67F87D8AD352}"/>
              </a:ext>
            </a:extLst>
          </p:cNvPr>
          <p:cNvSpPr txBox="1">
            <a:spLocks noChangeArrowheads="1"/>
          </p:cNvSpPr>
          <p:nvPr/>
        </p:nvSpPr>
        <p:spPr bwMode="auto">
          <a:xfrm>
            <a:off x="892445" y="609600"/>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kern="0" dirty="0"/>
              <a:t>Summary and Conclusions</a:t>
            </a:r>
          </a:p>
        </p:txBody>
      </p:sp>
      <p:sp>
        <p:nvSpPr>
          <p:cNvPr id="2" name="Rectangle 2">
            <a:extLst>
              <a:ext uri="{FF2B5EF4-FFF2-40B4-BE49-F238E27FC236}">
                <a16:creationId xmlns:a16="http://schemas.microsoft.com/office/drawing/2014/main" id="{BE7DDB0E-FA39-AFD9-0945-27E33FAF7FCC}"/>
              </a:ext>
            </a:extLst>
          </p:cNvPr>
          <p:cNvSpPr txBox="1">
            <a:spLocks noChangeArrowheads="1"/>
          </p:cNvSpPr>
          <p:nvPr/>
        </p:nvSpPr>
        <p:spPr bwMode="auto">
          <a:xfrm>
            <a:off x="1486563" y="1674813"/>
            <a:ext cx="9447608"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has proposed breakthrough MIMO Multiplexing multi-signal processing delivering 92 Gbps P2P data transport in a 320 MHz channel at 6 GHz, regardless of propagation impairments.</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92 Gbps DPWiFi physical MATLAB model has fully simulation-validated the functionality and performance claimed above.</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contemplated WiFi-7 based 92 Gbps DPWiFi </a:t>
            </a:r>
            <a:r>
              <a:rPr lang="en-GB" kern="0"/>
              <a:t>prototype will </a:t>
            </a:r>
            <a:r>
              <a:rPr lang="en-GB" kern="0" dirty="0"/>
              <a:t>similarly hardware-validate DPWiFi by this year’s end.</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remains without peer as a candidate TGbn PHY</a:t>
            </a:r>
          </a:p>
        </p:txBody>
      </p:sp>
    </p:spTree>
    <p:extLst>
      <p:ext uri="{BB962C8B-B14F-4D97-AF65-F5344CB8AC3E}">
        <p14:creationId xmlns:p14="http://schemas.microsoft.com/office/powerpoint/2010/main" val="285833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856103" y="1909472"/>
            <a:ext cx="10361084" cy="106521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Appendix</a:t>
            </a:r>
            <a:br>
              <a:rPr lang="en-GB" dirty="0"/>
            </a:br>
            <a:br>
              <a:rPr lang="en-GB" dirty="0"/>
            </a:br>
            <a:r>
              <a:rPr lang="en-GB" dirty="0"/>
              <a:t>DPWiFi RevA MATLAB Simulation Results</a:t>
            </a:r>
            <a:br>
              <a:rPr lang="en-GB" dirty="0"/>
            </a:br>
            <a:br>
              <a:rPr lang="en-GB" dirty="0"/>
            </a:br>
            <a:endParaRPr lang="en-GB" dirty="0"/>
          </a:p>
        </p:txBody>
      </p:sp>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321828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 DPWiFi-32 MCS13 320MHz / </a:t>
            </a:r>
            <a:r>
              <a:rPr lang="el-GR" sz="2000" kern="0" dirty="0">
                <a:solidFill>
                  <a:schemeClr val="tx1"/>
                </a:solidFill>
                <a:effectLst/>
              </a:rPr>
              <a:t>ψ</a:t>
            </a:r>
            <a:r>
              <a:rPr lang="en-US" sz="2000" kern="0" dirty="0">
                <a:solidFill>
                  <a:schemeClr val="tx1"/>
                </a:solidFill>
                <a:effectLst/>
              </a:rPr>
              <a:t> = 0.0</a:t>
            </a:r>
            <a:r>
              <a:rPr lang="en-US" sz="2000" kern="0" baseline="30000" dirty="0">
                <a:solidFill>
                  <a:schemeClr val="tx1"/>
                </a:solidFill>
                <a:effectLst/>
              </a:rPr>
              <a:t>o</a:t>
            </a:r>
            <a:r>
              <a:rPr lang="en-US" sz="2000" kern="0" dirty="0">
                <a:solidFill>
                  <a:schemeClr val="tx1"/>
                </a:solidFill>
                <a:effectLst/>
              </a:rPr>
              <a:t> / No Adaptation</a:t>
            </a:r>
          </a:p>
        </p:txBody>
      </p:sp>
      <p:pic>
        <p:nvPicPr>
          <p:cNvPr id="13" name="Picture 12">
            <a:extLst>
              <a:ext uri="{FF2B5EF4-FFF2-40B4-BE49-F238E27FC236}">
                <a16:creationId xmlns:a16="http://schemas.microsoft.com/office/drawing/2014/main" id="{42659E6D-0A38-4F09-03B4-8A2EB1C992F7}"/>
              </a:ext>
            </a:extLst>
          </p:cNvPr>
          <p:cNvPicPr>
            <a:picLocks noChangeAspect="1"/>
          </p:cNvPicPr>
          <p:nvPr/>
        </p:nvPicPr>
        <p:blipFill>
          <a:blip r:embed="rId3"/>
          <a:stretch>
            <a:fillRect/>
          </a:stretch>
        </p:blipFill>
        <p:spPr>
          <a:xfrm>
            <a:off x="1447800" y="1353708"/>
            <a:ext cx="9296400" cy="4931389"/>
          </a:xfrm>
          <a:prstGeom prst="rect">
            <a:avLst/>
          </a:prstGeom>
        </p:spPr>
      </p:pic>
    </p:spTree>
    <p:extLst>
      <p:ext uri="{BB962C8B-B14F-4D97-AF65-F5344CB8AC3E}">
        <p14:creationId xmlns:p14="http://schemas.microsoft.com/office/powerpoint/2010/main" val="1062018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2: DPWiFi-32 MCS13 320MHz / </a:t>
            </a:r>
            <a:r>
              <a:rPr lang="el-GR" sz="2000" kern="0" dirty="0">
                <a:solidFill>
                  <a:schemeClr val="tx1"/>
                </a:solidFill>
                <a:effectLst/>
              </a:rPr>
              <a:t>ψ</a:t>
            </a:r>
            <a:r>
              <a:rPr lang="en-US" sz="2000" kern="0" dirty="0">
                <a:solidFill>
                  <a:schemeClr val="tx1"/>
                </a:solidFill>
                <a:effectLst/>
              </a:rPr>
              <a:t> = 1.0</a:t>
            </a:r>
            <a:r>
              <a:rPr lang="en-US" sz="2000" kern="0" baseline="30000" dirty="0">
                <a:solidFill>
                  <a:schemeClr val="tx1"/>
                </a:solidFill>
                <a:effectLst/>
              </a:rPr>
              <a:t>o</a:t>
            </a:r>
            <a:r>
              <a:rPr lang="en-US" sz="2000" kern="0" dirty="0">
                <a:solidFill>
                  <a:schemeClr val="tx1"/>
                </a:solidFill>
                <a:effectLst/>
              </a:rPr>
              <a:t> / No Adaptation</a:t>
            </a:r>
          </a:p>
        </p:txBody>
      </p:sp>
      <p:pic>
        <p:nvPicPr>
          <p:cNvPr id="3" name="Picture 2">
            <a:extLst>
              <a:ext uri="{FF2B5EF4-FFF2-40B4-BE49-F238E27FC236}">
                <a16:creationId xmlns:a16="http://schemas.microsoft.com/office/drawing/2014/main" id="{A4CAF6CF-8E45-DEA7-701C-7BE7A8AD9635}"/>
              </a:ext>
            </a:extLst>
          </p:cNvPr>
          <p:cNvPicPr>
            <a:picLocks noChangeAspect="1"/>
          </p:cNvPicPr>
          <p:nvPr/>
        </p:nvPicPr>
        <p:blipFill>
          <a:blip r:embed="rId3"/>
          <a:stretch>
            <a:fillRect/>
          </a:stretch>
        </p:blipFill>
        <p:spPr>
          <a:xfrm>
            <a:off x="1447800" y="1346038"/>
            <a:ext cx="9419696" cy="4933922"/>
          </a:xfrm>
          <a:prstGeom prst="rect">
            <a:avLst/>
          </a:prstGeom>
        </p:spPr>
      </p:pic>
    </p:spTree>
    <p:extLst>
      <p:ext uri="{BB962C8B-B14F-4D97-AF65-F5344CB8AC3E}">
        <p14:creationId xmlns:p14="http://schemas.microsoft.com/office/powerpoint/2010/main" val="120549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3: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57A61A4-0150-43B9-D6DC-8B361E788876}"/>
              </a:ext>
            </a:extLst>
          </p:cNvPr>
          <p:cNvPicPr>
            <a:picLocks noChangeAspect="1"/>
          </p:cNvPicPr>
          <p:nvPr/>
        </p:nvPicPr>
        <p:blipFill>
          <a:blip r:embed="rId3"/>
          <a:stretch>
            <a:fillRect/>
          </a:stretch>
        </p:blipFill>
        <p:spPr>
          <a:xfrm>
            <a:off x="1444096" y="1353708"/>
            <a:ext cx="9403292" cy="4985175"/>
          </a:xfrm>
          <a:prstGeom prst="rect">
            <a:avLst/>
          </a:prstGeom>
        </p:spPr>
      </p:pic>
    </p:spTree>
    <p:extLst>
      <p:ext uri="{BB962C8B-B14F-4D97-AF65-F5344CB8AC3E}">
        <p14:creationId xmlns:p14="http://schemas.microsoft.com/office/powerpoint/2010/main" val="2138699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Abstract</a:t>
            </a:r>
          </a:p>
        </p:txBody>
      </p:sp>
      <p:sp>
        <p:nvSpPr>
          <p:cNvPr id="4098" name="Rectangle 2"/>
          <p:cNvSpPr>
            <a:spLocks noGrp="1" noChangeArrowheads="1"/>
          </p:cNvSpPr>
          <p:nvPr>
            <p:ph idx="1"/>
          </p:nvPr>
        </p:nvSpPr>
        <p:spPr>
          <a:xfrm>
            <a:off x="1579997" y="1751014"/>
            <a:ext cx="9164203"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TGbn PHY candidate DPWiFi originally proposed Nov ‘23, an improved radiowave polarization processing model incorporated June ‘24 unearthed a serious, latent flaw in the original Dynamic Polarization Propagation Channel formulation.  Since remedied, the updated “DPWiFi revA” TRX model as well as its corresponding MATLAB functional validation and performance characterization data, analyses and conclusions are presented herein.</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4: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385F5472-1AC8-DF50-57D8-5121F6344889}"/>
              </a:ext>
            </a:extLst>
          </p:cNvPr>
          <p:cNvPicPr>
            <a:picLocks noChangeAspect="1"/>
          </p:cNvPicPr>
          <p:nvPr/>
        </p:nvPicPr>
        <p:blipFill>
          <a:blip r:embed="rId3"/>
          <a:stretch>
            <a:fillRect/>
          </a:stretch>
        </p:blipFill>
        <p:spPr>
          <a:xfrm>
            <a:off x="1467379" y="1327950"/>
            <a:ext cx="9356725" cy="4982726"/>
          </a:xfrm>
          <a:prstGeom prst="rect">
            <a:avLst/>
          </a:prstGeom>
        </p:spPr>
      </p:pic>
    </p:spTree>
    <p:extLst>
      <p:ext uri="{BB962C8B-B14F-4D97-AF65-F5344CB8AC3E}">
        <p14:creationId xmlns:p14="http://schemas.microsoft.com/office/powerpoint/2010/main" val="5895235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5: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6D073709-DFEC-B483-0B17-224FB9B0AD48}"/>
              </a:ext>
            </a:extLst>
          </p:cNvPr>
          <p:cNvPicPr>
            <a:picLocks noChangeAspect="1"/>
          </p:cNvPicPr>
          <p:nvPr/>
        </p:nvPicPr>
        <p:blipFill>
          <a:blip r:embed="rId3"/>
          <a:stretch>
            <a:fillRect/>
          </a:stretch>
        </p:blipFill>
        <p:spPr>
          <a:xfrm>
            <a:off x="1427396" y="1295401"/>
            <a:ext cx="9458859" cy="5029200"/>
          </a:xfrm>
          <a:prstGeom prst="rect">
            <a:avLst/>
          </a:prstGeom>
        </p:spPr>
      </p:pic>
    </p:spTree>
    <p:extLst>
      <p:ext uri="{BB962C8B-B14F-4D97-AF65-F5344CB8AC3E}">
        <p14:creationId xmlns:p14="http://schemas.microsoft.com/office/powerpoint/2010/main" val="4209172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6: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1A0587CB-692E-8FB3-83C9-AD40279B05D1}"/>
              </a:ext>
            </a:extLst>
          </p:cNvPr>
          <p:cNvPicPr>
            <a:picLocks noChangeAspect="1"/>
          </p:cNvPicPr>
          <p:nvPr/>
        </p:nvPicPr>
        <p:blipFill>
          <a:blip r:embed="rId3"/>
          <a:stretch>
            <a:fillRect/>
          </a:stretch>
        </p:blipFill>
        <p:spPr>
          <a:xfrm>
            <a:off x="1368254" y="1344071"/>
            <a:ext cx="9525000" cy="5056729"/>
          </a:xfrm>
          <a:prstGeom prst="rect">
            <a:avLst/>
          </a:prstGeom>
        </p:spPr>
      </p:pic>
    </p:spTree>
    <p:extLst>
      <p:ext uri="{BB962C8B-B14F-4D97-AF65-F5344CB8AC3E}">
        <p14:creationId xmlns:p14="http://schemas.microsoft.com/office/powerpoint/2010/main" val="3249092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7: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1B3D6B79-185C-63C9-EF92-725854EBBB37}"/>
              </a:ext>
            </a:extLst>
          </p:cNvPr>
          <p:cNvPicPr>
            <a:picLocks noChangeAspect="1"/>
          </p:cNvPicPr>
          <p:nvPr/>
        </p:nvPicPr>
        <p:blipFill>
          <a:blip r:embed="rId3"/>
          <a:stretch>
            <a:fillRect/>
          </a:stretch>
        </p:blipFill>
        <p:spPr>
          <a:xfrm>
            <a:off x="1421342" y="1353708"/>
            <a:ext cx="9448800" cy="5016274"/>
          </a:xfrm>
          <a:prstGeom prst="rect">
            <a:avLst/>
          </a:prstGeom>
        </p:spPr>
      </p:pic>
    </p:spTree>
    <p:extLst>
      <p:ext uri="{BB962C8B-B14F-4D97-AF65-F5344CB8AC3E}">
        <p14:creationId xmlns:p14="http://schemas.microsoft.com/office/powerpoint/2010/main" val="356769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8: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C0F6F1DD-0874-01E3-7CBB-A2C3367C8E54}"/>
              </a:ext>
            </a:extLst>
          </p:cNvPr>
          <p:cNvPicPr>
            <a:picLocks noChangeAspect="1"/>
          </p:cNvPicPr>
          <p:nvPr/>
        </p:nvPicPr>
        <p:blipFill>
          <a:blip r:embed="rId3"/>
          <a:stretch>
            <a:fillRect/>
          </a:stretch>
        </p:blipFill>
        <p:spPr>
          <a:xfrm>
            <a:off x="1334163" y="1330097"/>
            <a:ext cx="9546166" cy="5091623"/>
          </a:xfrm>
          <a:prstGeom prst="rect">
            <a:avLst/>
          </a:prstGeom>
        </p:spPr>
      </p:pic>
    </p:spTree>
    <p:extLst>
      <p:ext uri="{BB962C8B-B14F-4D97-AF65-F5344CB8AC3E}">
        <p14:creationId xmlns:p14="http://schemas.microsoft.com/office/powerpoint/2010/main" val="2241291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9: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06160BB-25A9-6E40-FAA7-E60D8A7B3C77}"/>
              </a:ext>
            </a:extLst>
          </p:cNvPr>
          <p:cNvPicPr>
            <a:picLocks noChangeAspect="1"/>
          </p:cNvPicPr>
          <p:nvPr/>
        </p:nvPicPr>
        <p:blipFill>
          <a:blip r:embed="rId3"/>
          <a:stretch>
            <a:fillRect/>
          </a:stretch>
        </p:blipFill>
        <p:spPr>
          <a:xfrm>
            <a:off x="1383242" y="1295400"/>
            <a:ext cx="9525000" cy="5052348"/>
          </a:xfrm>
          <a:prstGeom prst="rect">
            <a:avLst/>
          </a:prstGeom>
        </p:spPr>
      </p:pic>
    </p:spTree>
    <p:extLst>
      <p:ext uri="{BB962C8B-B14F-4D97-AF65-F5344CB8AC3E}">
        <p14:creationId xmlns:p14="http://schemas.microsoft.com/office/powerpoint/2010/main" val="2991307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14400"/>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10: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70EB836D-D022-08EC-3DAB-C5DF780EADFD}"/>
              </a:ext>
            </a:extLst>
          </p:cNvPr>
          <p:cNvPicPr>
            <a:picLocks noChangeAspect="1"/>
          </p:cNvPicPr>
          <p:nvPr/>
        </p:nvPicPr>
        <p:blipFill>
          <a:blip r:embed="rId3"/>
          <a:stretch>
            <a:fillRect/>
          </a:stretch>
        </p:blipFill>
        <p:spPr>
          <a:xfrm>
            <a:off x="1459442" y="1295400"/>
            <a:ext cx="9372600" cy="5043000"/>
          </a:xfrm>
          <a:prstGeom prst="rect">
            <a:avLst/>
          </a:prstGeom>
        </p:spPr>
      </p:pic>
    </p:spTree>
    <p:extLst>
      <p:ext uri="{BB962C8B-B14F-4D97-AF65-F5344CB8AC3E}">
        <p14:creationId xmlns:p14="http://schemas.microsoft.com/office/powerpoint/2010/main" val="43401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90600"/>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11: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9EAC856D-64F8-52FA-4782-199646C12FAD}"/>
              </a:ext>
            </a:extLst>
          </p:cNvPr>
          <p:cNvPicPr>
            <a:picLocks noChangeAspect="1"/>
          </p:cNvPicPr>
          <p:nvPr/>
        </p:nvPicPr>
        <p:blipFill>
          <a:blip r:embed="rId3"/>
          <a:stretch>
            <a:fillRect/>
          </a:stretch>
        </p:blipFill>
        <p:spPr>
          <a:xfrm>
            <a:off x="1432058" y="1362001"/>
            <a:ext cx="9427368" cy="5040227"/>
          </a:xfrm>
          <a:prstGeom prst="rect">
            <a:avLst/>
          </a:prstGeom>
        </p:spPr>
      </p:pic>
    </p:spTree>
    <p:extLst>
      <p:ext uri="{BB962C8B-B14F-4D97-AF65-F5344CB8AC3E}">
        <p14:creationId xmlns:p14="http://schemas.microsoft.com/office/powerpoint/2010/main" val="4063808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12: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E0522633-F894-7AA4-1B43-7B217B3B389E}"/>
              </a:ext>
            </a:extLst>
          </p:cNvPr>
          <p:cNvPicPr>
            <a:picLocks noChangeAspect="1"/>
          </p:cNvPicPr>
          <p:nvPr/>
        </p:nvPicPr>
        <p:blipFill>
          <a:blip r:embed="rId3"/>
          <a:stretch>
            <a:fillRect/>
          </a:stretch>
        </p:blipFill>
        <p:spPr>
          <a:xfrm>
            <a:off x="1421342" y="1338683"/>
            <a:ext cx="9448800" cy="4999103"/>
          </a:xfrm>
          <a:prstGeom prst="rect">
            <a:avLst/>
          </a:prstGeom>
        </p:spPr>
      </p:pic>
    </p:spTree>
    <p:extLst>
      <p:ext uri="{BB962C8B-B14F-4D97-AF65-F5344CB8AC3E}">
        <p14:creationId xmlns:p14="http://schemas.microsoft.com/office/powerpoint/2010/main" val="6796128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References</a:t>
            </a:r>
          </a:p>
        </p:txBody>
      </p:sp>
      <p:sp>
        <p:nvSpPr>
          <p:cNvPr id="2" name="Content Placeholder 1"/>
          <p:cNvSpPr>
            <a:spLocks noGrp="1"/>
          </p:cNvSpPr>
          <p:nvPr>
            <p:ph idx="1"/>
          </p:nvPr>
        </p:nvSpPr>
        <p:spPr>
          <a:xfrm>
            <a:off x="903459" y="1447800"/>
            <a:ext cx="10361084" cy="4113213"/>
          </a:xfrm>
        </p:spPr>
        <p:txBody>
          <a:bodyPr/>
          <a:lstStyle/>
          <a:p>
            <a:pPr marL="463550" indent="-463550"/>
            <a:r>
              <a:rPr lang="en-GB" dirty="0"/>
              <a:t>1.	23/1606r1-UHRSG	</a:t>
            </a:r>
            <a:br>
              <a:rPr lang="en-GB" dirty="0"/>
            </a:br>
            <a:r>
              <a:rPr lang="en-GB" sz="2000" u="sng" dirty="0"/>
              <a:t>Dynamic Polarization Multiplexing and Beamforming WLANs</a:t>
            </a:r>
            <a:br>
              <a:rPr lang="en-GB" sz="2000" u="sng" dirty="0"/>
            </a:br>
            <a:r>
              <a:rPr lang="en-GB" sz="2000" dirty="0"/>
              <a:t>Carlos A Rios (Terabit Wireless Internet), 13-Sep-2023</a:t>
            </a:r>
          </a:p>
          <a:p>
            <a:pPr marL="463550" indent="-463550">
              <a:buAutoNum type="arabicPeriod" startAt="2"/>
            </a:pPr>
            <a:r>
              <a:rPr lang="en-GB" dirty="0"/>
              <a:t>23/1756r3-TGbn</a:t>
            </a:r>
            <a:br>
              <a:rPr lang="en-GB" dirty="0"/>
            </a:br>
            <a:r>
              <a:rPr lang="en-GB" sz="2000" u="sng" dirty="0"/>
              <a:t>MIMO Dynamic Polarization and Beamforming: Proposed IEEE802.11bn PHY</a:t>
            </a:r>
            <a:br>
              <a:rPr lang="en-GB" sz="2000" u="sng" dirty="0"/>
            </a:br>
            <a:r>
              <a:rPr lang="en-GB" sz="2000" dirty="0"/>
              <a:t>Carlos A Rios (Terabit Wireless Internet), 16-Nov-2023</a:t>
            </a:r>
          </a:p>
          <a:p>
            <a:pPr marL="463550" indent="-463550">
              <a:buAutoNum type="arabicPeriod" startAt="2"/>
            </a:pPr>
            <a:r>
              <a:rPr lang="en-GB" dirty="0"/>
              <a:t>24/0041r12-TGbn</a:t>
            </a:r>
            <a:br>
              <a:rPr lang="en-GB" dirty="0"/>
            </a:br>
            <a:r>
              <a:rPr lang="en-GB" sz="2000" u="sng" dirty="0"/>
              <a:t>DPWiFi MATLAB Validation</a:t>
            </a:r>
            <a:br>
              <a:rPr lang="en-GB" sz="2000" u="sng" dirty="0"/>
            </a:br>
            <a:r>
              <a:rPr lang="en-GB" sz="2000" dirty="0"/>
              <a:t>Carlos A Rios (Terabit Wireless Internet), 02-Feb-2024</a:t>
            </a:r>
          </a:p>
          <a:p>
            <a:pPr marL="463550" indent="-463550">
              <a:buAutoNum type="arabicPeriod" startAt="2"/>
            </a:pPr>
            <a:r>
              <a:rPr lang="en-GB" dirty="0"/>
              <a:t>24/0440r6-TGbn</a:t>
            </a:r>
            <a:br>
              <a:rPr lang="en-GB" dirty="0"/>
            </a:br>
            <a:r>
              <a:rPr lang="en-GB" sz="2000" u="sng" dirty="0"/>
              <a:t>DPWiFi for IEEE802.11bn WMANs </a:t>
            </a:r>
            <a:br>
              <a:rPr lang="en-GB" sz="2000" u="sng" dirty="0"/>
            </a:br>
            <a:r>
              <a:rPr lang="en-GB" sz="2000" dirty="0"/>
              <a:t>Carlos A Rios (Terabit Wireless Internet), 22-Apr-2024</a:t>
            </a:r>
            <a:br>
              <a:rPr lang="en-GB" dirty="0"/>
            </a:br>
            <a:endParaRPr lang="en-GB" sz="2800" dirty="0"/>
          </a:p>
        </p:txBody>
      </p:sp>
      <p:sp>
        <p:nvSpPr>
          <p:cNvPr id="6" name="Slide Number Placeholder 5"/>
          <p:cNvSpPr>
            <a:spLocks noGrp="1"/>
          </p:cNvSpPr>
          <p:nvPr>
            <p:ph type="sldNum" idx="12"/>
          </p:nvPr>
        </p:nvSpPr>
        <p:spPr/>
        <p:txBody>
          <a:bodyPr/>
          <a:lstStyle/>
          <a:p>
            <a:r>
              <a:rPr lang="en-GB"/>
              <a:t>Slide </a:t>
            </a:r>
            <a:fld id="{531D307C-65C7-4BB3-B44A-1501D36803F7}" type="slidenum">
              <a:rPr lang="en-GB"/>
              <a:pPr/>
              <a:t>29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499DD9B5-C61F-701E-5042-5D4AD95B85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145990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3</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WiFi Static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71310" y="4594286"/>
            <a:ext cx="3644033" cy="1867178"/>
          </a:xfrm>
          <a:prstGeom prst="rect">
            <a:avLst/>
          </a:prstGeom>
          <a:noFill/>
        </p:spPr>
        <p:txBody>
          <a:bodyPr wrap="square" rtlCol="0">
            <a:spAutoFit/>
          </a:bodyPr>
          <a:lstStyle/>
          <a:p>
            <a:r>
              <a:rPr lang="en-US" sz="1600" b="1" dirty="0">
                <a:solidFill>
                  <a:schemeClr val="tx1"/>
                </a:solidFill>
              </a:rPr>
              <a:t>A WiFi Tx antenna “polarizes” by launching RF waveforms S in a precise spatial orientation per an “Orthogonal Polarization Baseline (OPB)”</a:t>
            </a:r>
          </a:p>
          <a:p>
            <a:pPr marL="228600" indent="-228600">
              <a:buFont typeface="Arial" panose="020B0604020202020204" pitchFamily="34" charset="0"/>
              <a:buChar char="•"/>
            </a:pPr>
            <a:r>
              <a:rPr lang="en-US" sz="1400" b="1" dirty="0">
                <a:solidFill>
                  <a:schemeClr val="tx1"/>
                </a:solidFill>
              </a:rPr>
              <a:t>Linearly Polarized P</a:t>
            </a:r>
            <a:r>
              <a:rPr lang="en-US" sz="1400" b="1" baseline="-25000" dirty="0">
                <a:solidFill>
                  <a:schemeClr val="tx1"/>
                </a:solidFill>
              </a:rPr>
              <a:t>TX</a:t>
            </a:r>
            <a:r>
              <a:rPr lang="en-US" sz="1400" b="1" dirty="0">
                <a:solidFill>
                  <a:schemeClr val="tx1"/>
                </a:solidFill>
              </a:rPr>
              <a:t> radiates along a fixed 0</a:t>
            </a:r>
            <a:r>
              <a:rPr lang="en-US" sz="1400" b="1" baseline="30000" dirty="0">
                <a:solidFill>
                  <a:schemeClr val="tx1"/>
                </a:solidFill>
              </a:rPr>
              <a:t>o</a:t>
            </a:r>
            <a:r>
              <a:rPr lang="en-US" sz="1400" b="1" dirty="0">
                <a:solidFill>
                  <a:schemeClr val="tx1"/>
                </a:solidFill>
              </a:rPr>
              <a:t> or 90</a:t>
            </a:r>
            <a:r>
              <a:rPr lang="en-US" sz="1400" b="1" baseline="30000" dirty="0">
                <a:solidFill>
                  <a:schemeClr val="tx1"/>
                </a:solidFill>
              </a:rPr>
              <a:t>o</a:t>
            </a:r>
            <a:r>
              <a:rPr lang="en-US" sz="1400" b="1" dirty="0">
                <a:solidFill>
                  <a:schemeClr val="tx1"/>
                </a:solidFill>
              </a:rPr>
              <a:t> H/V angle </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TX</a:t>
            </a:r>
            <a:r>
              <a:rPr lang="en-US" sz="1400" b="1" dirty="0">
                <a:solidFill>
                  <a:schemeClr val="tx1"/>
                </a:solidFill>
              </a:rPr>
              <a:t>(S) = H or V</a:t>
            </a:r>
          </a:p>
          <a:p>
            <a:endParaRPr lang="en-US" sz="1400" b="1" baseline="30000" dirty="0">
              <a:solidFill>
                <a:schemeClr val="tx1"/>
              </a:solidFill>
            </a:endParaRPr>
          </a:p>
        </p:txBody>
      </p:sp>
      <p:sp>
        <p:nvSpPr>
          <p:cNvPr id="12" name="TextBox 11">
            <a:extLst>
              <a:ext uri="{FF2B5EF4-FFF2-40B4-BE49-F238E27FC236}">
                <a16:creationId xmlns:a16="http://schemas.microsoft.com/office/drawing/2014/main" id="{5429AF24-E5CB-8093-579B-686961BA7E42}"/>
              </a:ext>
            </a:extLst>
          </p:cNvPr>
          <p:cNvSpPr txBox="1"/>
          <p:nvPr/>
        </p:nvSpPr>
        <p:spPr>
          <a:xfrm>
            <a:off x="4547018" y="4496823"/>
            <a:ext cx="3097963" cy="2062103"/>
          </a:xfrm>
          <a:prstGeom prst="rect">
            <a:avLst/>
          </a:prstGeom>
          <a:noFill/>
        </p:spPr>
        <p:txBody>
          <a:bodyPr wrap="square" rtlCol="0">
            <a:spAutoFit/>
          </a:bodyPr>
          <a:lstStyle/>
          <a:p>
            <a:pPr>
              <a:buNone/>
            </a:pPr>
            <a:r>
              <a:rPr lang="en-US" sz="1600" b="1" dirty="0">
                <a:solidFill>
                  <a:schemeClr val="tx1"/>
                </a:solidFill>
              </a:rPr>
              <a:t>Typical terrestrial propagation “depolarizes” S by rotating P</a:t>
            </a:r>
            <a:r>
              <a:rPr lang="en-US" sz="1600" b="1" baseline="-25000" dirty="0">
                <a:solidFill>
                  <a:schemeClr val="tx1"/>
                </a:solidFill>
              </a:rPr>
              <a:t>TX</a:t>
            </a:r>
            <a:r>
              <a:rPr lang="en-US" sz="1600" b="1" dirty="0">
                <a:solidFill>
                  <a:schemeClr val="tx1"/>
                </a:solidFill>
              </a:rPr>
              <a:t> by a “depolarization angle” </a:t>
            </a:r>
            <a:r>
              <a:rPr lang="el-GR" sz="1600" b="1" dirty="0">
                <a:solidFill>
                  <a:schemeClr val="tx1"/>
                </a:solidFill>
              </a:rPr>
              <a:t>ψ</a:t>
            </a:r>
            <a:endParaRPr lang="en-US" sz="1600" b="1" dirty="0">
              <a:solidFill>
                <a:schemeClr val="tx1"/>
              </a:solidFill>
            </a:endParaRPr>
          </a:p>
          <a:p>
            <a:pPr marL="228600" lvl="1" indent="-228600">
              <a:buFont typeface="Arial" panose="020B0604020202020204" pitchFamily="34" charset="0"/>
              <a:buChar char="•"/>
            </a:pPr>
            <a:r>
              <a:rPr lang="en-US" sz="1400" b="1" dirty="0">
                <a:solidFill>
                  <a:schemeClr val="tx1"/>
                </a:solidFill>
              </a:rPr>
              <a:t>LP waveforms propagate fixed-rotated by </a:t>
            </a:r>
            <a:r>
              <a:rPr lang="el-GR" sz="1400" b="1" dirty="0">
                <a:solidFill>
                  <a:schemeClr val="tx1"/>
                </a:solidFill>
              </a:rPr>
              <a:t>ψ</a:t>
            </a:r>
            <a:r>
              <a:rPr lang="en-US" sz="1400" b="1" baseline="30000" dirty="0">
                <a:solidFill>
                  <a:schemeClr val="tx1"/>
                </a:solidFill>
              </a:rPr>
              <a:t>o</a:t>
            </a:r>
            <a:r>
              <a:rPr lang="en-US" sz="1400" b="1" dirty="0">
                <a:solidFill>
                  <a:schemeClr val="tx1"/>
                </a:solidFill>
              </a:rPr>
              <a:t> from true OPB H-V</a:t>
            </a:r>
          </a:p>
          <a:p>
            <a:pPr marL="225425" lvl="1" indent="-225425">
              <a:buFont typeface="Arial" panose="020B0604020202020204" pitchFamily="34" charset="0"/>
              <a:buChar char="•"/>
            </a:pPr>
            <a:r>
              <a:rPr lang="en-US" sz="1400" b="1" dirty="0">
                <a:solidFill>
                  <a:schemeClr val="tx1"/>
                </a:solidFill>
              </a:rPr>
              <a:t>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a:t>
            </a:r>
            <a:r>
              <a:rPr lang="el-GR" sz="1400" b="1" dirty="0">
                <a:solidFill>
                  <a:schemeClr val="tx1"/>
                </a:solidFill>
              </a:rPr>
              <a:t>ψ</a:t>
            </a:r>
            <a:r>
              <a:rPr lang="en-US" sz="1400" b="1" dirty="0">
                <a:solidFill>
                  <a:schemeClr val="tx1"/>
                </a:solidFill>
              </a:rPr>
              <a:t> or </a:t>
            </a:r>
            <a:r>
              <a:rPr lang="el-GR" sz="1400" b="1" dirty="0">
                <a:solidFill>
                  <a:schemeClr val="tx1"/>
                </a:solidFill>
              </a:rPr>
              <a:t>ψ</a:t>
            </a:r>
            <a:r>
              <a:rPr lang="en-US" sz="1400" b="1" dirty="0">
                <a:solidFill>
                  <a:schemeClr val="tx1"/>
                </a:solidFill>
              </a:rPr>
              <a:t> + 90</a:t>
            </a:r>
            <a:r>
              <a:rPr lang="en-US" sz="1400" b="1" baseline="30000" dirty="0">
                <a:solidFill>
                  <a:schemeClr val="tx1"/>
                </a:solidFill>
              </a:rPr>
              <a:t>o</a:t>
            </a:r>
            <a:r>
              <a:rPr lang="en-US" sz="1400" b="1" dirty="0">
                <a:solidFill>
                  <a:schemeClr val="tx1"/>
                </a:solidFill>
              </a:rPr>
              <a:t>  </a:t>
            </a:r>
          </a:p>
          <a:p>
            <a:pPr marL="0" lvl="1" indent="0"/>
            <a:endParaRPr lang="en-US" sz="1400" b="1" dirty="0">
              <a:solidFill>
                <a:schemeClr val="tx1"/>
              </a:solidFill>
            </a:endParaRPr>
          </a:p>
          <a:p>
            <a:pPr>
              <a:buNone/>
            </a:pPr>
            <a:endParaRPr lang="en-US" b="1" i="1" dirty="0">
              <a:solidFill>
                <a:srgbClr val="000099"/>
              </a:solidFill>
            </a:endParaRPr>
          </a:p>
        </p:txBody>
      </p:sp>
      <p:sp>
        <p:nvSpPr>
          <p:cNvPr id="13" name="TextBox 12">
            <a:extLst>
              <a:ext uri="{FF2B5EF4-FFF2-40B4-BE49-F238E27FC236}">
                <a16:creationId xmlns:a16="http://schemas.microsoft.com/office/drawing/2014/main" id="{434841C7-3C3C-267D-4DE2-11C77B3968AB}"/>
              </a:ext>
            </a:extLst>
          </p:cNvPr>
          <p:cNvSpPr txBox="1"/>
          <p:nvPr/>
        </p:nvSpPr>
        <p:spPr>
          <a:xfrm>
            <a:off x="7815592" y="4596286"/>
            <a:ext cx="3760449" cy="1938992"/>
          </a:xfrm>
          <a:prstGeom prst="rect">
            <a:avLst/>
          </a:prstGeom>
          <a:noFill/>
        </p:spPr>
        <p:txBody>
          <a:bodyPr wrap="square" rtlCol="0">
            <a:spAutoFit/>
          </a:bodyPr>
          <a:lstStyle/>
          <a:p>
            <a:pPr>
              <a:buNone/>
            </a:pPr>
            <a:r>
              <a:rPr lang="en-US" sz="1600" b="1" dirty="0">
                <a:solidFill>
                  <a:schemeClr val="tx1"/>
                </a:solidFill>
              </a:rPr>
              <a:t>A WiFi Rx antenna “polarization-filters” detected waveforms into “Matched-Polarization (MP)” or “Mismatched-Polarization (MMP)” components</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RX </a:t>
            </a:r>
            <a:r>
              <a:rPr lang="en-US" sz="1400" b="1" dirty="0">
                <a:solidFill>
                  <a:schemeClr val="tx1"/>
                </a:solidFill>
              </a:rPr>
              <a:t>(S, </a:t>
            </a:r>
            <a:r>
              <a:rPr lang="el-GR" sz="1400" b="1" dirty="0">
                <a:solidFill>
                  <a:schemeClr val="tx1"/>
                </a:solidFill>
              </a:rPr>
              <a:t>ψ</a:t>
            </a:r>
            <a:r>
              <a:rPr lang="en-US" sz="1400" b="1" dirty="0">
                <a:solidFill>
                  <a:schemeClr val="tx1"/>
                </a:solidFill>
              </a:rPr>
              <a:t>) = H or V</a:t>
            </a:r>
          </a:p>
          <a:p>
            <a:pPr marL="228600" indent="-228600">
              <a:buFont typeface="Arial" panose="020B0604020202020204" pitchFamily="34" charset="0"/>
              <a:buChar char="•"/>
            </a:pPr>
            <a:r>
              <a:rPr lang="en-US" sz="1400" b="1" dirty="0">
                <a:solidFill>
                  <a:schemeClr val="tx1"/>
                </a:solidFill>
              </a:rPr>
              <a:t>MP (P</a:t>
            </a:r>
            <a:r>
              <a:rPr lang="en-US" sz="1400" b="1" baseline="-25000" dirty="0">
                <a:solidFill>
                  <a:schemeClr val="tx1"/>
                </a:solidFill>
              </a:rPr>
              <a:t>TX </a:t>
            </a:r>
            <a:r>
              <a:rPr lang="en-US" sz="1400" b="1" dirty="0">
                <a:solidFill>
                  <a:schemeClr val="tx1"/>
                </a:solidFill>
              </a:rPr>
              <a:t>(S,</a:t>
            </a:r>
            <a:r>
              <a:rPr lang="el-GR" sz="1400" b="1" dirty="0">
                <a:solidFill>
                  <a:schemeClr val="tx1"/>
                </a:solidFill>
              </a:rPr>
              <a:t>ψ</a:t>
            </a:r>
            <a:r>
              <a:rPr lang="en-US" sz="1400" b="1" dirty="0">
                <a:solidFill>
                  <a:schemeClr val="tx1"/>
                </a:solidFill>
              </a:rPr>
              <a:t>)) = cos</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r>
              <a:rPr lang="en-US" sz="1400" b="1" dirty="0">
                <a:solidFill>
                  <a:schemeClr val="tx1"/>
                </a:solidFill>
              </a:rPr>
              <a:t>MMP (P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sin</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endParaRPr lang="en-US" sz="1400" b="1" dirty="0">
              <a:solidFill>
                <a:schemeClr val="tx1"/>
              </a:solidFill>
            </a:endParaRPr>
          </a:p>
        </p:txBody>
      </p:sp>
      <p:pic>
        <p:nvPicPr>
          <p:cNvPr id="43" name="Picture 42">
            <a:extLst>
              <a:ext uri="{FF2B5EF4-FFF2-40B4-BE49-F238E27FC236}">
                <a16:creationId xmlns:a16="http://schemas.microsoft.com/office/drawing/2014/main" id="{C4658D9A-394D-3E41-0C55-43E620F33D88}"/>
              </a:ext>
            </a:extLst>
          </p:cNvPr>
          <p:cNvPicPr>
            <a:picLocks noChangeAspect="1"/>
          </p:cNvPicPr>
          <p:nvPr/>
        </p:nvPicPr>
        <p:blipFill rotWithShape="1">
          <a:blip r:embed="rId2"/>
          <a:srcRect r="65787"/>
          <a:stretch/>
        </p:blipFill>
        <p:spPr>
          <a:xfrm>
            <a:off x="1215364" y="984288"/>
            <a:ext cx="2584903" cy="3291529"/>
          </a:xfrm>
          <a:prstGeom prst="rect">
            <a:avLst/>
          </a:prstGeom>
        </p:spPr>
      </p:pic>
      <p:pic>
        <p:nvPicPr>
          <p:cNvPr id="44" name="Picture 43">
            <a:extLst>
              <a:ext uri="{FF2B5EF4-FFF2-40B4-BE49-F238E27FC236}">
                <a16:creationId xmlns:a16="http://schemas.microsoft.com/office/drawing/2014/main" id="{6DE8528D-BDDC-9F4F-C3D4-800DD744FE63}"/>
              </a:ext>
            </a:extLst>
          </p:cNvPr>
          <p:cNvPicPr>
            <a:picLocks noChangeAspect="1"/>
          </p:cNvPicPr>
          <p:nvPr/>
        </p:nvPicPr>
        <p:blipFill rotWithShape="1">
          <a:blip r:embed="rId2"/>
          <a:srcRect l="33887" r="41908"/>
          <a:stretch/>
        </p:blipFill>
        <p:spPr>
          <a:xfrm>
            <a:off x="5097359" y="1143721"/>
            <a:ext cx="1828799" cy="3291529"/>
          </a:xfrm>
          <a:prstGeom prst="rect">
            <a:avLst/>
          </a:prstGeom>
        </p:spPr>
      </p:pic>
      <p:pic>
        <p:nvPicPr>
          <p:cNvPr id="45" name="Picture 44">
            <a:extLst>
              <a:ext uri="{FF2B5EF4-FFF2-40B4-BE49-F238E27FC236}">
                <a16:creationId xmlns:a16="http://schemas.microsoft.com/office/drawing/2014/main" id="{E2E53806-1EC4-B549-A86A-EF6303087E3E}"/>
              </a:ext>
            </a:extLst>
          </p:cNvPr>
          <p:cNvPicPr>
            <a:picLocks noChangeAspect="1"/>
          </p:cNvPicPr>
          <p:nvPr/>
        </p:nvPicPr>
        <p:blipFill rotWithShape="1">
          <a:blip r:embed="rId2"/>
          <a:srcRect l="58317" r="1341"/>
          <a:stretch/>
        </p:blipFill>
        <p:spPr>
          <a:xfrm>
            <a:off x="8171817" y="1029986"/>
            <a:ext cx="3048000" cy="3291529"/>
          </a:xfrm>
          <a:prstGeom prst="rect">
            <a:avLst/>
          </a:prstGeom>
        </p:spPr>
      </p:pic>
    </p:spTree>
    <p:extLst>
      <p:ext uri="{BB962C8B-B14F-4D97-AF65-F5344CB8AC3E}">
        <p14:creationId xmlns:p14="http://schemas.microsoft.com/office/powerpoint/2010/main" val="3961993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4</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Dynamic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65601" y="5124504"/>
            <a:ext cx="4343400" cy="1077218"/>
          </a:xfrm>
          <a:prstGeom prst="rect">
            <a:avLst/>
          </a:prstGeom>
          <a:noFill/>
        </p:spPr>
        <p:txBody>
          <a:bodyPr wrap="square" rtlCol="0">
            <a:spAutoFit/>
          </a:bodyPr>
          <a:lstStyle/>
          <a:p>
            <a:r>
              <a:rPr lang="en-US" sz="1600" b="1" dirty="0">
                <a:solidFill>
                  <a:schemeClr val="tx1"/>
                </a:solidFill>
              </a:rPr>
              <a:t>A DPWiFi Tx Antenna </a:t>
            </a:r>
            <a:r>
              <a:rPr lang="en-US" sz="1600" b="1" i="1" dirty="0">
                <a:solidFill>
                  <a:schemeClr val="tx1"/>
                </a:solidFill>
              </a:rPr>
              <a:t>modulates</a:t>
            </a:r>
            <a:r>
              <a:rPr lang="en-US" sz="1600" b="1" dirty="0">
                <a:solidFill>
                  <a:schemeClr val="tx1"/>
                </a:solidFill>
              </a:rPr>
              <a:t> polarization by switching between two orthogonal antenna elements per a binary sequence DPC</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a:t>
            </a:r>
            <a:r>
              <a:rPr lang="en-US" sz="1600" b="1" dirty="0">
                <a:solidFill>
                  <a:schemeClr val="tx1"/>
                </a:solidFill>
              </a:rPr>
              <a:t>(S) = Tx DPC</a:t>
            </a:r>
          </a:p>
        </p:txBody>
      </p:sp>
      <p:sp>
        <p:nvSpPr>
          <p:cNvPr id="12" name="TextBox 11">
            <a:extLst>
              <a:ext uri="{FF2B5EF4-FFF2-40B4-BE49-F238E27FC236}">
                <a16:creationId xmlns:a16="http://schemas.microsoft.com/office/drawing/2014/main" id="{5429AF24-E5CB-8093-579B-686961BA7E42}"/>
              </a:ext>
            </a:extLst>
          </p:cNvPr>
          <p:cNvSpPr txBox="1"/>
          <p:nvPr/>
        </p:nvSpPr>
        <p:spPr>
          <a:xfrm>
            <a:off x="4988124" y="5124504"/>
            <a:ext cx="2743200" cy="1077218"/>
          </a:xfrm>
          <a:prstGeom prst="rect">
            <a:avLst/>
          </a:prstGeom>
          <a:noFill/>
        </p:spPr>
        <p:txBody>
          <a:bodyPr wrap="square" rtlCol="0">
            <a:spAutoFit/>
          </a:bodyPr>
          <a:lstStyle/>
          <a:p>
            <a:pPr>
              <a:buNone/>
            </a:pPr>
            <a:r>
              <a:rPr lang="en-US" sz="1600" b="1" dirty="0">
                <a:solidFill>
                  <a:schemeClr val="tx1"/>
                </a:solidFill>
              </a:rPr>
              <a:t>Propagation depolarization rotates DP</a:t>
            </a:r>
            <a:r>
              <a:rPr lang="en-US" sz="1600" b="1" baseline="-25000" dirty="0">
                <a:solidFill>
                  <a:schemeClr val="tx1"/>
                </a:solidFill>
              </a:rPr>
              <a:t>TX</a:t>
            </a:r>
            <a:r>
              <a:rPr lang="en-US" sz="1600" b="1" dirty="0">
                <a:solidFill>
                  <a:schemeClr val="tx1"/>
                </a:solidFill>
              </a:rPr>
              <a:t> orthogonality baseline by </a:t>
            </a:r>
            <a:r>
              <a:rPr lang="el-GR" sz="1600" b="1" dirty="0">
                <a:solidFill>
                  <a:schemeClr val="tx1"/>
                </a:solidFill>
              </a:rPr>
              <a:t>ψ</a:t>
            </a:r>
            <a:endParaRPr lang="en-US" sz="1600" b="1" dirty="0">
              <a:solidFill>
                <a:schemeClr val="tx1"/>
              </a:solidFill>
            </a:endParaRP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 </a:t>
            </a:r>
            <a:r>
              <a:rPr lang="en-US" sz="1600" b="1" dirty="0">
                <a:solidFill>
                  <a:schemeClr val="tx1"/>
                </a:solidFill>
              </a:rPr>
              <a:t>(S, </a:t>
            </a:r>
            <a:r>
              <a:rPr lang="el-GR" sz="1600" b="1" dirty="0">
                <a:solidFill>
                  <a:schemeClr val="tx1"/>
                </a:solidFill>
              </a:rPr>
              <a:t>ψ</a:t>
            </a:r>
            <a:r>
              <a:rPr lang="en-US" sz="1600" b="1" dirty="0">
                <a:solidFill>
                  <a:schemeClr val="tx1"/>
                </a:solidFill>
              </a:rPr>
              <a:t>) = Tx DPC(</a:t>
            </a:r>
            <a:r>
              <a:rPr lang="el-GR" sz="1600" b="1" dirty="0">
                <a:solidFill>
                  <a:schemeClr val="tx1"/>
                </a:solidFill>
              </a:rPr>
              <a:t>ψ</a:t>
            </a:r>
            <a:r>
              <a:rPr lang="en-US" sz="1600" b="1" dirty="0">
                <a:solidFill>
                  <a:schemeClr val="tx1"/>
                </a:solidFill>
              </a:rPr>
              <a:t>) </a:t>
            </a:r>
          </a:p>
        </p:txBody>
      </p:sp>
      <p:sp>
        <p:nvSpPr>
          <p:cNvPr id="13" name="TextBox 12">
            <a:extLst>
              <a:ext uri="{FF2B5EF4-FFF2-40B4-BE49-F238E27FC236}">
                <a16:creationId xmlns:a16="http://schemas.microsoft.com/office/drawing/2014/main" id="{434841C7-3C3C-267D-4DE2-11C77B3968AB}"/>
              </a:ext>
            </a:extLst>
          </p:cNvPr>
          <p:cNvSpPr txBox="1"/>
          <p:nvPr/>
        </p:nvSpPr>
        <p:spPr>
          <a:xfrm>
            <a:off x="7848600" y="4878283"/>
            <a:ext cx="3947766" cy="1569660"/>
          </a:xfrm>
          <a:prstGeom prst="rect">
            <a:avLst/>
          </a:prstGeom>
          <a:noFill/>
        </p:spPr>
        <p:txBody>
          <a:bodyPr wrap="square" rtlCol="0">
            <a:spAutoFit/>
          </a:bodyPr>
          <a:lstStyle/>
          <a:p>
            <a:pPr>
              <a:buNone/>
            </a:pPr>
            <a:r>
              <a:rPr lang="en-US" sz="1600" b="1" dirty="0">
                <a:solidFill>
                  <a:schemeClr val="tx1"/>
                </a:solidFill>
              </a:rPr>
              <a:t>A DPWiFi Rx Antenna polarization-filters DP</a:t>
            </a:r>
            <a:r>
              <a:rPr lang="en-US" sz="1600" b="1" baseline="-25000" dirty="0">
                <a:solidFill>
                  <a:schemeClr val="tx1"/>
                </a:solidFill>
              </a:rPr>
              <a:t>TX</a:t>
            </a:r>
            <a:r>
              <a:rPr lang="en-US" sz="1600" b="1" dirty="0">
                <a:solidFill>
                  <a:schemeClr val="tx1"/>
                </a:solidFill>
              </a:rPr>
              <a:t> into “Matched-DPC (MDPC)” or “Mismatched-DPC (MMDPC)” elements</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RX</a:t>
            </a:r>
            <a:r>
              <a:rPr lang="en-US" sz="1600" b="1" dirty="0">
                <a:solidFill>
                  <a:schemeClr val="tx1"/>
                </a:solidFill>
              </a:rPr>
              <a:t>(S) = Rx DPC</a:t>
            </a:r>
          </a:p>
          <a:p>
            <a:pPr marL="225425" indent="-225425">
              <a:buFont typeface="Arial" panose="020B0604020202020204" pitchFamily="34" charset="0"/>
              <a:buChar char="•"/>
            </a:pPr>
            <a:r>
              <a:rPr lang="en-US" sz="1600" b="1" dirty="0">
                <a:solidFill>
                  <a:schemeClr val="tx1"/>
                </a:solidFill>
              </a:rPr>
              <a:t>MDPC (S, </a:t>
            </a:r>
            <a:r>
              <a:rPr lang="el-GR" sz="1600" b="1" dirty="0">
                <a:solidFill>
                  <a:schemeClr val="tx1"/>
                </a:solidFill>
              </a:rPr>
              <a:t>ψ</a:t>
            </a:r>
            <a:r>
              <a:rPr lang="en-US" sz="1600" b="1" dirty="0">
                <a:solidFill>
                  <a:schemeClr val="tx1"/>
                </a:solidFill>
              </a:rPr>
              <a:t>) = cos</a:t>
            </a:r>
            <a:r>
              <a:rPr lang="el-GR" sz="1600" b="1" dirty="0">
                <a:solidFill>
                  <a:schemeClr val="tx1"/>
                </a:solidFill>
              </a:rPr>
              <a:t>ψ</a:t>
            </a:r>
            <a:r>
              <a:rPr lang="en-US" sz="1600" b="1" dirty="0">
                <a:solidFill>
                  <a:schemeClr val="tx1"/>
                </a:solidFill>
              </a:rPr>
              <a:t> S(t)</a:t>
            </a:r>
          </a:p>
          <a:p>
            <a:pPr marL="225425" indent="-225425">
              <a:buFont typeface="Arial" panose="020B0604020202020204" pitchFamily="34" charset="0"/>
              <a:buChar char="•"/>
            </a:pPr>
            <a:r>
              <a:rPr lang="en-US" sz="1600" b="1" dirty="0">
                <a:solidFill>
                  <a:schemeClr val="tx1"/>
                </a:solidFill>
              </a:rPr>
              <a:t>MMDPC (S, </a:t>
            </a:r>
            <a:r>
              <a:rPr lang="el-GR" sz="1600" b="1" dirty="0">
                <a:solidFill>
                  <a:schemeClr val="tx1"/>
                </a:solidFill>
              </a:rPr>
              <a:t>ψ</a:t>
            </a:r>
            <a:r>
              <a:rPr lang="en-US" sz="1600" b="1" dirty="0">
                <a:solidFill>
                  <a:schemeClr val="tx1"/>
                </a:solidFill>
              </a:rPr>
              <a:t>) = f(S(t), cos</a:t>
            </a:r>
            <a:r>
              <a:rPr lang="el-GR" sz="1600" b="1" dirty="0">
                <a:solidFill>
                  <a:schemeClr val="tx1"/>
                </a:solidFill>
              </a:rPr>
              <a:t>ψ</a:t>
            </a:r>
            <a:r>
              <a:rPr lang="en-US" sz="1600" b="1" dirty="0">
                <a:solidFill>
                  <a:schemeClr val="tx1"/>
                </a:solidFill>
              </a:rPr>
              <a:t>, sin</a:t>
            </a:r>
            <a:r>
              <a:rPr lang="el-GR" sz="1600" b="1" dirty="0">
                <a:solidFill>
                  <a:schemeClr val="tx1"/>
                </a:solidFill>
              </a:rPr>
              <a:t>ψ</a:t>
            </a:r>
            <a:r>
              <a:rPr lang="en-US" sz="1600" b="1" dirty="0">
                <a:solidFill>
                  <a:schemeClr val="tx1"/>
                </a:solidFill>
              </a:rPr>
              <a:t>) </a:t>
            </a:r>
            <a:endParaRPr lang="en-US" sz="1400" b="1" dirty="0">
              <a:solidFill>
                <a:schemeClr val="tx1"/>
              </a:solidFill>
            </a:endParaRPr>
          </a:p>
        </p:txBody>
      </p:sp>
      <p:grpSp>
        <p:nvGrpSpPr>
          <p:cNvPr id="31" name="Group 30">
            <a:extLst>
              <a:ext uri="{FF2B5EF4-FFF2-40B4-BE49-F238E27FC236}">
                <a16:creationId xmlns:a16="http://schemas.microsoft.com/office/drawing/2014/main" id="{E9BFD819-6DC2-B303-C9C5-A3C7209CCD62}"/>
              </a:ext>
            </a:extLst>
          </p:cNvPr>
          <p:cNvGrpSpPr/>
          <p:nvPr/>
        </p:nvGrpSpPr>
        <p:grpSpPr>
          <a:xfrm>
            <a:off x="1548780" y="1110415"/>
            <a:ext cx="9637680" cy="3868127"/>
            <a:chOff x="1548780" y="1110415"/>
            <a:chExt cx="9637680" cy="3868127"/>
          </a:xfrm>
        </p:grpSpPr>
        <p:pic>
          <p:nvPicPr>
            <p:cNvPr id="26" name="Picture 25">
              <a:extLst>
                <a:ext uri="{FF2B5EF4-FFF2-40B4-BE49-F238E27FC236}">
                  <a16:creationId xmlns:a16="http://schemas.microsoft.com/office/drawing/2014/main" id="{C55FFB01-6467-099C-CDB4-EECD7C09F56C}"/>
                </a:ext>
              </a:extLst>
            </p:cNvPr>
            <p:cNvPicPr>
              <a:picLocks noChangeAspect="1"/>
            </p:cNvPicPr>
            <p:nvPr/>
          </p:nvPicPr>
          <p:blipFill rotWithShape="1">
            <a:blip r:embed="rId2"/>
            <a:srcRect r="66058"/>
            <a:stretch/>
          </p:blipFill>
          <p:spPr>
            <a:xfrm>
              <a:off x="1548780" y="1210674"/>
              <a:ext cx="2577041" cy="3767868"/>
            </a:xfrm>
            <a:prstGeom prst="rect">
              <a:avLst/>
            </a:prstGeom>
          </p:spPr>
        </p:pic>
        <p:pic>
          <p:nvPicPr>
            <p:cNvPr id="27" name="Picture 26">
              <a:extLst>
                <a:ext uri="{FF2B5EF4-FFF2-40B4-BE49-F238E27FC236}">
                  <a16:creationId xmlns:a16="http://schemas.microsoft.com/office/drawing/2014/main" id="{3C39C27C-F2C4-BE9B-5462-98CCBA240DC3}"/>
                </a:ext>
              </a:extLst>
            </p:cNvPr>
            <p:cNvPicPr>
              <a:picLocks noChangeAspect="1"/>
            </p:cNvPicPr>
            <p:nvPr/>
          </p:nvPicPr>
          <p:blipFill rotWithShape="1">
            <a:blip r:embed="rId2"/>
            <a:srcRect l="58716" r="-115"/>
            <a:stretch/>
          </p:blipFill>
          <p:spPr>
            <a:xfrm>
              <a:off x="8043217" y="1110415"/>
              <a:ext cx="3143243" cy="3767868"/>
            </a:xfrm>
            <a:prstGeom prst="rect">
              <a:avLst/>
            </a:prstGeom>
          </p:spPr>
        </p:pic>
        <p:pic>
          <p:nvPicPr>
            <p:cNvPr id="28" name="Picture 27">
              <a:extLst>
                <a:ext uri="{FF2B5EF4-FFF2-40B4-BE49-F238E27FC236}">
                  <a16:creationId xmlns:a16="http://schemas.microsoft.com/office/drawing/2014/main" id="{D9DA7C4A-BB5D-F4BC-1905-5BE25611C687}"/>
                </a:ext>
              </a:extLst>
            </p:cNvPr>
            <p:cNvPicPr>
              <a:picLocks noChangeAspect="1"/>
            </p:cNvPicPr>
            <p:nvPr/>
          </p:nvPicPr>
          <p:blipFill rotWithShape="1">
            <a:blip r:embed="rId2"/>
            <a:srcRect l="34977" r="41940"/>
            <a:stretch/>
          </p:blipFill>
          <p:spPr>
            <a:xfrm>
              <a:off x="5483424" y="1189793"/>
              <a:ext cx="1752600" cy="3767868"/>
            </a:xfrm>
            <a:prstGeom prst="rect">
              <a:avLst/>
            </a:prstGeom>
          </p:spPr>
        </p:pic>
        <p:sp>
          <p:nvSpPr>
            <p:cNvPr id="29" name="TextBox 28">
              <a:extLst>
                <a:ext uri="{FF2B5EF4-FFF2-40B4-BE49-F238E27FC236}">
                  <a16:creationId xmlns:a16="http://schemas.microsoft.com/office/drawing/2014/main" id="{2920D488-C60A-4058-152D-F79C70A9146C}"/>
                </a:ext>
              </a:extLst>
            </p:cNvPr>
            <p:cNvSpPr txBox="1"/>
            <p:nvPr/>
          </p:nvSpPr>
          <p:spPr>
            <a:xfrm>
              <a:off x="9906000" y="2552268"/>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MDPC S*(t)</a:t>
              </a:r>
            </a:p>
          </p:txBody>
        </p:sp>
        <p:sp>
          <p:nvSpPr>
            <p:cNvPr id="30" name="TextBox 29">
              <a:extLst>
                <a:ext uri="{FF2B5EF4-FFF2-40B4-BE49-F238E27FC236}">
                  <a16:creationId xmlns:a16="http://schemas.microsoft.com/office/drawing/2014/main" id="{EB606D7A-229C-A354-2015-7CBD2ACF5695}"/>
                </a:ext>
              </a:extLst>
            </p:cNvPr>
            <p:cNvSpPr txBox="1"/>
            <p:nvPr/>
          </p:nvSpPr>
          <p:spPr>
            <a:xfrm>
              <a:off x="9889800" y="3715275"/>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MMDPC S*(t)</a:t>
              </a:r>
            </a:p>
          </p:txBody>
        </p:sp>
      </p:grpSp>
    </p:spTree>
    <p:extLst>
      <p:ext uri="{BB962C8B-B14F-4D97-AF65-F5344CB8AC3E}">
        <p14:creationId xmlns:p14="http://schemas.microsoft.com/office/powerpoint/2010/main" val="181493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TRX Model</a:t>
            </a:r>
            <a:endParaRPr lang="en-GB" sz="2800" kern="0" dirty="0"/>
          </a:p>
        </p:txBody>
      </p:sp>
      <p:sp>
        <p:nvSpPr>
          <p:cNvPr id="12" name="Rectangle 2">
            <a:extLst>
              <a:ext uri="{FF2B5EF4-FFF2-40B4-BE49-F238E27FC236}">
                <a16:creationId xmlns:a16="http://schemas.microsoft.com/office/drawing/2014/main" id="{D0307FA1-B563-C71B-C8DD-96369397E4E2}"/>
              </a:ext>
            </a:extLst>
          </p:cNvPr>
          <p:cNvSpPr>
            <a:spLocks noGrp="1" noChangeArrowheads="1"/>
          </p:cNvSpPr>
          <p:nvPr>
            <p:ph idx="1"/>
          </p:nvPr>
        </p:nvSpPr>
        <p:spPr>
          <a:xfrm>
            <a:off x="2468893" y="4031475"/>
            <a:ext cx="7353697" cy="2012615"/>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Given n WiFi-7 RF stream n-vectors [S], [S*] and [S’], and </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The </a:t>
            </a:r>
            <a:r>
              <a:rPr lang="el-GR" sz="2000" b="1" dirty="0">
                <a:solidFill>
                  <a:schemeClr val="tx1"/>
                </a:solidFill>
              </a:rPr>
              <a:t>ψ</a:t>
            </a:r>
            <a:r>
              <a:rPr lang="en-US" sz="2000" b="1" dirty="0">
                <a:solidFill>
                  <a:schemeClr val="tx1"/>
                </a:solidFill>
              </a:rPr>
              <a:t>-depolarized </a:t>
            </a:r>
            <a:r>
              <a:rPr lang="en-US" b="1" dirty="0">
                <a:solidFill>
                  <a:schemeClr val="tx1"/>
                </a:solidFill>
              </a:rPr>
              <a:t>Propagation Channel nxn matrix [H</a:t>
            </a:r>
            <a:r>
              <a:rPr lang="en-US" b="1" baseline="-25000" dirty="0">
                <a:solidFill>
                  <a:schemeClr val="tx1"/>
                </a:solidFill>
              </a:rPr>
              <a:t>DP</a:t>
            </a:r>
            <a:r>
              <a:rPr lang="en-US" b="1" dirty="0">
                <a:solidFill>
                  <a:schemeClr val="tx1"/>
                </a:solidFill>
              </a:rPr>
              <a:t>], and</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Walsh n-vectors [TxDPC] and [RxDPC] such that</a:t>
            </a: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4" name="Picture 13">
            <a:extLst>
              <a:ext uri="{FF2B5EF4-FFF2-40B4-BE49-F238E27FC236}">
                <a16:creationId xmlns:a16="http://schemas.microsoft.com/office/drawing/2014/main" id="{8AA4BACD-1020-D31B-F704-887382D64127}"/>
              </a:ext>
            </a:extLst>
          </p:cNvPr>
          <p:cNvPicPr>
            <a:picLocks noChangeAspect="1"/>
          </p:cNvPicPr>
          <p:nvPr/>
        </p:nvPicPr>
        <p:blipFill>
          <a:blip r:embed="rId3"/>
          <a:stretch>
            <a:fillRect/>
          </a:stretch>
        </p:blipFill>
        <p:spPr>
          <a:xfrm>
            <a:off x="2781515" y="1205468"/>
            <a:ext cx="6433703" cy="2935624"/>
          </a:xfrm>
          <a:prstGeom prst="rect">
            <a:avLst/>
          </a:prstGeom>
        </p:spPr>
      </p:pic>
      <p:sp>
        <p:nvSpPr>
          <p:cNvPr id="15" name="TextBox 14">
            <a:extLst>
              <a:ext uri="{FF2B5EF4-FFF2-40B4-BE49-F238E27FC236}">
                <a16:creationId xmlns:a16="http://schemas.microsoft.com/office/drawing/2014/main" id="{9786970F-B44B-4032-FCFB-252B3C0A5A14}"/>
              </a:ext>
            </a:extLst>
          </p:cNvPr>
          <p:cNvSpPr txBox="1"/>
          <p:nvPr/>
        </p:nvSpPr>
        <p:spPr>
          <a:xfrm>
            <a:off x="3280118" y="5037783"/>
            <a:ext cx="5026399" cy="830997"/>
          </a:xfrm>
          <a:prstGeom prst="rect">
            <a:avLst/>
          </a:prstGeom>
          <a:noFill/>
        </p:spPr>
        <p:txBody>
          <a:bodyPr wrap="square" rtlCol="0">
            <a:spAutoFit/>
          </a:bodyPr>
          <a:lstStyle/>
          <a:p>
            <a:pPr algn="ctr"/>
            <a:r>
              <a:rPr lang="en-US" sz="1600" b="1" dirty="0">
                <a:solidFill>
                  <a:schemeClr val="tx1"/>
                </a:solidFill>
              </a:rPr>
              <a:t>[TxDPC] = [DPC</a:t>
            </a:r>
            <a:r>
              <a:rPr lang="en-US" sz="1600" b="1" baseline="-25000" dirty="0">
                <a:solidFill>
                  <a:schemeClr val="tx1"/>
                </a:solidFill>
              </a:rPr>
              <a:t>1    </a:t>
            </a:r>
            <a:r>
              <a:rPr lang="en-US" sz="1600" b="1" dirty="0">
                <a:solidFill>
                  <a:schemeClr val="tx1"/>
                </a:solidFill>
              </a:rPr>
              <a:t>DPC</a:t>
            </a:r>
            <a:r>
              <a:rPr lang="en-US" sz="1600" b="1" baseline="-25000" dirty="0">
                <a:solidFill>
                  <a:schemeClr val="tx1"/>
                </a:solidFill>
              </a:rPr>
              <a:t>2  </a:t>
            </a:r>
            <a:r>
              <a:rPr lang="en-US" sz="1600" b="1" dirty="0">
                <a:solidFill>
                  <a:schemeClr val="tx1"/>
                </a:solidFill>
              </a:rPr>
              <a:t>… DPC</a:t>
            </a:r>
            <a:r>
              <a:rPr lang="en-US" sz="1600" b="1" baseline="-25000" dirty="0">
                <a:solidFill>
                  <a:schemeClr val="tx1"/>
                </a:solidFill>
              </a:rPr>
              <a:t>n</a:t>
            </a:r>
            <a:r>
              <a:rPr lang="en-US" sz="1600" b="1" dirty="0">
                <a:solidFill>
                  <a:schemeClr val="tx1"/>
                </a:solidFill>
              </a:rPr>
              <a:t>] = [RxDPC], where</a:t>
            </a:r>
          </a:p>
          <a:p>
            <a:pPr algn="ctr"/>
            <a:r>
              <a:rPr lang="en-US" sz="1600" b="1" dirty="0">
                <a:solidFill>
                  <a:schemeClr val="tx1"/>
                </a:solidFill>
              </a:rPr>
              <a:t> 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a:t>
            </a:r>
            <a:r>
              <a:rPr lang="en-US" sz="1600" b="1" dirty="0">
                <a:solidFill>
                  <a:schemeClr val="tx1"/>
                </a:solidFill>
              </a:rPr>
              <a:t> = cos</a:t>
            </a:r>
            <a:r>
              <a:rPr lang="el-GR" sz="1600" b="1" dirty="0">
                <a:solidFill>
                  <a:schemeClr val="tx1"/>
                </a:solidFill>
              </a:rPr>
              <a:t>ψ</a:t>
            </a:r>
            <a:r>
              <a:rPr lang="en-US" sz="1600" b="1" dirty="0">
                <a:solidFill>
                  <a:schemeClr val="tx1"/>
                </a:solidFill>
              </a:rPr>
              <a:t>   if i = j  </a:t>
            </a:r>
          </a:p>
          <a:p>
            <a:pPr algn="ctr"/>
            <a:r>
              <a:rPr lang="en-US" sz="1600" b="1" dirty="0">
                <a:solidFill>
                  <a:schemeClr val="tx1"/>
                </a:solidFill>
              </a:rPr>
              <a:t>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 </a:t>
            </a:r>
            <a:r>
              <a:rPr lang="en-US" sz="1600" b="1" dirty="0">
                <a:solidFill>
                  <a:schemeClr val="tx1"/>
                </a:solidFill>
              </a:rPr>
              <a:t>= (cos</a:t>
            </a:r>
            <a:r>
              <a:rPr lang="el-GR" sz="1600" b="1" dirty="0">
                <a:solidFill>
                  <a:schemeClr val="tx1"/>
                </a:solidFill>
              </a:rPr>
              <a:t>ψ</a:t>
            </a:r>
            <a:r>
              <a:rPr lang="en-US" sz="1600" b="1" dirty="0">
                <a:solidFill>
                  <a:schemeClr val="tx1"/>
                </a:solidFill>
              </a:rPr>
              <a:t> + sin</a:t>
            </a:r>
            <a:r>
              <a:rPr lang="el-GR" sz="1600" b="1" dirty="0">
                <a:solidFill>
                  <a:schemeClr val="tx1"/>
                </a:solidFill>
              </a:rPr>
              <a:t>ψ</a:t>
            </a:r>
            <a:r>
              <a:rPr lang="en-US" sz="1600" b="1" dirty="0">
                <a:solidFill>
                  <a:schemeClr val="tx1"/>
                </a:solidFill>
              </a:rPr>
              <a:t>)/2   if i ≠ j </a:t>
            </a:r>
          </a:p>
        </p:txBody>
      </p:sp>
      <p:sp>
        <p:nvSpPr>
          <p:cNvPr id="16"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If [H</a:t>
            </a:r>
            <a:r>
              <a:rPr lang="en-US" sz="2200" b="1" kern="0" baseline="-25000" dirty="0">
                <a:solidFill>
                  <a:schemeClr val="tx1"/>
                </a:solidFill>
              </a:rPr>
              <a:t>DP</a:t>
            </a:r>
            <a:r>
              <a:rPr lang="en-US" sz="2200" b="1" kern="0" dirty="0">
                <a:solidFill>
                  <a:schemeClr val="tx1"/>
                </a:solidFill>
              </a:rPr>
              <a:t>] is Non-Singular there exists an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]such that [S’] = [S] x [H</a:t>
            </a:r>
            <a:r>
              <a:rPr lang="en-US" sz="2200" b="1" kern="0" baseline="-25000" dirty="0">
                <a:solidFill>
                  <a:schemeClr val="tx1"/>
                </a:solidFill>
              </a:rPr>
              <a:t>DP</a:t>
            </a:r>
            <a:r>
              <a:rPr lang="en-US" sz="2200" b="1" kern="0" dirty="0">
                <a:solidFill>
                  <a:schemeClr val="tx1"/>
                </a:solidFill>
              </a:rPr>
              <a:t>] x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[S]</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Propagation Channel</a:t>
            </a:r>
            <a:endParaRPr lang="en-GB" sz="2800" kern="0" dirty="0"/>
          </a:p>
        </p:txBody>
      </p:sp>
      <p:sp>
        <p:nvSpPr>
          <p:cNvPr id="4" name="Rectangle 2">
            <a:extLst>
              <a:ext uri="{FF2B5EF4-FFF2-40B4-BE49-F238E27FC236}">
                <a16:creationId xmlns:a16="http://schemas.microsoft.com/office/drawing/2014/main" id="{96833128-77E8-BC78-A984-5C19B1441ABC}"/>
              </a:ext>
            </a:extLst>
          </p:cNvPr>
          <p:cNvSpPr>
            <a:spLocks noGrp="1" noChangeArrowheads="1"/>
          </p:cNvSpPr>
          <p:nvPr>
            <p:ph idx="1"/>
          </p:nvPr>
        </p:nvSpPr>
        <p:spPr>
          <a:xfrm>
            <a:off x="2438399" y="1498123"/>
            <a:ext cx="7315200" cy="4182431"/>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Walsh-modulated DPWiFi Polarization establishes that</a:t>
            </a:r>
          </a:p>
          <a:p>
            <a:pPr marL="0" lvl="1" indent="0">
              <a:lnSpc>
                <a:spcPct val="100000"/>
              </a:lnSpc>
              <a:spcBef>
                <a:spcPts val="0"/>
              </a:spcBef>
              <a:tabLst>
                <a:tab pos="6858000" algn="l"/>
                <a:tab pos="9378950" algn="l"/>
              </a:tabLst>
            </a:pPr>
            <a:r>
              <a:rPr lang="en-US" sz="1800" b="1" i="1" dirty="0">
                <a:solidFill>
                  <a:schemeClr val="tx1"/>
                </a:solidFill>
              </a:rPr>
              <a:t>                    </a:t>
            </a:r>
            <a:r>
              <a:rPr lang="en-US" sz="1800" b="1" dirty="0">
                <a:solidFill>
                  <a:schemeClr val="tx1"/>
                </a:solidFill>
              </a:rPr>
              <a:t>S*(t) = cos</a:t>
            </a:r>
            <a:r>
              <a:rPr lang="el-GR" sz="1800" b="1" dirty="0">
                <a:solidFill>
                  <a:schemeClr val="tx1"/>
                </a:solidFill>
              </a:rPr>
              <a:t>ψ</a:t>
            </a:r>
            <a:r>
              <a:rPr lang="en-US" sz="1800" b="1" dirty="0">
                <a:solidFill>
                  <a:schemeClr val="tx1"/>
                </a:solidFill>
              </a:rPr>
              <a:t> S(t)                         if Tx DPC = Rx DPC, or</a:t>
            </a:r>
            <a:br>
              <a:rPr lang="en-US" sz="1800" b="1" dirty="0">
                <a:solidFill>
                  <a:schemeClr val="tx1"/>
                </a:solidFill>
              </a:rPr>
            </a:br>
            <a:r>
              <a:rPr lang="en-US" sz="1800" b="1" dirty="0">
                <a:solidFill>
                  <a:schemeClr val="tx1"/>
                </a:solidFill>
              </a:rPr>
              <a:t>                    S*(t)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S(t)       if Tx DPC ≠ Rx DPC</a:t>
            </a:r>
          </a:p>
          <a:p>
            <a:pPr marL="234950" lvl="1" indent="-234950">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Extending to the case of n S</a:t>
            </a:r>
            <a:r>
              <a:rPr lang="en-US" b="1" baseline="-25000" dirty="0">
                <a:solidFill>
                  <a:schemeClr val="tx1"/>
                </a:solidFill>
              </a:rPr>
              <a:t>i</a:t>
            </a:r>
            <a:r>
              <a:rPr lang="en-US" b="1" dirty="0">
                <a:solidFill>
                  <a:schemeClr val="tx1"/>
                </a:solidFill>
              </a:rPr>
              <a:t> and corresponding DPC</a:t>
            </a:r>
            <a:r>
              <a:rPr lang="en-US" b="1" baseline="-25000" dirty="0">
                <a:solidFill>
                  <a:schemeClr val="tx1"/>
                </a:solidFill>
              </a:rPr>
              <a:t>i</a:t>
            </a:r>
            <a:r>
              <a:rPr lang="en-US" b="1" dirty="0">
                <a:solidFill>
                  <a:schemeClr val="tx1"/>
                </a:solidFill>
              </a:rPr>
              <a:t> we obtain</a:t>
            </a:r>
            <a:br>
              <a:rPr lang="en-US" b="1" dirty="0">
                <a:solidFill>
                  <a:schemeClr val="tx1"/>
                </a:solidFill>
              </a:rPr>
            </a:br>
            <a:r>
              <a:rPr lang="en-US" sz="1800" b="1" dirty="0">
                <a:solidFill>
                  <a:schemeClr val="tx1"/>
                </a:solidFill>
              </a:rPr>
              <a:t>                                        [S*] = [S] x [H</a:t>
            </a:r>
            <a:r>
              <a:rPr lang="en-US" sz="1800" b="1" baseline="-25000" dirty="0">
                <a:solidFill>
                  <a:schemeClr val="tx1"/>
                </a:solidFill>
              </a:rPr>
              <a:t>DP</a:t>
            </a:r>
            <a:r>
              <a:rPr lang="en-US" sz="1800" b="1" dirty="0">
                <a:solidFill>
                  <a:schemeClr val="tx1"/>
                </a:solidFill>
              </a:rPr>
              <a:t>], where </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1775" lvl="1" indent="-231775">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Noting that for  0</a:t>
            </a:r>
            <a:r>
              <a:rPr lang="en-US" b="1" baseline="30000" dirty="0">
                <a:solidFill>
                  <a:schemeClr val="tx1"/>
                </a:solidFill>
              </a:rPr>
              <a:t>o</a:t>
            </a:r>
            <a:r>
              <a:rPr lang="en-US" b="1" dirty="0">
                <a:solidFill>
                  <a:schemeClr val="tx1"/>
                </a:solidFill>
              </a:rPr>
              <a:t> &lt; </a:t>
            </a:r>
            <a:r>
              <a:rPr lang="el-GR" b="1" dirty="0">
                <a:solidFill>
                  <a:schemeClr val="tx1"/>
                </a:solidFill>
              </a:rPr>
              <a:t>ψ</a:t>
            </a:r>
            <a:r>
              <a:rPr lang="en-US" b="1" dirty="0">
                <a:solidFill>
                  <a:schemeClr val="tx1"/>
                </a:solidFill>
              </a:rPr>
              <a:t> &lt; 45</a:t>
            </a:r>
            <a:r>
              <a:rPr lang="en-US" b="1" baseline="30000" dirty="0">
                <a:solidFill>
                  <a:schemeClr val="tx1"/>
                </a:solidFill>
              </a:rPr>
              <a:t>o</a:t>
            </a:r>
          </a:p>
          <a:p>
            <a:pPr marL="233363" lvl="1" indent="-233363">
              <a:lnSpc>
                <a:spcPct val="100000"/>
              </a:lnSpc>
              <a:spcBef>
                <a:spcPts val="0"/>
              </a:spcBef>
              <a:tabLst>
                <a:tab pos="6858000" algn="l"/>
                <a:tab pos="9378950" algn="l"/>
              </a:tabLst>
            </a:pPr>
            <a:r>
              <a:rPr lang="en-US" sz="1800" b="1" dirty="0">
                <a:solidFill>
                  <a:schemeClr val="tx1"/>
                </a:solidFill>
              </a:rPr>
              <a:t>                      0.50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 0.71 and 0.70 ≤ cos</a:t>
            </a:r>
            <a:r>
              <a:rPr lang="el-GR" sz="1800" b="1" dirty="0">
                <a:solidFill>
                  <a:schemeClr val="tx1"/>
                </a:solidFill>
              </a:rPr>
              <a:t>ψ</a:t>
            </a:r>
            <a:r>
              <a:rPr lang="en-US" sz="1800" b="1" dirty="0">
                <a:solidFill>
                  <a:schemeClr val="tx1"/>
                </a:solidFill>
              </a:rPr>
              <a:t> ≤ 1.00, </a:t>
            </a:r>
            <a:br>
              <a:rPr lang="en-US" sz="1800" b="1" dirty="0">
                <a:solidFill>
                  <a:schemeClr val="tx1"/>
                </a:solidFill>
              </a:rPr>
            </a:br>
            <a:r>
              <a:rPr lang="en-US" sz="1800" b="1" dirty="0">
                <a:solidFill>
                  <a:schemeClr val="tx1"/>
                </a:solidFill>
              </a:rPr>
              <a:t>we can therefore conclude</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b="1" dirty="0">
              <a:solidFill>
                <a:schemeClr val="tx1"/>
              </a:solidFill>
            </a:endParaRPr>
          </a:p>
          <a:p>
            <a:pPr marL="0" lvl="1" indent="0">
              <a:lnSpc>
                <a:spcPct val="100000"/>
              </a:lnSpc>
              <a:spcBef>
                <a:spcPts val="0"/>
              </a:spcBef>
              <a:tabLst>
                <a:tab pos="6858000" algn="l"/>
                <a:tab pos="9378950" algn="l"/>
              </a:tabLst>
            </a:pP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3" name="Picture 12">
            <a:extLst>
              <a:ext uri="{FF2B5EF4-FFF2-40B4-BE49-F238E27FC236}">
                <a16:creationId xmlns:a16="http://schemas.microsoft.com/office/drawing/2014/main" id="{53C5E9DC-2C8F-5A2C-BB6D-B4F8D91CE487}"/>
              </a:ext>
            </a:extLst>
          </p:cNvPr>
          <p:cNvPicPr>
            <a:picLocks noChangeAspect="1"/>
          </p:cNvPicPr>
          <p:nvPr/>
        </p:nvPicPr>
        <p:blipFill>
          <a:blip r:embed="rId3"/>
          <a:stretch>
            <a:fillRect/>
          </a:stretch>
        </p:blipFill>
        <p:spPr>
          <a:xfrm>
            <a:off x="2655019" y="3124200"/>
            <a:ext cx="6981445" cy="1371600"/>
          </a:xfrm>
          <a:prstGeom prst="rect">
            <a:avLst/>
          </a:prstGeom>
        </p:spPr>
      </p:pic>
      <p:sp>
        <p:nvSpPr>
          <p:cNvPr id="17"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The DPWiFi revA Propagation Channel [H</a:t>
            </a:r>
            <a:r>
              <a:rPr lang="en-US" sz="2200" b="1" kern="0" baseline="-25000" dirty="0">
                <a:solidFill>
                  <a:schemeClr val="tx1"/>
                </a:solidFill>
              </a:rPr>
              <a:t>DP</a:t>
            </a:r>
            <a:r>
              <a:rPr lang="en-US" sz="2200" b="1" kern="0" dirty="0">
                <a:solidFill>
                  <a:schemeClr val="tx1"/>
                </a:solidFill>
              </a:rPr>
              <a:t>] is Indeed Non-Singular</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extLst>
      <p:ext uri="{BB962C8B-B14F-4D97-AF65-F5344CB8AC3E}">
        <p14:creationId xmlns:p14="http://schemas.microsoft.com/office/powerpoint/2010/main" val="228074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[H</a:t>
            </a:r>
            <a:r>
              <a:rPr lang="en-US" sz="2800" kern="0" baseline="-25000" dirty="0">
                <a:solidFill>
                  <a:schemeClr val="tx1"/>
                </a:solidFill>
                <a:effectLst/>
              </a:rPr>
              <a:t>DP</a:t>
            </a:r>
            <a:r>
              <a:rPr lang="en-US" sz="2800" kern="0" baseline="30000" dirty="0">
                <a:solidFill>
                  <a:schemeClr val="tx1"/>
                </a:solidFill>
                <a:effectLst/>
              </a:rPr>
              <a:t>-1</a:t>
            </a:r>
            <a:r>
              <a:rPr lang="en-US" sz="2800" kern="0" dirty="0">
                <a:solidFill>
                  <a:schemeClr val="tx1"/>
                </a:solidFill>
                <a:effectLst/>
              </a:rPr>
              <a:t>] Rx MIMO Demultiplexer</a:t>
            </a:r>
            <a:endParaRPr lang="en-GB" sz="2800" kern="0" dirty="0"/>
          </a:p>
        </p:txBody>
      </p:sp>
      <p:grpSp>
        <p:nvGrpSpPr>
          <p:cNvPr id="7" name="Group 6">
            <a:extLst>
              <a:ext uri="{FF2B5EF4-FFF2-40B4-BE49-F238E27FC236}">
                <a16:creationId xmlns:a16="http://schemas.microsoft.com/office/drawing/2014/main" id="{A7F73886-9824-3780-4E46-4BEB85883480}"/>
              </a:ext>
            </a:extLst>
          </p:cNvPr>
          <p:cNvGrpSpPr/>
          <p:nvPr/>
        </p:nvGrpSpPr>
        <p:grpSpPr>
          <a:xfrm>
            <a:off x="2667000" y="1252578"/>
            <a:ext cx="6450043" cy="4919622"/>
            <a:chOff x="1109914" y="956104"/>
            <a:chExt cx="6450043" cy="4941342"/>
          </a:xfrm>
        </p:grpSpPr>
        <p:sp>
          <p:nvSpPr>
            <p:cNvPr id="10" name="TextBox 9">
              <a:extLst>
                <a:ext uri="{FF2B5EF4-FFF2-40B4-BE49-F238E27FC236}">
                  <a16:creationId xmlns:a16="http://schemas.microsoft.com/office/drawing/2014/main" id="{EA7F4D56-6CDE-AE5A-4211-9585CAE1E2DC}"/>
                </a:ext>
              </a:extLst>
            </p:cNvPr>
            <p:cNvSpPr txBox="1"/>
            <p:nvPr/>
          </p:nvSpPr>
          <p:spPr>
            <a:xfrm>
              <a:off x="1109914" y="956104"/>
              <a:ext cx="1313247" cy="313932"/>
            </a:xfrm>
            <a:prstGeom prst="rect">
              <a:avLst/>
            </a:prstGeom>
            <a:noFill/>
          </p:spPr>
          <p:txBody>
            <a:bodyPr wrap="square" rtlCol="0">
              <a:spAutoFit/>
            </a:bodyPr>
            <a:lstStyle/>
            <a:p>
              <a:pPr>
                <a:buNone/>
              </a:pPr>
              <a:r>
                <a:rPr lang="en-US" sz="1800" b="1" i="1" dirty="0"/>
                <a:t>Given:</a:t>
              </a:r>
              <a:endParaRPr lang="en-US" sz="1800" b="1" i="1" baseline="-25000" dirty="0"/>
            </a:p>
          </p:txBody>
        </p:sp>
        <p:pic>
          <p:nvPicPr>
            <p:cNvPr id="11" name="Picture 10">
              <a:extLst>
                <a:ext uri="{FF2B5EF4-FFF2-40B4-BE49-F238E27FC236}">
                  <a16:creationId xmlns:a16="http://schemas.microsoft.com/office/drawing/2014/main" id="{96DFF756-05C3-8AA6-EFD7-509710BF1A0E}"/>
                </a:ext>
              </a:extLst>
            </p:cNvPr>
            <p:cNvPicPr>
              <a:picLocks noChangeAspect="1"/>
            </p:cNvPicPr>
            <p:nvPr/>
          </p:nvPicPr>
          <p:blipFill>
            <a:blip r:embed="rId3"/>
            <a:stretch>
              <a:fillRect/>
            </a:stretch>
          </p:blipFill>
          <p:spPr>
            <a:xfrm>
              <a:off x="2118741" y="1209341"/>
              <a:ext cx="5105400" cy="1200150"/>
            </a:xfrm>
            <a:prstGeom prst="rect">
              <a:avLst/>
            </a:prstGeom>
          </p:spPr>
        </p:pic>
        <p:pic>
          <p:nvPicPr>
            <p:cNvPr id="12" name="Picture 11">
              <a:extLst>
                <a:ext uri="{FF2B5EF4-FFF2-40B4-BE49-F238E27FC236}">
                  <a16:creationId xmlns:a16="http://schemas.microsoft.com/office/drawing/2014/main" id="{8D183CE8-9A16-0957-991C-87A395A40291}"/>
                </a:ext>
              </a:extLst>
            </p:cNvPr>
            <p:cNvPicPr>
              <a:picLocks noChangeAspect="1"/>
            </p:cNvPicPr>
            <p:nvPr/>
          </p:nvPicPr>
          <p:blipFill>
            <a:blip r:embed="rId4"/>
            <a:stretch>
              <a:fillRect/>
            </a:stretch>
          </p:blipFill>
          <p:spPr>
            <a:xfrm>
              <a:off x="1559207" y="2479827"/>
              <a:ext cx="6000750" cy="1295400"/>
            </a:xfrm>
            <a:prstGeom prst="rect">
              <a:avLst/>
            </a:prstGeom>
          </p:spPr>
        </p:pic>
        <p:sp>
          <p:nvSpPr>
            <p:cNvPr id="14" name="TextBox 13">
              <a:extLst>
                <a:ext uri="{FF2B5EF4-FFF2-40B4-BE49-F238E27FC236}">
                  <a16:creationId xmlns:a16="http://schemas.microsoft.com/office/drawing/2014/main" id="{1514D1BC-968D-0E86-35D1-97777BE366FF}"/>
                </a:ext>
              </a:extLst>
            </p:cNvPr>
            <p:cNvSpPr txBox="1"/>
            <p:nvPr/>
          </p:nvSpPr>
          <p:spPr>
            <a:xfrm>
              <a:off x="1109914" y="2300073"/>
              <a:ext cx="4478781" cy="313932"/>
            </a:xfrm>
            <a:prstGeom prst="rect">
              <a:avLst/>
            </a:prstGeom>
            <a:noFill/>
          </p:spPr>
          <p:txBody>
            <a:bodyPr wrap="square" rtlCol="0">
              <a:spAutoFit/>
            </a:bodyPr>
            <a:lstStyle/>
            <a:p>
              <a:pPr>
                <a:buNone/>
              </a:pPr>
              <a:r>
                <a:rPr lang="en-US" sz="1800" b="1" i="1" dirty="0"/>
                <a:t>Then:</a:t>
              </a:r>
              <a:endParaRPr lang="en-US" sz="1800" b="1" i="1" baseline="-25000" dirty="0"/>
            </a:p>
          </p:txBody>
        </p:sp>
        <p:sp>
          <p:nvSpPr>
            <p:cNvPr id="15" name="TextBox 14">
              <a:extLst>
                <a:ext uri="{FF2B5EF4-FFF2-40B4-BE49-F238E27FC236}">
                  <a16:creationId xmlns:a16="http://schemas.microsoft.com/office/drawing/2014/main" id="{2DD1C0B6-58F4-50E8-A848-60F19ABA7F4E}"/>
                </a:ext>
              </a:extLst>
            </p:cNvPr>
            <p:cNvSpPr txBox="1"/>
            <p:nvPr/>
          </p:nvSpPr>
          <p:spPr>
            <a:xfrm>
              <a:off x="1109915" y="3932193"/>
              <a:ext cx="4478781" cy="313932"/>
            </a:xfrm>
            <a:prstGeom prst="rect">
              <a:avLst/>
            </a:prstGeom>
            <a:noFill/>
          </p:spPr>
          <p:txBody>
            <a:bodyPr wrap="square" rtlCol="0">
              <a:spAutoFit/>
            </a:bodyPr>
            <a:lstStyle/>
            <a:p>
              <a:pPr>
                <a:buNone/>
              </a:pPr>
              <a:r>
                <a:rPr lang="en-US" sz="1800" b="1" i="1" dirty="0"/>
                <a:t>Equivalently:</a:t>
              </a:r>
              <a:endParaRPr lang="en-US" sz="1800" b="1" i="1" baseline="-25000" dirty="0"/>
            </a:p>
          </p:txBody>
        </p:sp>
        <p:pic>
          <p:nvPicPr>
            <p:cNvPr id="17" name="Picture 16">
              <a:extLst>
                <a:ext uri="{FF2B5EF4-FFF2-40B4-BE49-F238E27FC236}">
                  <a16:creationId xmlns:a16="http://schemas.microsoft.com/office/drawing/2014/main" id="{E4AAAB56-BB69-8794-DB21-F6987D55C6E7}"/>
                </a:ext>
              </a:extLst>
            </p:cNvPr>
            <p:cNvPicPr>
              <a:picLocks noChangeAspect="1"/>
            </p:cNvPicPr>
            <p:nvPr/>
          </p:nvPicPr>
          <p:blipFill>
            <a:blip r:embed="rId5"/>
            <a:stretch>
              <a:fillRect/>
            </a:stretch>
          </p:blipFill>
          <p:spPr>
            <a:xfrm>
              <a:off x="4170096" y="3904492"/>
              <a:ext cx="1847484" cy="1992954"/>
            </a:xfrm>
            <a:prstGeom prst="rect">
              <a:avLst/>
            </a:prstGeom>
          </p:spPr>
        </p:pic>
        <p:pic>
          <p:nvPicPr>
            <p:cNvPr id="18" name="Picture 17">
              <a:extLst>
                <a:ext uri="{FF2B5EF4-FFF2-40B4-BE49-F238E27FC236}">
                  <a16:creationId xmlns:a16="http://schemas.microsoft.com/office/drawing/2014/main" id="{5C963E66-8EC8-BAED-F5FE-FBB964247364}"/>
                </a:ext>
              </a:extLst>
            </p:cNvPr>
            <p:cNvPicPr>
              <a:picLocks noChangeAspect="1"/>
            </p:cNvPicPr>
            <p:nvPr/>
          </p:nvPicPr>
          <p:blipFill>
            <a:blip r:embed="rId6"/>
            <a:stretch>
              <a:fillRect/>
            </a:stretch>
          </p:blipFill>
          <p:spPr>
            <a:xfrm>
              <a:off x="3196735" y="4719424"/>
              <a:ext cx="973361" cy="367978"/>
            </a:xfrm>
            <a:prstGeom prst="rect">
              <a:avLst/>
            </a:prstGeom>
          </p:spPr>
        </p:pic>
      </p:grpSp>
      <p:pic>
        <p:nvPicPr>
          <p:cNvPr id="19" name="Picture 18">
            <a:extLst>
              <a:ext uri="{FF2B5EF4-FFF2-40B4-BE49-F238E27FC236}">
                <a16:creationId xmlns:a16="http://schemas.microsoft.com/office/drawing/2014/main" id="{F49AE435-3DC3-CC81-2BDC-9071605682CA}"/>
              </a:ext>
            </a:extLst>
          </p:cNvPr>
          <p:cNvPicPr>
            <a:picLocks noChangeAspect="1"/>
          </p:cNvPicPr>
          <p:nvPr/>
        </p:nvPicPr>
        <p:blipFill rotWithShape="1">
          <a:blip r:embed="rId3"/>
          <a:srcRect l="51552" b="46275"/>
          <a:stretch/>
        </p:blipFill>
        <p:spPr>
          <a:xfrm>
            <a:off x="6243171" y="1736944"/>
            <a:ext cx="2473450" cy="644787"/>
          </a:xfrm>
          <a:prstGeom prst="rect">
            <a:avLst/>
          </a:prstGeom>
        </p:spPr>
      </p:pic>
      <p:pic>
        <p:nvPicPr>
          <p:cNvPr id="20" name="Picture 19">
            <a:extLst>
              <a:ext uri="{FF2B5EF4-FFF2-40B4-BE49-F238E27FC236}">
                <a16:creationId xmlns:a16="http://schemas.microsoft.com/office/drawing/2014/main" id="{27316F5E-7C3B-97D6-7A9B-58483F548225}"/>
              </a:ext>
            </a:extLst>
          </p:cNvPr>
          <p:cNvPicPr>
            <a:picLocks noChangeAspect="1"/>
          </p:cNvPicPr>
          <p:nvPr/>
        </p:nvPicPr>
        <p:blipFill rotWithShape="1">
          <a:blip r:embed="rId3"/>
          <a:srcRect l="53264" t="53726" b="20226"/>
          <a:stretch/>
        </p:blipFill>
        <p:spPr>
          <a:xfrm>
            <a:off x="6330586" y="1576696"/>
            <a:ext cx="2386035" cy="312623"/>
          </a:xfrm>
          <a:prstGeom prst="rect">
            <a:avLst/>
          </a:prstGeom>
        </p:spPr>
      </p:pic>
      <p:sp>
        <p:nvSpPr>
          <p:cNvPr id="29" name="TextBox 28">
            <a:extLst>
              <a:ext uri="{FF2B5EF4-FFF2-40B4-BE49-F238E27FC236}">
                <a16:creationId xmlns:a16="http://schemas.microsoft.com/office/drawing/2014/main" id="{2EAFC562-75C2-8CF6-A8A9-25FEA5D7DBF3}"/>
              </a:ext>
            </a:extLst>
          </p:cNvPr>
          <p:cNvSpPr txBox="1"/>
          <p:nvPr/>
        </p:nvSpPr>
        <p:spPr>
          <a:xfrm>
            <a:off x="2836418" y="1383268"/>
            <a:ext cx="1313247" cy="369332"/>
          </a:xfrm>
          <a:prstGeom prst="rect">
            <a:avLst/>
          </a:prstGeom>
          <a:noFill/>
        </p:spPr>
        <p:txBody>
          <a:bodyPr wrap="square" rtlCol="0">
            <a:spAutoFit/>
          </a:bodyPr>
          <a:lstStyle/>
          <a:p>
            <a:pPr>
              <a:buNone/>
            </a:pPr>
            <a:r>
              <a:rPr lang="en-US" sz="1800" b="1" dirty="0">
                <a:solidFill>
                  <a:schemeClr val="tx1"/>
                </a:solidFill>
              </a:rPr>
              <a:t>Given:</a:t>
            </a:r>
            <a:endParaRPr lang="en-US" sz="1800" b="1" baseline="-25000" dirty="0">
              <a:solidFill>
                <a:schemeClr val="tx1"/>
              </a:solidFill>
            </a:endParaRPr>
          </a:p>
        </p:txBody>
      </p:sp>
      <p:sp>
        <p:nvSpPr>
          <p:cNvPr id="30" name="TextBox 29">
            <a:extLst>
              <a:ext uri="{FF2B5EF4-FFF2-40B4-BE49-F238E27FC236}">
                <a16:creationId xmlns:a16="http://schemas.microsoft.com/office/drawing/2014/main" id="{BEF65636-DF4C-796A-0B75-2A219145D22E}"/>
              </a:ext>
            </a:extLst>
          </p:cNvPr>
          <p:cNvSpPr txBox="1"/>
          <p:nvPr/>
        </p:nvSpPr>
        <p:spPr>
          <a:xfrm>
            <a:off x="2836418" y="2754868"/>
            <a:ext cx="4478781" cy="369332"/>
          </a:xfrm>
          <a:prstGeom prst="rect">
            <a:avLst/>
          </a:prstGeom>
          <a:noFill/>
        </p:spPr>
        <p:txBody>
          <a:bodyPr wrap="square" rtlCol="0">
            <a:spAutoFit/>
          </a:bodyPr>
          <a:lstStyle/>
          <a:p>
            <a:pPr>
              <a:buNone/>
            </a:pPr>
            <a:r>
              <a:rPr lang="en-US" sz="1800" b="1" dirty="0">
                <a:solidFill>
                  <a:schemeClr val="tx1"/>
                </a:solidFill>
              </a:rPr>
              <a:t>Then:</a:t>
            </a:r>
            <a:endParaRPr lang="en-US" sz="1800" b="1" baseline="-25000" dirty="0">
              <a:solidFill>
                <a:schemeClr val="tx1"/>
              </a:solidFill>
            </a:endParaRPr>
          </a:p>
        </p:txBody>
      </p:sp>
      <p:sp>
        <p:nvSpPr>
          <p:cNvPr id="31" name="TextBox 30">
            <a:extLst>
              <a:ext uri="{FF2B5EF4-FFF2-40B4-BE49-F238E27FC236}">
                <a16:creationId xmlns:a16="http://schemas.microsoft.com/office/drawing/2014/main" id="{E10132E6-817E-0364-CB61-DCA861202343}"/>
              </a:ext>
            </a:extLst>
          </p:cNvPr>
          <p:cNvSpPr txBox="1"/>
          <p:nvPr/>
        </p:nvSpPr>
        <p:spPr>
          <a:xfrm>
            <a:off x="2836419" y="4126468"/>
            <a:ext cx="4478781" cy="369332"/>
          </a:xfrm>
          <a:prstGeom prst="rect">
            <a:avLst/>
          </a:prstGeom>
          <a:noFill/>
        </p:spPr>
        <p:txBody>
          <a:bodyPr wrap="square" rtlCol="0">
            <a:spAutoFit/>
          </a:bodyPr>
          <a:lstStyle/>
          <a:p>
            <a:pPr>
              <a:buNone/>
            </a:pPr>
            <a:r>
              <a:rPr lang="en-US" sz="1800" b="1" dirty="0">
                <a:solidFill>
                  <a:schemeClr val="tx1"/>
                </a:solidFill>
              </a:rPr>
              <a:t>Equivalently:</a:t>
            </a:r>
            <a:endParaRPr lang="en-US" sz="1800" b="1" baseline="-25000" dirty="0">
              <a:solidFill>
                <a:schemeClr val="tx1"/>
              </a:solidFill>
            </a:endParaRPr>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The DPWiFi revA MIMO Demultiplexer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is a Trivial Construct</a:t>
            </a:r>
          </a:p>
        </p:txBody>
      </p:sp>
    </p:spTree>
    <p:extLst>
      <p:ext uri="{BB962C8B-B14F-4D97-AF65-F5344CB8AC3E}">
        <p14:creationId xmlns:p14="http://schemas.microsoft.com/office/powerpoint/2010/main" val="534808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 vs DPWiFi (revA)</a:t>
            </a:r>
            <a:endParaRPr lang="en-GB" sz="2800" kern="0" dirty="0"/>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DPWiFi rev- is just a Degenerate Manifestation of DPWiFi revA</a:t>
            </a:r>
          </a:p>
        </p:txBody>
      </p:sp>
      <p:sp>
        <p:nvSpPr>
          <p:cNvPr id="4" name="TextBox 3">
            <a:extLst>
              <a:ext uri="{FF2B5EF4-FFF2-40B4-BE49-F238E27FC236}">
                <a16:creationId xmlns:a16="http://schemas.microsoft.com/office/drawing/2014/main" id="{8062A331-F10B-ECAF-6F83-4CA1B75FAF5B}"/>
              </a:ext>
            </a:extLst>
          </p:cNvPr>
          <p:cNvSpPr txBox="1"/>
          <p:nvPr/>
        </p:nvSpPr>
        <p:spPr>
          <a:xfrm>
            <a:off x="-24979" y="5552453"/>
            <a:ext cx="12191522" cy="369332"/>
          </a:xfrm>
          <a:prstGeom prst="rect">
            <a:avLst/>
          </a:prstGeom>
          <a:noFill/>
        </p:spPr>
        <p:txBody>
          <a:bodyPr wrap="square" rtlCol="0">
            <a:spAutoFit/>
          </a:bodyPr>
          <a:lstStyle/>
          <a:p>
            <a:pPr marL="0" lvl="2" indent="0" algn="ctr">
              <a:lnSpc>
                <a:spcPct val="100000"/>
              </a:lnSpc>
              <a:spcBef>
                <a:spcPts val="0"/>
              </a:spcBef>
              <a:buNone/>
            </a:pPr>
            <a:r>
              <a:rPr lang="en-US" sz="1800" b="1" kern="0" dirty="0">
                <a:solidFill>
                  <a:schemeClr val="tx1"/>
                </a:solidFill>
              </a:rPr>
              <a:t>Note: DPWiFi rev- and DPWiFi revA are equivalent for </a:t>
            </a:r>
            <a:r>
              <a:rPr lang="el-GR" sz="1800" b="1" kern="0" dirty="0">
                <a:solidFill>
                  <a:schemeClr val="tx1"/>
                </a:solidFill>
              </a:rPr>
              <a:t>ψ</a:t>
            </a:r>
            <a:r>
              <a:rPr lang="en-US" sz="1800" b="1" kern="0" dirty="0">
                <a:solidFill>
                  <a:schemeClr val="tx1"/>
                </a:solidFill>
              </a:rPr>
              <a:t> &lt; 7.5</a:t>
            </a:r>
            <a:r>
              <a:rPr lang="en-US" sz="1800" b="1" kern="0" baseline="30000" dirty="0">
                <a:solidFill>
                  <a:schemeClr val="tx1"/>
                </a:solidFill>
              </a:rPr>
              <a:t>o</a:t>
            </a:r>
          </a:p>
        </p:txBody>
      </p:sp>
      <p:grpSp>
        <p:nvGrpSpPr>
          <p:cNvPr id="14" name="Group 13">
            <a:extLst>
              <a:ext uri="{FF2B5EF4-FFF2-40B4-BE49-F238E27FC236}">
                <a16:creationId xmlns:a16="http://schemas.microsoft.com/office/drawing/2014/main" id="{696575EF-FD5A-75C9-C36B-EA4F45A866CF}"/>
              </a:ext>
            </a:extLst>
          </p:cNvPr>
          <p:cNvGrpSpPr/>
          <p:nvPr/>
        </p:nvGrpSpPr>
        <p:grpSpPr>
          <a:xfrm>
            <a:off x="2550464" y="1095852"/>
            <a:ext cx="6716306" cy="4414837"/>
            <a:chOff x="2550464" y="1095852"/>
            <a:chExt cx="6716306" cy="4414837"/>
          </a:xfrm>
        </p:grpSpPr>
        <p:pic>
          <p:nvPicPr>
            <p:cNvPr id="3" name="Picture 2">
              <a:extLst>
                <a:ext uri="{FF2B5EF4-FFF2-40B4-BE49-F238E27FC236}">
                  <a16:creationId xmlns:a16="http://schemas.microsoft.com/office/drawing/2014/main" id="{22B8901C-7CD1-F951-016C-04AB080F35ED}"/>
                </a:ext>
              </a:extLst>
            </p:cNvPr>
            <p:cNvPicPr>
              <a:picLocks noChangeAspect="1"/>
            </p:cNvPicPr>
            <p:nvPr/>
          </p:nvPicPr>
          <p:blipFill>
            <a:blip r:embed="rId3"/>
            <a:stretch>
              <a:fillRect/>
            </a:stretch>
          </p:blipFill>
          <p:spPr>
            <a:xfrm>
              <a:off x="2550464" y="1095852"/>
              <a:ext cx="6716306" cy="4414837"/>
            </a:xfrm>
            <a:prstGeom prst="rect">
              <a:avLst/>
            </a:prstGeom>
          </p:spPr>
        </p:pic>
        <p:pic>
          <p:nvPicPr>
            <p:cNvPr id="7" name="Picture 6">
              <a:extLst>
                <a:ext uri="{FF2B5EF4-FFF2-40B4-BE49-F238E27FC236}">
                  <a16:creationId xmlns:a16="http://schemas.microsoft.com/office/drawing/2014/main" id="{6D7E5BDF-2D1D-8F51-1AF6-BF4CA1C9C56C}"/>
                </a:ext>
              </a:extLst>
            </p:cNvPr>
            <p:cNvPicPr>
              <a:picLocks noChangeAspect="1"/>
            </p:cNvPicPr>
            <p:nvPr/>
          </p:nvPicPr>
          <p:blipFill>
            <a:blip r:embed="rId4"/>
            <a:stretch>
              <a:fillRect/>
            </a:stretch>
          </p:blipFill>
          <p:spPr>
            <a:xfrm>
              <a:off x="5049368" y="3429000"/>
              <a:ext cx="1427632" cy="233363"/>
            </a:xfrm>
            <a:prstGeom prst="rect">
              <a:avLst/>
            </a:prstGeom>
          </p:spPr>
        </p:pic>
        <p:pic>
          <p:nvPicPr>
            <p:cNvPr id="13" name="Picture 12">
              <a:extLst>
                <a:ext uri="{FF2B5EF4-FFF2-40B4-BE49-F238E27FC236}">
                  <a16:creationId xmlns:a16="http://schemas.microsoft.com/office/drawing/2014/main" id="{F97A184D-3085-6A4B-1912-C4354B866825}"/>
                </a:ext>
              </a:extLst>
            </p:cNvPr>
            <p:cNvPicPr>
              <a:picLocks noChangeAspect="1"/>
            </p:cNvPicPr>
            <p:nvPr/>
          </p:nvPicPr>
          <p:blipFill>
            <a:blip r:embed="rId5"/>
            <a:stretch>
              <a:fillRect/>
            </a:stretch>
          </p:blipFill>
          <p:spPr>
            <a:xfrm>
              <a:off x="6624637" y="3401017"/>
              <a:ext cx="2214563" cy="261346"/>
            </a:xfrm>
            <a:prstGeom prst="rect">
              <a:avLst/>
            </a:prstGeom>
          </p:spPr>
        </p:pic>
      </p:grpSp>
    </p:spTree>
    <p:extLst>
      <p:ext uri="{BB962C8B-B14F-4D97-AF65-F5344CB8AC3E}">
        <p14:creationId xmlns:p14="http://schemas.microsoft.com/office/powerpoint/2010/main" val="2962363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Representation</a:t>
            </a:r>
            <a:endParaRPr lang="en-GB" sz="2800" kern="0" dirty="0"/>
          </a:p>
        </p:txBody>
      </p:sp>
      <p:pic>
        <p:nvPicPr>
          <p:cNvPr id="7" name="Picture 6">
            <a:extLst>
              <a:ext uri="{FF2B5EF4-FFF2-40B4-BE49-F238E27FC236}">
                <a16:creationId xmlns:a16="http://schemas.microsoft.com/office/drawing/2014/main" id="{CEED3472-2314-A762-C00D-32E765B1E321}"/>
              </a:ext>
            </a:extLst>
          </p:cNvPr>
          <p:cNvPicPr>
            <a:picLocks noChangeAspect="1"/>
          </p:cNvPicPr>
          <p:nvPr/>
        </p:nvPicPr>
        <p:blipFill>
          <a:blip r:embed="rId3"/>
          <a:stretch>
            <a:fillRect/>
          </a:stretch>
        </p:blipFill>
        <p:spPr>
          <a:xfrm>
            <a:off x="2057400" y="1078491"/>
            <a:ext cx="7877675" cy="5385231"/>
          </a:xfrm>
          <a:prstGeom prst="rect">
            <a:avLst/>
          </a:prstGeom>
        </p:spPr>
      </p:pic>
    </p:spTree>
    <p:extLst>
      <p:ext uri="{BB962C8B-B14F-4D97-AF65-F5344CB8AC3E}">
        <p14:creationId xmlns:p14="http://schemas.microsoft.com/office/powerpoint/2010/main" val="430501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 (5)</Template>
  <TotalTime>9654</TotalTime>
  <Words>2041</Words>
  <Application>Microsoft Office PowerPoint</Application>
  <PresentationFormat>Widescreen</PresentationFormat>
  <Paragraphs>429</Paragraphs>
  <Slides>29</Slides>
  <Notes>27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4" baseType="lpstr">
      <vt:lpstr>Arial</vt:lpstr>
      <vt:lpstr>Arial Unicode MS</vt:lpstr>
      <vt:lpstr>Times New Roman</vt:lpstr>
      <vt:lpstr>Office Theme</vt:lpstr>
      <vt:lpstr>Document</vt:lpstr>
      <vt:lpstr>DPWiFi revA</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DPWiFi RevA MATLAB Simulation 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presentation subject title text here]</dc:title>
  <dc:creator>Carlos Rios</dc:creator>
  <cp:keywords/>
  <cp:lastModifiedBy>Carlos Rios</cp:lastModifiedBy>
  <cp:revision>5</cp:revision>
  <cp:lastPrinted>1601-01-01T00:00:00Z</cp:lastPrinted>
  <dcterms:created xsi:type="dcterms:W3CDTF">2024-01-15T15:24:42Z</dcterms:created>
  <dcterms:modified xsi:type="dcterms:W3CDTF">2024-09-10T02:13:36Z</dcterms:modified>
  <cp:category>Name, Affiliation</cp:category>
</cp:coreProperties>
</file>