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9" r:id="rId6"/>
    <p:sldId id="280" r:id="rId7"/>
    <p:sldId id="285" r:id="rId8"/>
    <p:sldId id="286" r:id="rId9"/>
    <p:sldId id="294" r:id="rId10"/>
    <p:sldId id="295" r:id="rId11"/>
    <p:sldId id="299" r:id="rId12"/>
    <p:sldId id="283" r:id="rId13"/>
    <p:sldId id="298" r:id="rId14"/>
    <p:sldId id="297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5" autoAdjust="0"/>
    <p:restoredTop sz="94660"/>
  </p:normalViewPr>
  <p:slideViewPr>
    <p:cSldViewPr>
      <p:cViewPr varScale="1">
        <p:scale>
          <a:sx n="86" d="100"/>
          <a:sy n="86" d="100"/>
        </p:scale>
        <p:origin x="96" y="7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September 2024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 2024</a:t>
            </a:r>
            <a:endParaRPr lang="en-GB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September 2024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September 2024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September 2024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September 2024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September 2024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Suhwook</a:t>
            </a:r>
            <a:r>
              <a:rPr lang="en-GB" dirty="0" smtClean="0"/>
              <a:t> Kim,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802.11-24/1439r0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Dynamic Power Saving in MLO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2024-08-30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/>
              <a:t>September 2024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 err="1"/>
              <a:t>Suhwook</a:t>
            </a:r>
            <a:r>
              <a:rPr lang="en-GB" altLang="ko-KR" dirty="0"/>
              <a:t> Kim,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830429"/>
              </p:ext>
            </p:extLst>
          </p:nvPr>
        </p:nvGraphicFramePr>
        <p:xfrm>
          <a:off x="996950" y="2403475"/>
          <a:ext cx="10336213" cy="389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10390442" imgH="3933864" progId="Word.Document.8">
                  <p:embed/>
                </p:oleObj>
              </mc:Choice>
              <mc:Fallback>
                <p:oleObj name="Document" r:id="rId4" imgW="10390442" imgH="39338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03475"/>
                        <a:ext cx="10336213" cy="3894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sentence in 11bn SFD: </a:t>
            </a:r>
          </a:p>
          <a:p>
            <a:pPr lvl="0"/>
            <a:r>
              <a:rPr lang="en-GB" altLang="ko-KR" dirty="0" smtClean="0"/>
              <a:t>    - </a:t>
            </a:r>
            <a:r>
              <a:rPr lang="en-US" altLang="ko-KR" dirty="0" err="1"/>
              <a:t>TGbn</a:t>
            </a:r>
            <a:r>
              <a:rPr lang="en-US" altLang="ko-KR" dirty="0"/>
              <a:t> defines a power save mode for a STA that is a UHR Mobile AP or a UHR non-AP STA wherein the STA may transition from a lower capability mode to a higher capability mode upon reception of an initial control frame</a:t>
            </a:r>
            <a:endParaRPr lang="ko-KR" altLang="ko-KR" dirty="0"/>
          </a:p>
          <a:p>
            <a:pPr lvl="1"/>
            <a:r>
              <a:rPr lang="en-US" altLang="ko-KR" dirty="0" smtClean="0"/>
              <a:t>: Lower </a:t>
            </a:r>
            <a:r>
              <a:rPr lang="en-US" altLang="ko-KR" dirty="0"/>
              <a:t>capability mode (e.g., 20 MHz BW, one SS, limited data rates, PPDU format)</a:t>
            </a:r>
            <a:endParaRPr lang="ko-KR" altLang="ko-KR" dirty="0"/>
          </a:p>
          <a:p>
            <a:pPr lvl="1"/>
            <a:r>
              <a:rPr lang="en-US" altLang="ko-KR" dirty="0" smtClean="0"/>
              <a:t>: Higher </a:t>
            </a:r>
            <a:r>
              <a:rPr lang="en-US" altLang="ko-KR" dirty="0"/>
              <a:t>capability mode (e.g., operating BW, NSS and MCSs, with at least one higher capability than that in the lower power capability mode)</a:t>
            </a:r>
            <a:endParaRPr lang="ko-KR" altLang="ko-KR" dirty="0"/>
          </a:p>
          <a:p>
            <a:pPr lvl="1"/>
            <a:r>
              <a:rPr lang="en-US" altLang="ko-KR" dirty="0" smtClean="0"/>
              <a:t>: Initial </a:t>
            </a:r>
            <a:r>
              <a:rPr lang="en-US" altLang="ko-KR" dirty="0"/>
              <a:t>Control frame is TBD</a:t>
            </a:r>
            <a:endParaRPr lang="ko-KR" altLang="ko-KR" dirty="0"/>
          </a:p>
          <a:p>
            <a:pPr lvl="1"/>
            <a:r>
              <a:rPr lang="en-US" altLang="ko-KR" dirty="0" smtClean="0"/>
              <a:t>: Whether </a:t>
            </a:r>
            <a:r>
              <a:rPr lang="en-US" altLang="ko-KR" dirty="0"/>
              <a:t>that applies for a non-mobile AP is TBD</a:t>
            </a:r>
            <a:endParaRPr lang="ko-KR" altLang="ko-KR" dirty="0"/>
          </a:p>
          <a:p>
            <a:pPr lvl="1"/>
            <a:r>
              <a:rPr lang="en-US" altLang="ko-KR" u="sng" dirty="0" smtClean="0"/>
              <a:t>: Link for which ICF is transmitted in the LCM and link for which Data frame is transmitted in the HCM may be different</a:t>
            </a:r>
            <a:endParaRPr lang="ko-KR" altLang="ko-KR" u="sng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38372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[1] 24/602</a:t>
            </a:r>
            <a:r>
              <a:rPr lang="en-US" altLang="ko-KR" b="0" dirty="0"/>
              <a:t>		Multi link Power Management for MLO			</a:t>
            </a:r>
            <a:endParaRPr lang="en-US" altLang="ko-KR" b="0" dirty="0" smtClean="0"/>
          </a:p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[2] 23/1922</a:t>
            </a:r>
            <a:r>
              <a:rPr lang="en-US" altLang="ko-KR" b="0" dirty="0"/>
              <a:t>		Multi Link SM Power Save Mode			</a:t>
            </a:r>
            <a:endParaRPr lang="en-US" altLang="ko-KR" b="0" dirty="0" smtClean="0"/>
          </a:p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[3] 24/715</a:t>
            </a:r>
            <a:r>
              <a:rPr lang="en-US" altLang="ko-KR" b="0" dirty="0"/>
              <a:t>		Multi-Link SM Power Save Mode Follow Up	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19135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Many contributions related to power saving have been presented</a:t>
            </a:r>
          </a:p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Power saving of (mobile) AP is scope of 11bn 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PAR: “This amendment provides a mechanism to reduce power consumption for Access Points (APs) (including mobile APs) and improved Peer-to-Peer (P2P) operation compared to the Extremely High Throughput MAC/PHY operation.”</a:t>
            </a:r>
          </a:p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this submission, we would like to discuss PS features that should be considered in 11bn</a:t>
            </a:r>
          </a:p>
          <a:p>
            <a:pPr lvl="0" latinLnBrk="0">
              <a:buFont typeface="Arial" panose="020B0604020202020204" pitchFamily="34" charset="0"/>
              <a:buChar char="•"/>
            </a:pP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 smtClean="0"/>
              <a:t>Suhwook</a:t>
            </a:r>
            <a:r>
              <a:rPr lang="en-GB" altLang="ko-KR" dirty="0" smtClean="0"/>
              <a:t>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0613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Our View on 11bn Power saving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Enhancement of traditional performance (data rate, etc.) of Wi-Fi is slowing down as generations go by, and it seems sufficient to support the use case currently mainly used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It is time not only to improve traditional performance, but also to improve performance compared to power consumption and user experience performance</a:t>
            </a:r>
          </a:p>
          <a:p>
            <a:pPr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As a product/chipset vendor, power </a:t>
            </a:r>
            <a:r>
              <a:rPr lang="en-US" altLang="ko-KR" b="0" dirty="0"/>
              <a:t>saving has higher customer demand than discussed in the standard, </a:t>
            </a:r>
            <a:r>
              <a:rPr lang="en-US" altLang="ko-KR" b="0" dirty="0" smtClean="0"/>
              <a:t>so </a:t>
            </a:r>
            <a:r>
              <a:rPr lang="en-US" altLang="ko-KR" b="0" dirty="0"/>
              <a:t>we have implemented various low power technologies as </a:t>
            </a:r>
            <a:r>
              <a:rPr lang="en-US" altLang="ko-KR" b="0" dirty="0" smtClean="0"/>
              <a:t>standard/non-standard </a:t>
            </a:r>
            <a:r>
              <a:rPr lang="en-US" altLang="ko-KR" b="0" dirty="0"/>
              <a:t>to satisfy </a:t>
            </a:r>
            <a:r>
              <a:rPr lang="en-US" altLang="ko-KR" b="0" dirty="0" smtClean="0"/>
              <a:t>it</a:t>
            </a:r>
            <a:endParaRPr lang="en-US" altLang="ko-KR" b="0" dirty="0"/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At 11bn, </a:t>
            </a:r>
            <a:r>
              <a:rPr lang="en-US" altLang="ko-KR" dirty="0" smtClean="0"/>
              <a:t>we hope </a:t>
            </a:r>
            <a:r>
              <a:rPr lang="en-US" altLang="ko-KR" dirty="0"/>
              <a:t>to improve existing 11ax/be technologies in terms of performance compared to power </a:t>
            </a:r>
            <a:r>
              <a:rPr lang="en-US" altLang="ko-KR" dirty="0" smtClean="0"/>
              <a:t>consumption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3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7008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 smtClean="0"/>
              <a:t>Observations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 - </a:t>
            </a:r>
            <a:r>
              <a:rPr lang="en-US" altLang="ko-KR" sz="2000" b="0" dirty="0" smtClean="0"/>
              <a:t>In areas where Wi-Fi infra is not sufficient, demand for mobile APs is still high</a:t>
            </a:r>
          </a:p>
          <a:p>
            <a:r>
              <a:rPr lang="en-US" altLang="ko-KR" sz="2000" b="0" dirty="0" smtClean="0"/>
              <a:t> - Power consumption will be severe if a smart </a:t>
            </a:r>
            <a:r>
              <a:rPr lang="en-US" altLang="ko-KR" sz="2000" b="0" dirty="0"/>
              <a:t>phone operates Wi-Fi 7 </a:t>
            </a:r>
            <a:r>
              <a:rPr lang="en-US" altLang="ko-KR" sz="2000" b="0" dirty="0" smtClean="0"/>
              <a:t>mobile </a:t>
            </a:r>
            <a:r>
              <a:rPr lang="en-US" altLang="ko-KR" sz="2000" b="0" dirty="0"/>
              <a:t>AP due </a:t>
            </a:r>
            <a:r>
              <a:rPr lang="en-US" altLang="ko-KR" sz="2000" b="0" dirty="0" smtClean="0"/>
              <a:t>to the requirement to operate as MLMR </a:t>
            </a:r>
          </a:p>
          <a:p>
            <a:r>
              <a:rPr lang="en-US" altLang="ko-KR" sz="2000" b="0" dirty="0" smtClean="0"/>
              <a:t> - As a result of internal measurement, MLO consumes more than 25% of power compared to single link for 1 bit transmission</a:t>
            </a:r>
          </a:p>
          <a:p>
            <a:r>
              <a:rPr lang="en-US" altLang="ko-KR" sz="2000" b="0" dirty="0" smtClean="0"/>
              <a:t> - If the payload is small, transmitting in a narrow BW &amp; small </a:t>
            </a:r>
            <a:r>
              <a:rPr lang="en-US" altLang="ko-KR" sz="2000" b="0" dirty="0" err="1" smtClean="0"/>
              <a:t>Nss</a:t>
            </a:r>
            <a:r>
              <a:rPr lang="en-US" altLang="ko-KR" sz="2000" b="0" dirty="0" smtClean="0"/>
              <a:t> </a:t>
            </a:r>
          </a:p>
          <a:p>
            <a:r>
              <a:rPr lang="en-US" altLang="ko-KR" sz="2000" b="0" dirty="0" smtClean="0"/>
              <a:t>   can reduce power consumption per bit, and if the payload is large, </a:t>
            </a:r>
          </a:p>
          <a:p>
            <a:r>
              <a:rPr lang="en-US" altLang="ko-KR" sz="2000" b="0" dirty="0" smtClean="0"/>
              <a:t>   reducing transmission time in a wide BW &amp; large </a:t>
            </a:r>
            <a:r>
              <a:rPr lang="en-US" altLang="ko-KR" sz="2000" b="0" dirty="0" err="1" smtClean="0"/>
              <a:t>Nss</a:t>
            </a:r>
            <a:r>
              <a:rPr lang="en-US" altLang="ko-KR" sz="2000" b="0" dirty="0" smtClean="0"/>
              <a:t> can reduce </a:t>
            </a:r>
          </a:p>
          <a:p>
            <a:r>
              <a:rPr lang="en-US" altLang="ko-KR" sz="2000" b="0" dirty="0"/>
              <a:t> </a:t>
            </a:r>
            <a:r>
              <a:rPr lang="en-US" altLang="ko-KR" sz="2000" b="0" dirty="0" smtClean="0"/>
              <a:t>  power consumption per bit</a:t>
            </a:r>
            <a:endParaRPr lang="ko-KR" altLang="en-US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8570228" y="6232744"/>
            <a:ext cx="3312368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직선 화살표 연결선 8"/>
          <p:cNvCxnSpPr/>
          <p:nvPr/>
        </p:nvCxnSpPr>
        <p:spPr bwMode="auto">
          <a:xfrm flipV="1">
            <a:off x="8714244" y="4072504"/>
            <a:ext cx="0" cy="231264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직선 화살표 연결선 11"/>
          <p:cNvCxnSpPr/>
          <p:nvPr/>
        </p:nvCxnSpPr>
        <p:spPr bwMode="auto">
          <a:xfrm flipV="1">
            <a:off x="8570228" y="4640395"/>
            <a:ext cx="3168352" cy="13590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직선 화살표 연결선 13"/>
          <p:cNvCxnSpPr/>
          <p:nvPr/>
        </p:nvCxnSpPr>
        <p:spPr bwMode="auto">
          <a:xfrm flipV="1">
            <a:off x="8570228" y="5201057"/>
            <a:ext cx="3168352" cy="371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0999648" y="5319925"/>
            <a:ext cx="971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Wide BW &amp; Large NSS 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91608" y="4358392"/>
            <a:ext cx="1186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0070C0"/>
                </a:solidFill>
              </a:rPr>
              <a:t>Narrow BW &amp; Small NSS</a:t>
            </a:r>
            <a:endParaRPr lang="ko-KR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185062" y="6230696"/>
            <a:ext cx="737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/>
                </a:solidFill>
              </a:rPr>
              <a:t>Payload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39731" y="3889968"/>
            <a:ext cx="1098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/>
                </a:solidFill>
              </a:rPr>
              <a:t>Power Consumption</a:t>
            </a:r>
          </a:p>
          <a:p>
            <a:r>
              <a:rPr lang="en-US" altLang="ko-KR" sz="1200" dirty="0" smtClean="0">
                <a:solidFill>
                  <a:schemeClr val="tx1"/>
                </a:solidFill>
              </a:rPr>
              <a:t>per bit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222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Power saving for MLO/Mobile 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The power consumption of Multi Link Operation has already been pointed out several times, and various techniques have been introduced [1][2][3]</a:t>
            </a:r>
          </a:p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this material, we would like to focus on the power saving of MLO from the perspective of mobile AP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Power consumption reduction technology through switching between LCM and HCM should be developed from a multi-link perspective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The performance of the associated MLO capable STAs should not be degraded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74437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Background: </a:t>
            </a:r>
            <a:r>
              <a:rPr lang="en-US" altLang="ko-KR" dirty="0" smtClean="0"/>
              <a:t>Dynamic Power Saving and MLO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2D4864B-9C9C-4BFA-AB19-D3FEF6A47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708" y="1751014"/>
            <a:ext cx="5167105" cy="4479389"/>
          </a:xfrm>
        </p:spPr>
        <p:txBody>
          <a:bodyPr>
            <a:normAutofit/>
          </a:bodyPr>
          <a:lstStyle/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AP’s operation in DPS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Based on what we have discussed so far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LCM: </a:t>
            </a:r>
            <a:r>
              <a:rPr lang="en-US" altLang="ko-KR" b="0" dirty="0" smtClean="0"/>
              <a:t>Lower </a:t>
            </a:r>
            <a:r>
              <a:rPr lang="en-US" altLang="ko-KR" b="0" dirty="0"/>
              <a:t>Capacity </a:t>
            </a:r>
            <a:r>
              <a:rPr lang="en-US" altLang="ko-KR" b="0" dirty="0" smtClean="0"/>
              <a:t>Mode (BW = 20 MHz, # of SS = 1)</a:t>
            </a:r>
            <a:endParaRPr lang="en-US" altLang="ko-KR" b="0" dirty="0"/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HCM: </a:t>
            </a:r>
            <a:r>
              <a:rPr lang="en-US" altLang="ko-KR" dirty="0" smtClean="0"/>
              <a:t>Higher </a:t>
            </a:r>
            <a:r>
              <a:rPr lang="en-US" altLang="ko-KR" dirty="0"/>
              <a:t>Capacity </a:t>
            </a:r>
            <a:r>
              <a:rPr lang="en-US" altLang="ko-KR" dirty="0" smtClean="0"/>
              <a:t>Mode (BW ≥ 20 MHz, # of SS ≥ 1)</a:t>
            </a:r>
            <a:endParaRPr lang="en-US" altLang="ko-KR" b="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F16B166-EC9D-48F5-A8EB-6D7A8FD27BAC}"/>
              </a:ext>
            </a:extLst>
          </p:cNvPr>
          <p:cNvSpPr/>
          <p:nvPr/>
        </p:nvSpPr>
        <p:spPr bwMode="auto">
          <a:xfrm rot="16200000">
            <a:off x="1951499" y="5347448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ICF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76A96E-111B-4674-8ADD-AA7EB9EB02B3}"/>
              </a:ext>
            </a:extLst>
          </p:cNvPr>
          <p:cNvSpPr txBox="1"/>
          <p:nvPr/>
        </p:nvSpPr>
        <p:spPr>
          <a:xfrm>
            <a:off x="1120353" y="4416118"/>
            <a:ext cx="881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AP STA</a:t>
            </a:r>
            <a:endParaRPr lang="ko-KR" altLang="en-US" sz="110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2FE5B6-19D8-493F-AD74-B37F7D2014FE}"/>
              </a:ext>
            </a:extLst>
          </p:cNvPr>
          <p:cNvSpPr txBox="1"/>
          <p:nvPr/>
        </p:nvSpPr>
        <p:spPr>
          <a:xfrm>
            <a:off x="1045731" y="5625783"/>
            <a:ext cx="10303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solidFill>
                  <a:srgbClr val="000000"/>
                </a:solidFill>
              </a:rPr>
              <a:t>Non-AP STA</a:t>
            </a:r>
            <a:endParaRPr lang="ko-KR" altLang="en-US" sz="1050" dirty="0">
              <a:solidFill>
                <a:srgbClr val="000000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7F052F3-1354-430D-B5C8-2B752B1CC6E0}"/>
              </a:ext>
            </a:extLst>
          </p:cNvPr>
          <p:cNvSpPr/>
          <p:nvPr/>
        </p:nvSpPr>
        <p:spPr bwMode="auto">
          <a:xfrm>
            <a:off x="2430715" y="4562214"/>
            <a:ext cx="1539335" cy="265357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HCM</a:t>
            </a:r>
            <a:endParaRPr lang="ko-KR" altLang="en-US" sz="1000" b="1" i="1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596BA54-B454-4D6C-8AE1-1BD1DECC2509}"/>
              </a:ext>
            </a:extLst>
          </p:cNvPr>
          <p:cNvSpPr/>
          <p:nvPr/>
        </p:nvSpPr>
        <p:spPr bwMode="auto">
          <a:xfrm>
            <a:off x="3970049" y="4562719"/>
            <a:ext cx="490430" cy="26686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B158007-936B-4004-A910-58123A547D9E}"/>
              </a:ext>
            </a:extLst>
          </p:cNvPr>
          <p:cNvSpPr/>
          <p:nvPr/>
        </p:nvSpPr>
        <p:spPr bwMode="auto">
          <a:xfrm>
            <a:off x="2909006" y="5312295"/>
            <a:ext cx="591711" cy="4467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</a:p>
        </p:txBody>
      </p:sp>
      <p:sp>
        <p:nvSpPr>
          <p:cNvPr id="14" name="평행 사변형 13">
            <a:extLst>
              <a:ext uri="{FF2B5EF4-FFF2-40B4-BE49-F238E27FC236}">
                <a16:creationId xmlns:a16="http://schemas.microsoft.com/office/drawing/2014/main" id="{BB810BC5-40E1-4BC9-AA06-ACA2F4927F13}"/>
              </a:ext>
            </a:extLst>
          </p:cNvPr>
          <p:cNvSpPr/>
          <p:nvPr/>
        </p:nvSpPr>
        <p:spPr bwMode="auto">
          <a:xfrm>
            <a:off x="1983893" y="5523951"/>
            <a:ext cx="148436" cy="238485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algn="ctr"/>
            <a:endParaRPr lang="ko-KR" altLang="en-US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108EA52-866B-41CD-B861-60EB636AA596}"/>
              </a:ext>
            </a:extLst>
          </p:cNvPr>
          <p:cNvSpPr/>
          <p:nvPr/>
        </p:nvSpPr>
        <p:spPr bwMode="auto">
          <a:xfrm rot="16200000">
            <a:off x="2267882" y="4148172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661E302-05C0-4C84-B334-411FC3FD6E16}"/>
              </a:ext>
            </a:extLst>
          </p:cNvPr>
          <p:cNvSpPr/>
          <p:nvPr/>
        </p:nvSpPr>
        <p:spPr bwMode="auto">
          <a:xfrm rot="16200000">
            <a:off x="3422488" y="5346427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FBB52E7D-5EB4-4AC6-9807-9085D0094A7A}"/>
              </a:ext>
            </a:extLst>
          </p:cNvPr>
          <p:cNvSpPr/>
          <p:nvPr/>
        </p:nvSpPr>
        <p:spPr bwMode="auto">
          <a:xfrm>
            <a:off x="1950502" y="4561748"/>
            <a:ext cx="480213" cy="26582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01C2DF95-0C6B-49CF-9B9D-E0E58F0C736F}"/>
              </a:ext>
            </a:extLst>
          </p:cNvPr>
          <p:cNvCxnSpPr>
            <a:cxnSpLocks/>
          </p:cNvCxnSpPr>
          <p:nvPr/>
        </p:nvCxnSpPr>
        <p:spPr bwMode="auto">
          <a:xfrm>
            <a:off x="1894166" y="4562289"/>
            <a:ext cx="26606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CF3F0F8A-D9B9-4E14-A423-733D26F2D292}"/>
              </a:ext>
            </a:extLst>
          </p:cNvPr>
          <p:cNvCxnSpPr>
            <a:cxnSpLocks/>
          </p:cNvCxnSpPr>
          <p:nvPr/>
        </p:nvCxnSpPr>
        <p:spPr bwMode="auto">
          <a:xfrm>
            <a:off x="1894166" y="5759114"/>
            <a:ext cx="26606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C42543C-C201-42E4-869B-C70B334BF972}"/>
              </a:ext>
            </a:extLst>
          </p:cNvPr>
          <p:cNvSpPr txBox="1">
            <a:spLocks/>
          </p:cNvSpPr>
          <p:nvPr/>
        </p:nvSpPr>
        <p:spPr bwMode="auto">
          <a:xfrm>
            <a:off x="6545631" y="1751013"/>
            <a:ext cx="4753906" cy="44793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kern="0" dirty="0">
                <a:latin typeface="Times New Roman"/>
                <a:ea typeface="MS Gothic"/>
              </a:rPr>
              <a:t>Extension to </a:t>
            </a:r>
            <a:r>
              <a:rPr lang="en-US" altLang="ko-KR" b="0" kern="0" dirty="0" smtClean="0">
                <a:latin typeface="Times New Roman"/>
                <a:ea typeface="MS Gothic"/>
              </a:rPr>
              <a:t>MLO (Assumption)</a:t>
            </a:r>
            <a:endParaRPr lang="en-US" altLang="ko-KR" b="0" kern="0" dirty="0">
              <a:latin typeface="Times New Roman"/>
              <a:ea typeface="MS Gothic"/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kern="0" dirty="0">
                <a:latin typeface="Times New Roman"/>
                <a:ea typeface="MS Gothic"/>
              </a:rPr>
              <a:t>Mode per link </a:t>
            </a:r>
            <a:r>
              <a:rPr lang="en-US" altLang="ko-KR" kern="0" dirty="0" smtClean="0">
                <a:latin typeface="Times New Roman"/>
                <a:ea typeface="MS Gothic"/>
              </a:rPr>
              <a:t>may be </a:t>
            </a:r>
            <a:r>
              <a:rPr lang="en-US" altLang="ko-KR" kern="0" dirty="0">
                <a:latin typeface="Times New Roman"/>
                <a:ea typeface="MS Gothic"/>
              </a:rPr>
              <a:t>independent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2D1B9E16-E390-40D9-BD9F-E8A440B11745}"/>
              </a:ext>
            </a:extLst>
          </p:cNvPr>
          <p:cNvSpPr/>
          <p:nvPr/>
        </p:nvSpPr>
        <p:spPr bwMode="auto">
          <a:xfrm rot="16200000">
            <a:off x="8265801" y="4846994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ICF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AA3C67B-B291-493A-B558-FE047644949B}"/>
              </a:ext>
            </a:extLst>
          </p:cNvPr>
          <p:cNvSpPr txBox="1"/>
          <p:nvPr/>
        </p:nvSpPr>
        <p:spPr>
          <a:xfrm>
            <a:off x="7434655" y="2996053"/>
            <a:ext cx="8810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AP STA</a:t>
            </a:r>
            <a:br>
              <a:rPr lang="en-US" altLang="ko-KR" sz="1100" dirty="0">
                <a:solidFill>
                  <a:srgbClr val="000000"/>
                </a:solidFill>
              </a:rPr>
            </a:br>
            <a:r>
              <a:rPr lang="en-US" altLang="ko-KR" sz="1100" dirty="0">
                <a:solidFill>
                  <a:srgbClr val="000000"/>
                </a:solidFill>
              </a:rPr>
              <a:t>@ 2.4 GHz</a:t>
            </a:r>
            <a:endParaRPr lang="ko-KR" altLang="en-US" sz="1100" dirty="0">
              <a:solidFill>
                <a:srgbClr val="0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93C6ED-0CBF-4EC9-A1D4-61A1E75B0DF9}"/>
              </a:ext>
            </a:extLst>
          </p:cNvPr>
          <p:cNvSpPr txBox="1"/>
          <p:nvPr/>
        </p:nvSpPr>
        <p:spPr>
          <a:xfrm>
            <a:off x="7433450" y="5042002"/>
            <a:ext cx="9442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solidFill>
                  <a:srgbClr val="000000"/>
                </a:solidFill>
              </a:rPr>
              <a:t>Non-AP STA</a:t>
            </a:r>
            <a:br>
              <a:rPr lang="en-US" altLang="ko-KR" sz="1050" dirty="0">
                <a:solidFill>
                  <a:srgbClr val="000000"/>
                </a:solidFill>
              </a:rPr>
            </a:br>
            <a:r>
              <a:rPr lang="en-US" altLang="ko-KR" sz="1050" dirty="0">
                <a:solidFill>
                  <a:srgbClr val="000000"/>
                </a:solidFill>
              </a:rPr>
              <a:t>@ 2.4 GHz</a:t>
            </a:r>
            <a:endParaRPr lang="ko-KR" altLang="en-US" sz="1050" dirty="0">
              <a:solidFill>
                <a:srgbClr val="000000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8259815-89CB-42A3-BEC8-B6DD2CC43F92}"/>
              </a:ext>
            </a:extLst>
          </p:cNvPr>
          <p:cNvSpPr/>
          <p:nvPr/>
        </p:nvSpPr>
        <p:spPr bwMode="auto">
          <a:xfrm>
            <a:off x="8717817" y="3212401"/>
            <a:ext cx="1566535" cy="269319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HCM</a:t>
            </a:r>
            <a:endParaRPr lang="ko-KR" altLang="en-US" sz="1000" b="1" i="1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1417486F-9A5F-4EEB-B4AF-B35F9CC085DC}"/>
              </a:ext>
            </a:extLst>
          </p:cNvPr>
          <p:cNvSpPr/>
          <p:nvPr/>
        </p:nvSpPr>
        <p:spPr bwMode="auto">
          <a:xfrm>
            <a:off x="10284351" y="3212906"/>
            <a:ext cx="490430" cy="266863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42400ADF-11BD-49C8-A220-43B10D7EE2EE}"/>
              </a:ext>
            </a:extLst>
          </p:cNvPr>
          <p:cNvSpPr/>
          <p:nvPr/>
        </p:nvSpPr>
        <p:spPr bwMode="auto">
          <a:xfrm>
            <a:off x="9223308" y="4799425"/>
            <a:ext cx="591711" cy="4467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</a:p>
        </p:txBody>
      </p:sp>
      <p:sp>
        <p:nvSpPr>
          <p:cNvPr id="28" name="평행 사변형 27">
            <a:extLst>
              <a:ext uri="{FF2B5EF4-FFF2-40B4-BE49-F238E27FC236}">
                <a16:creationId xmlns:a16="http://schemas.microsoft.com/office/drawing/2014/main" id="{A0425FF5-B87D-4FCC-90CC-0FBCEDD54AC3}"/>
              </a:ext>
            </a:extLst>
          </p:cNvPr>
          <p:cNvSpPr/>
          <p:nvPr/>
        </p:nvSpPr>
        <p:spPr bwMode="auto">
          <a:xfrm>
            <a:off x="8298195" y="5017147"/>
            <a:ext cx="148436" cy="238485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algn="ctr"/>
            <a:endParaRPr lang="ko-KR" altLang="en-US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F239970-03C4-476E-B31E-CCB115A88341}"/>
              </a:ext>
            </a:extLst>
          </p:cNvPr>
          <p:cNvSpPr/>
          <p:nvPr/>
        </p:nvSpPr>
        <p:spPr bwMode="auto">
          <a:xfrm rot="16200000">
            <a:off x="8649030" y="2812040"/>
            <a:ext cx="518120" cy="2837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B99B6C8F-4DDE-4AEE-A67B-517D863D6EE0}"/>
              </a:ext>
            </a:extLst>
          </p:cNvPr>
          <p:cNvSpPr/>
          <p:nvPr/>
        </p:nvSpPr>
        <p:spPr bwMode="auto">
          <a:xfrm rot="16200000">
            <a:off x="9775591" y="2840086"/>
            <a:ext cx="518119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27A0339-5E2F-48B1-9FCD-1C0F1AEBB0A0}"/>
              </a:ext>
            </a:extLst>
          </p:cNvPr>
          <p:cNvSpPr/>
          <p:nvPr/>
        </p:nvSpPr>
        <p:spPr bwMode="auto">
          <a:xfrm>
            <a:off x="8264804" y="3216228"/>
            <a:ext cx="453013" cy="26582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F515F727-AC20-46CD-96DC-19E773E521DE}"/>
              </a:ext>
            </a:extLst>
          </p:cNvPr>
          <p:cNvSpPr/>
          <p:nvPr/>
        </p:nvSpPr>
        <p:spPr bwMode="auto">
          <a:xfrm>
            <a:off x="8264804" y="4092838"/>
            <a:ext cx="2509978" cy="2658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Doze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E9A4F49-3F72-4EB0-9AA0-BA8067DA59AD}"/>
              </a:ext>
            </a:extLst>
          </p:cNvPr>
          <p:cNvSpPr txBox="1"/>
          <p:nvPr/>
        </p:nvSpPr>
        <p:spPr>
          <a:xfrm>
            <a:off x="7474702" y="3870606"/>
            <a:ext cx="800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AP STA</a:t>
            </a:r>
            <a:br>
              <a:rPr lang="en-US" altLang="ko-KR" sz="1100" dirty="0">
                <a:solidFill>
                  <a:srgbClr val="000000"/>
                </a:solidFill>
              </a:rPr>
            </a:br>
            <a:r>
              <a:rPr lang="en-US" altLang="ko-KR" sz="1100" dirty="0">
                <a:solidFill>
                  <a:srgbClr val="000000"/>
                </a:solidFill>
              </a:rPr>
              <a:t>@ 5 GHz</a:t>
            </a:r>
            <a:endParaRPr lang="ko-KR" altLang="en-US" sz="1100" dirty="0">
              <a:solidFill>
                <a:srgbClr val="000000"/>
              </a:solidFill>
            </a:endParaRPr>
          </a:p>
        </p:txBody>
      </p:sp>
      <p:sp>
        <p:nvSpPr>
          <p:cNvPr id="35" name="왼쪽 대괄호 34">
            <a:extLst>
              <a:ext uri="{FF2B5EF4-FFF2-40B4-BE49-F238E27FC236}">
                <a16:creationId xmlns:a16="http://schemas.microsoft.com/office/drawing/2014/main" id="{682A4661-7CB2-45D9-84D7-C5BA12A9BB2C}"/>
              </a:ext>
            </a:extLst>
          </p:cNvPr>
          <p:cNvSpPr/>
          <p:nvPr/>
        </p:nvSpPr>
        <p:spPr bwMode="auto">
          <a:xfrm>
            <a:off x="7300541" y="3160696"/>
            <a:ext cx="173679" cy="1013814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43A8F-B718-44F7-8524-1FC8EB5F24B4}"/>
              </a:ext>
            </a:extLst>
          </p:cNvPr>
          <p:cNvSpPr txBox="1"/>
          <p:nvPr/>
        </p:nvSpPr>
        <p:spPr>
          <a:xfrm>
            <a:off x="6751587" y="3470302"/>
            <a:ext cx="5470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AP</a:t>
            </a:r>
            <a:br>
              <a:rPr lang="en-US" altLang="ko-KR" sz="1100" dirty="0">
                <a:solidFill>
                  <a:srgbClr val="000000"/>
                </a:solidFill>
              </a:rPr>
            </a:br>
            <a:r>
              <a:rPr lang="en-US" altLang="ko-KR" sz="1100" dirty="0">
                <a:solidFill>
                  <a:srgbClr val="000000"/>
                </a:solidFill>
              </a:rPr>
              <a:t>MLD</a:t>
            </a:r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9048FEC9-AC84-4FD3-9D05-E83B9AC607AE}"/>
              </a:ext>
            </a:extLst>
          </p:cNvPr>
          <p:cNvGrpSpPr/>
          <p:nvPr/>
        </p:nvGrpSpPr>
        <p:grpSpPr>
          <a:xfrm>
            <a:off x="8208468" y="3212476"/>
            <a:ext cx="2660650" cy="2039834"/>
            <a:chOff x="2973716" y="3145775"/>
            <a:chExt cx="4480949" cy="2039834"/>
          </a:xfrm>
        </p:grpSpPr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92B15932-EFC3-42BE-9DA0-537DB8691B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3716" y="3145775"/>
              <a:ext cx="448094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1D78B570-2DCB-4153-8F7C-F9DE6123F77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3716" y="4025727"/>
              <a:ext cx="445790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EC513105-17EE-4117-97E4-D1346CF61C0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3716" y="5185609"/>
              <a:ext cx="448094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1B59AA2B-A048-44C6-92E3-B027CAF5F1E5}"/>
              </a:ext>
            </a:extLst>
          </p:cNvPr>
          <p:cNvCxnSpPr>
            <a:cxnSpLocks/>
          </p:cNvCxnSpPr>
          <p:nvPr/>
        </p:nvCxnSpPr>
        <p:spPr bwMode="auto">
          <a:xfrm>
            <a:off x="8208468" y="6122260"/>
            <a:ext cx="26606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DB1A948-F7A3-473A-B25F-5657152FDD9B}"/>
              </a:ext>
            </a:extLst>
          </p:cNvPr>
          <p:cNvSpPr txBox="1"/>
          <p:nvPr/>
        </p:nvSpPr>
        <p:spPr>
          <a:xfrm>
            <a:off x="7433450" y="5914116"/>
            <a:ext cx="9442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solidFill>
                  <a:srgbClr val="000000"/>
                </a:solidFill>
              </a:rPr>
              <a:t>Non-AP STA</a:t>
            </a:r>
            <a:br>
              <a:rPr lang="en-US" altLang="ko-KR" sz="1050" dirty="0">
                <a:solidFill>
                  <a:srgbClr val="000000"/>
                </a:solidFill>
              </a:rPr>
            </a:br>
            <a:r>
              <a:rPr lang="en-US" altLang="ko-KR" sz="1050" dirty="0">
                <a:solidFill>
                  <a:srgbClr val="000000"/>
                </a:solidFill>
              </a:rPr>
              <a:t>@ 5 GHz</a:t>
            </a:r>
            <a:endParaRPr lang="ko-KR" altLang="en-US" sz="1050" dirty="0">
              <a:solidFill>
                <a:srgbClr val="000000"/>
              </a:solidFill>
            </a:endParaRPr>
          </a:p>
        </p:txBody>
      </p:sp>
      <p:sp>
        <p:nvSpPr>
          <p:cNvPr id="43" name="왼쪽 대괄호 42">
            <a:extLst>
              <a:ext uri="{FF2B5EF4-FFF2-40B4-BE49-F238E27FC236}">
                <a16:creationId xmlns:a16="http://schemas.microsoft.com/office/drawing/2014/main" id="{2BD95AB5-3C14-4202-8F80-BFC65EB0F168}"/>
              </a:ext>
            </a:extLst>
          </p:cNvPr>
          <p:cNvSpPr/>
          <p:nvPr/>
        </p:nvSpPr>
        <p:spPr bwMode="auto">
          <a:xfrm>
            <a:off x="7300541" y="5186324"/>
            <a:ext cx="173679" cy="1013814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98E4EE-D808-43DB-A42C-91D6AFAF2C56}"/>
              </a:ext>
            </a:extLst>
          </p:cNvPr>
          <p:cNvSpPr txBox="1"/>
          <p:nvPr/>
        </p:nvSpPr>
        <p:spPr>
          <a:xfrm>
            <a:off x="6614728" y="5457501"/>
            <a:ext cx="6842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Non-AP</a:t>
            </a:r>
            <a:br>
              <a:rPr lang="en-US" altLang="ko-KR" sz="1100" dirty="0">
                <a:solidFill>
                  <a:srgbClr val="000000"/>
                </a:solidFill>
              </a:rPr>
            </a:br>
            <a:r>
              <a:rPr lang="en-US" altLang="ko-KR" sz="1100" dirty="0">
                <a:solidFill>
                  <a:srgbClr val="000000"/>
                </a:solidFill>
              </a:rPr>
              <a:t>MLD</a:t>
            </a:r>
          </a:p>
        </p:txBody>
      </p:sp>
    </p:spTree>
    <p:extLst>
      <p:ext uri="{BB962C8B-B14F-4D97-AF65-F5344CB8AC3E}">
        <p14:creationId xmlns:p14="http://schemas.microsoft.com/office/powerpoint/2010/main" val="2056853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Dynamic Power Saving and MLO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2D4864B-9C9C-4BFA-AB19-D3FEF6A47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708" y="1751014"/>
            <a:ext cx="5167105" cy="4479389"/>
          </a:xfrm>
        </p:spPr>
        <p:txBody>
          <a:bodyPr>
            <a:normAutofit/>
          </a:bodyPr>
          <a:lstStyle/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 smtClean="0"/>
              <a:t>Cross-link DPS</a:t>
            </a:r>
            <a:endParaRPr lang="en-US" altLang="ko-KR" b="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C42543C-C201-42E4-869B-C70B334BF972}"/>
              </a:ext>
            </a:extLst>
          </p:cNvPr>
          <p:cNvSpPr txBox="1">
            <a:spLocks/>
          </p:cNvSpPr>
          <p:nvPr/>
        </p:nvSpPr>
        <p:spPr bwMode="auto">
          <a:xfrm>
            <a:off x="5394481" y="2388535"/>
            <a:ext cx="6330220" cy="382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kern="0" dirty="0" smtClean="0">
                <a:latin typeface="Times New Roman"/>
                <a:ea typeface="MS Gothic"/>
              </a:rPr>
              <a:t>Usually, the mobile AP supports 2.4G/5G dual band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800" kern="0" dirty="0" smtClean="0">
                <a:latin typeface="Times New Roman"/>
                <a:ea typeface="MS Gothic"/>
              </a:rPr>
              <a:t>2.4GHz: It can be used as a coverage link and always maintains the Awake state. Even if it is operated on HCM, the data rate is limited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800" kern="0" dirty="0" smtClean="0">
                <a:latin typeface="Times New Roman"/>
                <a:ea typeface="MS Gothic"/>
              </a:rPr>
              <a:t>5GHz: It can be used as a performance link and is switched to Awake only when high-data rate is required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kern="0" dirty="0" smtClean="0">
                <a:latin typeface="Times New Roman"/>
                <a:ea typeface="MS Gothic"/>
              </a:rPr>
              <a:t>Check the resource required for data transmission through ICF/ICR on 2.4 GHz and determine the optimal link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kern="0" dirty="0" smtClean="0">
                <a:latin typeface="Times New Roman"/>
                <a:ea typeface="MS Gothic"/>
              </a:rPr>
              <a:t>Complete the data transmission using the minimum power at the specified link</a:t>
            </a:r>
            <a:endParaRPr lang="en-US" altLang="ko-KR" kern="0" dirty="0">
              <a:latin typeface="Times New Roman"/>
              <a:ea typeface="MS Gothic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3C1CD771-87A9-41EA-A67E-2F556865C426}"/>
              </a:ext>
            </a:extLst>
          </p:cNvPr>
          <p:cNvSpPr/>
          <p:nvPr/>
        </p:nvSpPr>
        <p:spPr bwMode="auto">
          <a:xfrm rot="16200000">
            <a:off x="2465345" y="4730127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ICF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1634199" y="2879186"/>
            <a:ext cx="8810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AP STA</a:t>
            </a:r>
            <a:br>
              <a:rPr lang="en-US" altLang="ko-KR" sz="1100" dirty="0">
                <a:solidFill>
                  <a:srgbClr val="000000"/>
                </a:solidFill>
              </a:rPr>
            </a:br>
            <a:r>
              <a:rPr lang="en-US" altLang="ko-KR" sz="1100" dirty="0">
                <a:solidFill>
                  <a:srgbClr val="000000"/>
                </a:solidFill>
              </a:rPr>
              <a:t>@ 2.4 GHz</a:t>
            </a:r>
            <a:endParaRPr lang="ko-KR" altLang="en-US" sz="1100" dirty="0">
              <a:solidFill>
                <a:srgbClr val="00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9C23D3A-BD53-4F08-837B-1F18B60A1A2A}"/>
              </a:ext>
            </a:extLst>
          </p:cNvPr>
          <p:cNvSpPr txBox="1"/>
          <p:nvPr/>
        </p:nvSpPr>
        <p:spPr>
          <a:xfrm>
            <a:off x="1632994" y="4925135"/>
            <a:ext cx="9442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solidFill>
                  <a:srgbClr val="000000"/>
                </a:solidFill>
              </a:rPr>
              <a:t>Non-AP STA</a:t>
            </a:r>
            <a:br>
              <a:rPr lang="en-US" altLang="ko-KR" sz="1050" dirty="0">
                <a:solidFill>
                  <a:srgbClr val="000000"/>
                </a:solidFill>
              </a:rPr>
            </a:br>
            <a:r>
              <a:rPr lang="en-US" altLang="ko-KR" sz="1050" dirty="0">
                <a:solidFill>
                  <a:srgbClr val="000000"/>
                </a:solidFill>
              </a:rPr>
              <a:t>@ 2.4 GHz</a:t>
            </a:r>
            <a:endParaRPr lang="ko-KR" altLang="en-US" sz="1050" dirty="0">
              <a:solidFill>
                <a:srgbClr val="000000"/>
              </a:solidFill>
            </a:endParaRPr>
          </a:p>
        </p:txBody>
      </p:sp>
      <p:sp>
        <p:nvSpPr>
          <p:cNvPr id="48" name="평행 사변형 47">
            <a:extLst>
              <a:ext uri="{FF2B5EF4-FFF2-40B4-BE49-F238E27FC236}">
                <a16:creationId xmlns:a16="http://schemas.microsoft.com/office/drawing/2014/main" id="{0E624FA5-0A61-425E-BA01-A2637134C79B}"/>
              </a:ext>
            </a:extLst>
          </p:cNvPr>
          <p:cNvSpPr/>
          <p:nvPr/>
        </p:nvSpPr>
        <p:spPr bwMode="auto">
          <a:xfrm>
            <a:off x="2497739" y="4900280"/>
            <a:ext cx="148436" cy="238485"/>
          </a:xfrm>
          <a:prstGeom prst="parallelogram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algn="ctr"/>
            <a:endParaRPr lang="ko-KR" altLang="en-US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2781728" y="2755214"/>
            <a:ext cx="59572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4112F592-6F01-4EC3-8127-C7CBCFD30F09}"/>
              </a:ext>
            </a:extLst>
          </p:cNvPr>
          <p:cNvSpPr/>
          <p:nvPr/>
        </p:nvSpPr>
        <p:spPr bwMode="auto">
          <a:xfrm rot="16200000">
            <a:off x="3541078" y="3586101"/>
            <a:ext cx="544619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9B9D03D1-D991-4E6D-812E-E1C4C8E4D8B9}"/>
              </a:ext>
            </a:extLst>
          </p:cNvPr>
          <p:cNvSpPr/>
          <p:nvPr/>
        </p:nvSpPr>
        <p:spPr bwMode="auto">
          <a:xfrm>
            <a:off x="2464347" y="3095068"/>
            <a:ext cx="2497404" cy="26582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03A0DFDA-FB8C-45F1-B75F-1A2043C0A1FE}"/>
              </a:ext>
            </a:extLst>
          </p:cNvPr>
          <p:cNvSpPr/>
          <p:nvPr/>
        </p:nvSpPr>
        <p:spPr bwMode="auto">
          <a:xfrm>
            <a:off x="2464348" y="3975971"/>
            <a:ext cx="881062" cy="265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Doze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C96EA39-C3A1-4062-8C22-2C2FFE14E094}"/>
              </a:ext>
            </a:extLst>
          </p:cNvPr>
          <p:cNvSpPr txBox="1"/>
          <p:nvPr/>
        </p:nvSpPr>
        <p:spPr>
          <a:xfrm>
            <a:off x="1674246" y="3753739"/>
            <a:ext cx="800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AP STA</a:t>
            </a:r>
            <a:br>
              <a:rPr lang="en-US" altLang="ko-KR" sz="1100" dirty="0">
                <a:solidFill>
                  <a:srgbClr val="000000"/>
                </a:solidFill>
              </a:rPr>
            </a:br>
            <a:r>
              <a:rPr lang="en-US" altLang="ko-KR" sz="1100" dirty="0">
                <a:solidFill>
                  <a:srgbClr val="000000"/>
                </a:solidFill>
              </a:rPr>
              <a:t>@ 5 GHz</a:t>
            </a:r>
            <a:endParaRPr lang="ko-KR" altLang="en-US" sz="1100" dirty="0">
              <a:solidFill>
                <a:srgbClr val="000000"/>
              </a:solidFill>
            </a:endParaRPr>
          </a:p>
        </p:txBody>
      </p:sp>
      <p:sp>
        <p:nvSpPr>
          <p:cNvPr id="54" name="왼쪽 대괄호 53">
            <a:extLst>
              <a:ext uri="{FF2B5EF4-FFF2-40B4-BE49-F238E27FC236}">
                <a16:creationId xmlns:a16="http://schemas.microsoft.com/office/drawing/2014/main" id="{D4A0A620-A21A-4777-A686-05E266D752A7}"/>
              </a:ext>
            </a:extLst>
          </p:cNvPr>
          <p:cNvSpPr/>
          <p:nvPr/>
        </p:nvSpPr>
        <p:spPr bwMode="auto">
          <a:xfrm>
            <a:off x="1500085" y="3043829"/>
            <a:ext cx="173679" cy="1013814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2A5615C-E99D-4C5B-9B6B-18ACE6966688}"/>
              </a:ext>
            </a:extLst>
          </p:cNvPr>
          <p:cNvSpPr txBox="1"/>
          <p:nvPr/>
        </p:nvSpPr>
        <p:spPr>
          <a:xfrm>
            <a:off x="951131" y="3353435"/>
            <a:ext cx="5470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AP</a:t>
            </a:r>
            <a:br>
              <a:rPr lang="en-US" altLang="ko-KR" sz="1100" dirty="0">
                <a:solidFill>
                  <a:srgbClr val="000000"/>
                </a:solidFill>
              </a:rPr>
            </a:br>
            <a:r>
              <a:rPr lang="en-US" altLang="ko-KR" sz="1100" dirty="0">
                <a:solidFill>
                  <a:srgbClr val="000000"/>
                </a:solidFill>
              </a:rPr>
              <a:t>MLD</a:t>
            </a:r>
          </a:p>
        </p:txBody>
      </p: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9B29B6C2-078E-46C5-A514-0F42C700E5B8}"/>
              </a:ext>
            </a:extLst>
          </p:cNvPr>
          <p:cNvGrpSpPr/>
          <p:nvPr/>
        </p:nvGrpSpPr>
        <p:grpSpPr>
          <a:xfrm>
            <a:off x="2408012" y="3095609"/>
            <a:ext cx="2660650" cy="2039834"/>
            <a:chOff x="2973716" y="3145775"/>
            <a:chExt cx="4480949" cy="2039834"/>
          </a:xfrm>
        </p:grpSpPr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id="{9A421633-997B-432F-B910-3CF3C4FD6A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3716" y="3145775"/>
              <a:ext cx="448094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id="{32AD04A1-7B58-49AF-9504-3BCFC8D692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3716" y="4025727"/>
              <a:ext cx="445790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86416DAD-D93E-4DA1-96FF-067DF64B13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3716" y="5185609"/>
              <a:ext cx="448094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B9C326B5-2CE2-4684-BDCA-745121C5ECB9}"/>
              </a:ext>
            </a:extLst>
          </p:cNvPr>
          <p:cNvCxnSpPr>
            <a:cxnSpLocks/>
          </p:cNvCxnSpPr>
          <p:nvPr/>
        </p:nvCxnSpPr>
        <p:spPr bwMode="auto">
          <a:xfrm>
            <a:off x="2408012" y="6005393"/>
            <a:ext cx="26606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5563609-E509-4AC7-9319-1388DD04DC48}"/>
              </a:ext>
            </a:extLst>
          </p:cNvPr>
          <p:cNvSpPr txBox="1"/>
          <p:nvPr/>
        </p:nvSpPr>
        <p:spPr>
          <a:xfrm>
            <a:off x="1602589" y="5797249"/>
            <a:ext cx="9442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solidFill>
                  <a:srgbClr val="000000"/>
                </a:solidFill>
              </a:rPr>
              <a:t>Non-AP STA</a:t>
            </a:r>
            <a:br>
              <a:rPr lang="en-US" altLang="ko-KR" sz="1050" dirty="0">
                <a:solidFill>
                  <a:srgbClr val="000000"/>
                </a:solidFill>
              </a:rPr>
            </a:br>
            <a:r>
              <a:rPr lang="en-US" altLang="ko-KR" sz="1050" dirty="0">
                <a:solidFill>
                  <a:srgbClr val="000000"/>
                </a:solidFill>
              </a:rPr>
              <a:t>@ 5 GHz</a:t>
            </a:r>
            <a:endParaRPr lang="ko-KR" altLang="en-US" sz="1050" dirty="0">
              <a:solidFill>
                <a:srgbClr val="000000"/>
              </a:solidFill>
            </a:endParaRPr>
          </a:p>
        </p:txBody>
      </p:sp>
      <p:sp>
        <p:nvSpPr>
          <p:cNvPr id="62" name="왼쪽 대괄호 61">
            <a:extLst>
              <a:ext uri="{FF2B5EF4-FFF2-40B4-BE49-F238E27FC236}">
                <a16:creationId xmlns:a16="http://schemas.microsoft.com/office/drawing/2014/main" id="{FFE3D630-BC2B-4468-88BB-E97A7CCDB283}"/>
              </a:ext>
            </a:extLst>
          </p:cNvPr>
          <p:cNvSpPr/>
          <p:nvPr/>
        </p:nvSpPr>
        <p:spPr bwMode="auto">
          <a:xfrm>
            <a:off x="1500085" y="5069457"/>
            <a:ext cx="173679" cy="1013814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0762387-8D7A-4987-863E-F31C6946906E}"/>
              </a:ext>
            </a:extLst>
          </p:cNvPr>
          <p:cNvSpPr txBox="1"/>
          <p:nvPr/>
        </p:nvSpPr>
        <p:spPr>
          <a:xfrm>
            <a:off x="813989" y="5362391"/>
            <a:ext cx="6842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>
                <a:solidFill>
                  <a:srgbClr val="000000"/>
                </a:solidFill>
              </a:rPr>
              <a:t>Non-AP</a:t>
            </a:r>
            <a:br>
              <a:rPr lang="en-US" altLang="ko-KR" sz="1100" dirty="0">
                <a:solidFill>
                  <a:srgbClr val="000000"/>
                </a:solidFill>
              </a:rPr>
            </a:br>
            <a:r>
              <a:rPr lang="en-US" altLang="ko-KR" sz="1100" dirty="0">
                <a:solidFill>
                  <a:srgbClr val="000000"/>
                </a:solidFill>
              </a:rPr>
              <a:t>MLD</a:t>
            </a: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973B4505-E1F8-4E7C-99E8-FF6CE794B91C}"/>
              </a:ext>
            </a:extLst>
          </p:cNvPr>
          <p:cNvSpPr/>
          <p:nvPr/>
        </p:nvSpPr>
        <p:spPr bwMode="auto">
          <a:xfrm>
            <a:off x="3422852" y="5563474"/>
            <a:ext cx="222029" cy="4467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CF05AE0C-B6D1-4B50-B938-8691912C692C}"/>
              </a:ext>
            </a:extLst>
          </p:cNvPr>
          <p:cNvSpPr/>
          <p:nvPr/>
        </p:nvSpPr>
        <p:spPr bwMode="auto">
          <a:xfrm>
            <a:off x="3345410" y="3975894"/>
            <a:ext cx="653789" cy="263894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HCM</a:t>
            </a:r>
            <a:endParaRPr lang="ko-KR" altLang="en-US" sz="1000" b="1" i="1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C054DD81-5FEC-4127-9EB9-4D16A37F7535}"/>
              </a:ext>
            </a:extLst>
          </p:cNvPr>
          <p:cNvSpPr/>
          <p:nvPr/>
        </p:nvSpPr>
        <p:spPr bwMode="auto">
          <a:xfrm>
            <a:off x="4002406" y="3974507"/>
            <a:ext cx="959346" cy="26686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Doze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907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Energy Consumption Analysis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258444"/>
              </p:ext>
            </p:extLst>
          </p:nvPr>
        </p:nvGraphicFramePr>
        <p:xfrm>
          <a:off x="833492" y="1852607"/>
          <a:ext cx="10361613" cy="3714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3871">
                  <a:extLst>
                    <a:ext uri="{9D8B030D-6E8A-4147-A177-3AD203B41FA5}">
                      <a16:colId xmlns:a16="http://schemas.microsoft.com/office/drawing/2014/main" val="3214776297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1109783301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113925468"/>
                    </a:ext>
                  </a:extLst>
                </a:gridCol>
              </a:tblGrid>
              <a:tr h="3802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Option 1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Option 2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Option 3</a:t>
                      </a:r>
                      <a:endParaRPr lang="ko-KR" alt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4086766"/>
                  </a:ext>
                </a:extLst>
              </a:tr>
              <a:tr h="1956173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137629"/>
                  </a:ext>
                </a:extLst>
              </a:tr>
              <a:tr h="380219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AP Energy Consumption (Normalized based on option 1)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b="1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3907818"/>
                  </a:ext>
                </a:extLst>
              </a:tr>
              <a:tr h="99791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baseline="0" dirty="0" smtClean="0"/>
                        <a:t>RX energy per bit: 1</a:t>
                      </a:r>
                    </a:p>
                    <a:p>
                      <a:pPr latinLnBrk="1"/>
                      <a:r>
                        <a:rPr lang="en-US" altLang="ko-KR" sz="1400" b="0" baseline="0" dirty="0" smtClean="0"/>
                        <a:t>LCM operating power: 1</a:t>
                      </a:r>
                      <a:endParaRPr lang="ko-KR" alt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baseline="0" dirty="0" smtClean="0"/>
                        <a:t>RX energy per bit: 0.38 (for large payload) / 1.12 (for small payload)</a:t>
                      </a:r>
                    </a:p>
                    <a:p>
                      <a:pPr latinLnBrk="1"/>
                      <a:r>
                        <a:rPr lang="en-US" altLang="ko-KR" sz="1400" b="0" baseline="0" dirty="0" smtClean="0"/>
                        <a:t>LCM operating power: 1</a:t>
                      </a:r>
                      <a:endParaRPr lang="ko-KR" alt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baseline="0" dirty="0" smtClean="0"/>
                        <a:t>RX energy per bit: 0.40 (for large payload) / 1.58 (for small payload)</a:t>
                      </a:r>
                    </a:p>
                    <a:p>
                      <a:pPr latinLnBrk="1"/>
                      <a:r>
                        <a:rPr lang="en-US" altLang="ko-KR" sz="1400" b="0" baseline="0" dirty="0" smtClean="0"/>
                        <a:t>LCM operating power: 1.48</a:t>
                      </a:r>
                      <a:endParaRPr lang="ko-KR" altLang="en-US" sz="1400" b="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5463468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3803637" y="2640260"/>
            <a:ext cx="365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i="1" dirty="0" smtClean="0">
                <a:solidFill>
                  <a:srgbClr val="000000"/>
                </a:solidFill>
              </a:rPr>
              <a:t>AP</a:t>
            </a:r>
            <a:endParaRPr lang="ko-KR" altLang="en-US" sz="800" i="1" dirty="0">
              <a:solidFill>
                <a:srgbClr val="000000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2530143" y="3178655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ICF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B9D03D1-D991-4E6D-812E-E1C4C8E4D8B9}"/>
              </a:ext>
            </a:extLst>
          </p:cNvPr>
          <p:cNvSpPr/>
          <p:nvPr/>
        </p:nvSpPr>
        <p:spPr bwMode="auto">
          <a:xfrm>
            <a:off x="2541562" y="2848300"/>
            <a:ext cx="331207" cy="26582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3A0DFDA-FB8C-45F1-B75F-1A2043C0A1FE}"/>
              </a:ext>
            </a:extLst>
          </p:cNvPr>
          <p:cNvSpPr/>
          <p:nvPr/>
        </p:nvSpPr>
        <p:spPr bwMode="auto">
          <a:xfrm>
            <a:off x="2541561" y="3677964"/>
            <a:ext cx="1252111" cy="265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Doze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CF05AE0C-B6D1-4B50-B938-8691912C692C}"/>
              </a:ext>
            </a:extLst>
          </p:cNvPr>
          <p:cNvSpPr/>
          <p:nvPr/>
        </p:nvSpPr>
        <p:spPr bwMode="auto">
          <a:xfrm>
            <a:off x="2872770" y="2848628"/>
            <a:ext cx="920904" cy="263894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HCM</a:t>
            </a:r>
            <a:endParaRPr lang="ko-KR" altLang="en-US" sz="1000" b="1" i="1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2804898" y="2548489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3123897" y="3183877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3392154" y="2548489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5984007" y="2952807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ICF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9B9D03D1-D991-4E6D-812E-E1C4C8E4D8B9}"/>
              </a:ext>
            </a:extLst>
          </p:cNvPr>
          <p:cNvSpPr/>
          <p:nvPr/>
        </p:nvSpPr>
        <p:spPr bwMode="auto">
          <a:xfrm>
            <a:off x="6014300" y="3518094"/>
            <a:ext cx="597546" cy="26381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Doze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03A0DFDA-FB8C-45F1-B75F-1A2043C0A1FE}"/>
              </a:ext>
            </a:extLst>
          </p:cNvPr>
          <p:cNvSpPr/>
          <p:nvPr/>
        </p:nvSpPr>
        <p:spPr bwMode="auto">
          <a:xfrm>
            <a:off x="6014299" y="2638918"/>
            <a:ext cx="1252111" cy="26582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 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왼쪽 대괄호 26">
            <a:extLst>
              <a:ext uri="{FF2B5EF4-FFF2-40B4-BE49-F238E27FC236}">
                <a16:creationId xmlns:a16="http://schemas.microsoft.com/office/drawing/2014/main" id="{D4A0A620-A21A-4777-A686-05E266D752A7}"/>
              </a:ext>
            </a:extLst>
          </p:cNvPr>
          <p:cNvSpPr/>
          <p:nvPr/>
        </p:nvSpPr>
        <p:spPr bwMode="auto">
          <a:xfrm>
            <a:off x="1612211" y="2966190"/>
            <a:ext cx="173679" cy="84993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F05AE0C-B6D1-4B50-B938-8691912C692C}"/>
              </a:ext>
            </a:extLst>
          </p:cNvPr>
          <p:cNvSpPr/>
          <p:nvPr/>
        </p:nvSpPr>
        <p:spPr bwMode="auto">
          <a:xfrm>
            <a:off x="6612622" y="3518094"/>
            <a:ext cx="653789" cy="263894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HCM</a:t>
            </a:r>
            <a:endParaRPr lang="ko-KR" altLang="en-US" sz="1000" b="1" i="1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6277636" y="2341503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6570599" y="3851665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6864892" y="3217955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9553323" y="3659972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ICF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9B9D03D1-D991-4E6D-812E-E1C4C8E4D8B9}"/>
              </a:ext>
            </a:extLst>
          </p:cNvPr>
          <p:cNvSpPr/>
          <p:nvPr/>
        </p:nvSpPr>
        <p:spPr bwMode="auto">
          <a:xfrm>
            <a:off x="9555396" y="3327644"/>
            <a:ext cx="317858" cy="267094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LCM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03A0DFDA-FB8C-45F1-B75F-1A2043C0A1FE}"/>
              </a:ext>
            </a:extLst>
          </p:cNvPr>
          <p:cNvSpPr/>
          <p:nvPr/>
        </p:nvSpPr>
        <p:spPr bwMode="auto">
          <a:xfrm>
            <a:off x="9555395" y="2390256"/>
            <a:ext cx="1252111" cy="265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Doze </a:t>
            </a:r>
            <a:endParaRPr lang="ko-KR" altLang="en-US" sz="10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CF05AE0C-B6D1-4B50-B938-8691912C692C}"/>
              </a:ext>
            </a:extLst>
          </p:cNvPr>
          <p:cNvSpPr/>
          <p:nvPr/>
        </p:nvSpPr>
        <p:spPr bwMode="auto">
          <a:xfrm>
            <a:off x="9873254" y="3327644"/>
            <a:ext cx="934254" cy="265494"/>
          </a:xfrm>
          <a:prstGeom prst="rect">
            <a:avLst/>
          </a:prstGeom>
          <a:solidFill>
            <a:srgbClr val="85FFE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HCM</a:t>
            </a:r>
            <a:endParaRPr lang="ko-KR" altLang="en-US" sz="1000" b="1" i="1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9818732" y="3029105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10121156" y="3664493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44F2BEE2-19BA-4516-99B6-601FA84CFDB5}"/>
              </a:ext>
            </a:extLst>
          </p:cNvPr>
          <p:cNvSpPr/>
          <p:nvPr/>
        </p:nvSpPr>
        <p:spPr bwMode="auto">
          <a:xfrm rot="16200000">
            <a:off x="10405988" y="3029105"/>
            <a:ext cx="367170" cy="2276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lang="ko-KR" altLang="en-US" sz="11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F2D4864B-9C9C-4BFA-AB19-D3FEF6A47B37}"/>
              </a:ext>
            </a:extLst>
          </p:cNvPr>
          <p:cNvSpPr txBox="1">
            <a:spLocks/>
          </p:cNvSpPr>
          <p:nvPr/>
        </p:nvSpPr>
        <p:spPr bwMode="auto">
          <a:xfrm>
            <a:off x="898638" y="5577889"/>
            <a:ext cx="10669970" cy="10329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kern="0" dirty="0" smtClean="0"/>
              <a:t>The </a:t>
            </a:r>
            <a:r>
              <a:rPr lang="en-US" altLang="ko-KR" b="0" kern="0" dirty="0"/>
              <a:t>transmission method of optimal energy efficiency varies depending on various environments such as payload </a:t>
            </a:r>
            <a:r>
              <a:rPr lang="en-US" altLang="ko-KR" b="0" kern="0" dirty="0" smtClean="0"/>
              <a:t>size, signal strength, etc…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1895853" y="2860949"/>
            <a:ext cx="6206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2.4 GHz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3792003" y="3105485"/>
            <a:ext cx="3889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i="1" dirty="0" smtClean="0">
                <a:solidFill>
                  <a:srgbClr val="000000"/>
                </a:solidFill>
              </a:rPr>
              <a:t>STA</a:t>
            </a:r>
            <a:endParaRPr lang="ko-KR" altLang="en-US" sz="800" i="1" dirty="0">
              <a:solidFill>
                <a:srgbClr val="000000"/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894251" y="3692762"/>
            <a:ext cx="6238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 smtClean="0">
                <a:solidFill>
                  <a:srgbClr val="000000"/>
                </a:solidFill>
              </a:rPr>
              <a:t>5/6 </a:t>
            </a:r>
            <a:r>
              <a:rPr lang="en-US" altLang="ko-KR" sz="1000" dirty="0">
                <a:solidFill>
                  <a:srgbClr val="000000"/>
                </a:solidFill>
              </a:rPr>
              <a:t>GHz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863724" y="3196550"/>
            <a:ext cx="881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</a:rPr>
              <a:t>MLO</a:t>
            </a:r>
            <a:endParaRPr lang="ko-KR" altLang="en-US" sz="1100" dirty="0">
              <a:solidFill>
                <a:srgbClr val="000000"/>
              </a:solidFill>
            </a:endParaRPr>
          </a:p>
        </p:txBody>
      </p:sp>
      <p:sp>
        <p:nvSpPr>
          <p:cNvPr id="51" name="왼쪽 대괄호 50">
            <a:extLst>
              <a:ext uri="{FF2B5EF4-FFF2-40B4-BE49-F238E27FC236}">
                <a16:creationId xmlns:a16="http://schemas.microsoft.com/office/drawing/2014/main" id="{D4A0A620-A21A-4777-A686-05E266D752A7}"/>
              </a:ext>
            </a:extLst>
          </p:cNvPr>
          <p:cNvSpPr/>
          <p:nvPr/>
        </p:nvSpPr>
        <p:spPr bwMode="auto">
          <a:xfrm>
            <a:off x="4943872" y="2801009"/>
            <a:ext cx="173679" cy="84993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5227514" y="2695768"/>
            <a:ext cx="6206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2.4 GHz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225912" y="3527581"/>
            <a:ext cx="6238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 smtClean="0">
                <a:solidFill>
                  <a:srgbClr val="000000"/>
                </a:solidFill>
              </a:rPr>
              <a:t>5/6 </a:t>
            </a:r>
            <a:r>
              <a:rPr lang="en-US" altLang="ko-KR" sz="1000" dirty="0">
                <a:solidFill>
                  <a:srgbClr val="000000"/>
                </a:solidFill>
              </a:rPr>
              <a:t>GHz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4267202" y="3082402"/>
            <a:ext cx="881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</a:rPr>
              <a:t>MLO</a:t>
            </a:r>
            <a:endParaRPr lang="ko-KR" altLang="en-US" sz="1100" dirty="0">
              <a:solidFill>
                <a:srgbClr val="000000"/>
              </a:solidFill>
            </a:endParaRPr>
          </a:p>
        </p:txBody>
      </p:sp>
      <p:sp>
        <p:nvSpPr>
          <p:cNvPr id="55" name="왼쪽 대괄호 54">
            <a:extLst>
              <a:ext uri="{FF2B5EF4-FFF2-40B4-BE49-F238E27FC236}">
                <a16:creationId xmlns:a16="http://schemas.microsoft.com/office/drawing/2014/main" id="{D4A0A620-A21A-4777-A686-05E266D752A7}"/>
              </a:ext>
            </a:extLst>
          </p:cNvPr>
          <p:cNvSpPr/>
          <p:nvPr/>
        </p:nvSpPr>
        <p:spPr bwMode="auto">
          <a:xfrm>
            <a:off x="8509709" y="2561763"/>
            <a:ext cx="173679" cy="897441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8795161" y="2412466"/>
            <a:ext cx="6206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>
                <a:solidFill>
                  <a:srgbClr val="000000"/>
                </a:solidFill>
              </a:rPr>
              <a:t>2.4 GHz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8795161" y="3341005"/>
            <a:ext cx="6238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000" dirty="0" smtClean="0">
                <a:solidFill>
                  <a:srgbClr val="000000"/>
                </a:solidFill>
              </a:rPr>
              <a:t>5/6 </a:t>
            </a:r>
            <a:r>
              <a:rPr lang="en-US" altLang="ko-KR" sz="1000" dirty="0">
                <a:solidFill>
                  <a:srgbClr val="000000"/>
                </a:solidFill>
              </a:rPr>
              <a:t>GHz</a:t>
            </a:r>
            <a:endParaRPr lang="ko-KR" altLang="en-US" sz="1000" dirty="0">
              <a:solidFill>
                <a:srgbClr val="00000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7761222" y="2792124"/>
            <a:ext cx="881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 smtClean="0">
                <a:solidFill>
                  <a:srgbClr val="000000"/>
                </a:solidFill>
              </a:rPr>
              <a:t>MLO</a:t>
            </a:r>
            <a:endParaRPr lang="ko-KR" altLang="en-US" sz="1100" dirty="0">
              <a:solidFill>
                <a:srgbClr val="00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7238069" y="2418797"/>
            <a:ext cx="365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i="1" dirty="0" smtClean="0">
                <a:solidFill>
                  <a:srgbClr val="000000"/>
                </a:solidFill>
              </a:rPr>
              <a:t>AP</a:t>
            </a:r>
            <a:endParaRPr lang="ko-KR" altLang="en-US" sz="800" i="1" dirty="0">
              <a:solidFill>
                <a:srgbClr val="0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7226435" y="2884022"/>
            <a:ext cx="3889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i="1" dirty="0" smtClean="0">
                <a:solidFill>
                  <a:srgbClr val="000000"/>
                </a:solidFill>
              </a:rPr>
              <a:t>STA</a:t>
            </a:r>
            <a:endParaRPr lang="ko-KR" altLang="en-US" sz="800" i="1" dirty="0">
              <a:solidFill>
                <a:srgbClr val="00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7220939" y="3292424"/>
            <a:ext cx="365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i="1" dirty="0" smtClean="0">
                <a:solidFill>
                  <a:srgbClr val="000000"/>
                </a:solidFill>
              </a:rPr>
              <a:t>AP</a:t>
            </a:r>
            <a:endParaRPr lang="ko-KR" altLang="en-US" sz="800" i="1" dirty="0">
              <a:solidFill>
                <a:srgbClr val="00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7209305" y="3757649"/>
            <a:ext cx="3889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i="1" dirty="0" smtClean="0">
                <a:solidFill>
                  <a:srgbClr val="000000"/>
                </a:solidFill>
              </a:rPr>
              <a:t>STA</a:t>
            </a:r>
            <a:endParaRPr lang="ko-KR" altLang="en-US" sz="800" i="1" dirty="0">
              <a:solidFill>
                <a:srgbClr val="00000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10781195" y="3123541"/>
            <a:ext cx="365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i="1" dirty="0" smtClean="0">
                <a:solidFill>
                  <a:srgbClr val="000000"/>
                </a:solidFill>
              </a:rPr>
              <a:t>AP</a:t>
            </a:r>
            <a:endParaRPr lang="ko-KR" altLang="en-US" sz="800" i="1" dirty="0">
              <a:solidFill>
                <a:srgbClr val="00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E511F9B-3D2B-4F53-8F9B-D364A22340EF}"/>
              </a:ext>
            </a:extLst>
          </p:cNvPr>
          <p:cNvSpPr txBox="1"/>
          <p:nvPr/>
        </p:nvSpPr>
        <p:spPr>
          <a:xfrm>
            <a:off x="10769561" y="3588766"/>
            <a:ext cx="3889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i="1" dirty="0" smtClean="0">
                <a:solidFill>
                  <a:srgbClr val="000000"/>
                </a:solidFill>
              </a:rPr>
              <a:t>STA</a:t>
            </a:r>
            <a:endParaRPr lang="ko-KR" altLang="en-US" sz="800" i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84621" y="6175025"/>
            <a:ext cx="2607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i="1" dirty="0" smtClean="0">
                <a:solidFill>
                  <a:schemeClr val="tx1"/>
                </a:solidFill>
              </a:rPr>
              <a:t>* TX </a:t>
            </a:r>
            <a:r>
              <a:rPr lang="en-US" altLang="ko-KR" sz="1400" i="1" dirty="0">
                <a:solidFill>
                  <a:schemeClr val="tx1"/>
                </a:solidFill>
              </a:rPr>
              <a:t>Power analysis is excluded</a:t>
            </a:r>
            <a:endParaRPr lang="ko-KR" altLang="en-US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0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this submission, a technology capable of reducing power consumption of an AP operating as an MLO has been proposed </a:t>
            </a:r>
          </a:p>
          <a:p>
            <a:pPr lvl="1" latinLnBrk="0">
              <a:buFont typeface="Arial" panose="020B0604020202020204" pitchFamily="34" charset="0"/>
              <a:buChar char="•"/>
            </a:pPr>
            <a:r>
              <a:rPr lang="en-US" altLang="ko-KR" dirty="0" smtClean="0"/>
              <a:t>Optimizing DPS in MLO can reduce energy consumption per bit while maintaining performance compared to operating DPS in individual links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Suhwook Kim, Samsung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2024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2058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C7D636CF52B042A420BB32251C2449" ma:contentTypeVersion="0" ma:contentTypeDescription="Create a new document." ma:contentTypeScope="" ma:versionID="32c2ff0db341dc1b6dd4d8c4fa57e3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24fd2d4348e31d7b7bcc391e9da95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59218B-1FC7-4168-8D76-0CC37C2D36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8F956E9-534A-467E-8701-774FEA066A03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8AB8742-5635-4124-92F0-FB7E3D88B0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81446</TotalTime>
  <Words>1154</Words>
  <Application>Microsoft Office PowerPoint</Application>
  <PresentationFormat>와이드스크린</PresentationFormat>
  <Paragraphs>185</Paragraphs>
  <Slides>11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테마</vt:lpstr>
      <vt:lpstr>Document</vt:lpstr>
      <vt:lpstr>Dynamic Power Saving in MLO</vt:lpstr>
      <vt:lpstr>Introduction</vt:lpstr>
      <vt:lpstr>Our View on 11bn Power saving</vt:lpstr>
      <vt:lpstr>Our Observations</vt:lpstr>
      <vt:lpstr>Power saving for MLO/Mobile AP</vt:lpstr>
      <vt:lpstr>Background: Dynamic Power Saving and MLO</vt:lpstr>
      <vt:lpstr>Dynamic Power Saving and MLO</vt:lpstr>
      <vt:lpstr>Energy Consumption Analysis</vt:lpstr>
      <vt:lpstr>Conclusion</vt:lpstr>
      <vt:lpstr>Straw poll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김서욱/6G연구팀(SR)/Staff Engineer/삼성전자</dc:creator>
  <cp:keywords/>
  <cp:lastModifiedBy>김서욱/6G연구팀(SR)/Staff Engineer/삼성전자</cp:lastModifiedBy>
  <cp:revision>129</cp:revision>
  <cp:lastPrinted>1601-01-01T00:00:00Z</cp:lastPrinted>
  <dcterms:created xsi:type="dcterms:W3CDTF">2024-07-02T02:19:51Z</dcterms:created>
  <dcterms:modified xsi:type="dcterms:W3CDTF">2024-09-06T06:03:35Z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ContentTypeId">
    <vt:lpwstr>0x010100AFC7D636CF52B042A420BB32251C2449</vt:lpwstr>
  </property>
</Properties>
</file>