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331" r:id="rId2"/>
    <p:sldId id="394" r:id="rId3"/>
    <p:sldId id="395" r:id="rId4"/>
    <p:sldId id="397" r:id="rId5"/>
    <p:sldId id="401" r:id="rId6"/>
    <p:sldId id="402" r:id="rId7"/>
    <p:sldId id="398" r:id="rId8"/>
    <p:sldId id="371" r:id="rId9"/>
    <p:sldId id="393" r:id="rId10"/>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92" autoAdjust="0"/>
    <p:restoredTop sz="94595" autoAdjust="0"/>
  </p:normalViewPr>
  <p:slideViewPr>
    <p:cSldViewPr>
      <p:cViewPr>
        <p:scale>
          <a:sx n="66" d="100"/>
          <a:sy n="66" d="100"/>
        </p:scale>
        <p:origin x="1260" y="27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xmlns=""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xmlns=""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xmlns=""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xmlns=""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xmlns=""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xmlns=""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xmlns=""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xmlns=""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xmlns=""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xmlns=""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xmlns=""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xmlns=""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xmlns=""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xmlns=""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xmlns=""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xmlns=""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xmlns=""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xmlns=""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xmlns=""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xmlns=""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xmlns=""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a:extLst>
              <a:ext uri="{FF2B5EF4-FFF2-40B4-BE49-F238E27FC236}">
                <a16:creationId xmlns:a16="http://schemas.microsoft.com/office/drawing/2014/main" xmlns=""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
        <p:nvSpPr>
          <p:cNvPr id="7" name="Rectangle 5">
            <a:extLst>
              <a:ext uri="{FF2B5EF4-FFF2-40B4-BE49-F238E27FC236}">
                <a16:creationId xmlns:a16="http://schemas.microsoft.com/office/drawing/2014/main" xmlns="" id="{654A75B2-D015-133F-F99A-361A78F48447}"/>
              </a:ext>
            </a:extLst>
          </p:cNvPr>
          <p:cNvSpPr>
            <a:spLocks noGrp="1" noChangeArrowheads="1"/>
          </p:cNvSpPr>
          <p:nvPr>
            <p:ph type="ftr" sz="quarter" idx="11"/>
          </p:nvPr>
        </p:nvSpPr>
        <p:spPr>
          <a:xfrm>
            <a:off x="6804248" y="6475413"/>
            <a:ext cx="2016224" cy="184666"/>
          </a:xfrm>
          <a:prstGeom prst="rect">
            <a:avLst/>
          </a:prstGeom>
        </p:spPr>
        <p:txBody>
          <a:bodyPr/>
          <a:lstStyle>
            <a:lvl1pPr>
              <a:defRPr/>
            </a:lvl1pPr>
          </a:lstStyle>
          <a:p>
            <a:pPr>
              <a:defRPr/>
            </a:pPr>
            <a:r>
              <a:rPr lang="en-US" altLang="zh-CN" dirty="0" err="1"/>
              <a:t>Guogang</a:t>
            </a:r>
            <a:r>
              <a:rPr lang="en-US" altLang="zh-CN" dirty="0"/>
              <a:t> Huang (Huawei)</a:t>
            </a:r>
            <a:endParaRPr lang="en-GB" dirty="0"/>
          </a:p>
        </p:txBody>
      </p:sp>
      <p:sp>
        <p:nvSpPr>
          <p:cNvPr id="8" name="Rectangle 4">
            <a:extLst>
              <a:ext uri="{FF2B5EF4-FFF2-40B4-BE49-F238E27FC236}">
                <a16:creationId xmlns:a16="http://schemas.microsoft.com/office/drawing/2014/main" xmlns="" id="{86300E1E-FA07-41D3-BAAF-6E8157D8E09F}"/>
              </a:ext>
            </a:extLst>
          </p:cNvPr>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July 2024</a:t>
            </a:r>
            <a:endParaRPr lang="en-GB" altLang="en-US" dirty="0"/>
          </a:p>
        </p:txBody>
      </p:sp>
    </p:spTree>
    <p:extLst>
      <p:ext uri="{BB962C8B-B14F-4D97-AF65-F5344CB8AC3E}">
        <p14:creationId xmlns:p14="http://schemas.microsoft.com/office/powerpoint/2010/main" val="605707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a:extLst>
              <a:ext uri="{FF2B5EF4-FFF2-40B4-BE49-F238E27FC236}">
                <a16:creationId xmlns:a16="http://schemas.microsoft.com/office/drawing/2014/main" xmlns=""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
        <p:nvSpPr>
          <p:cNvPr id="7" name="Rectangle 5">
            <a:extLst>
              <a:ext uri="{FF2B5EF4-FFF2-40B4-BE49-F238E27FC236}">
                <a16:creationId xmlns:a16="http://schemas.microsoft.com/office/drawing/2014/main" xmlns="" id="{F64917E5-2694-35C2-56FD-CD52CE524833}"/>
              </a:ext>
            </a:extLst>
          </p:cNvPr>
          <p:cNvSpPr>
            <a:spLocks noGrp="1" noChangeArrowheads="1"/>
          </p:cNvSpPr>
          <p:nvPr>
            <p:ph type="ftr" sz="quarter" idx="11"/>
          </p:nvPr>
        </p:nvSpPr>
        <p:spPr>
          <a:xfrm>
            <a:off x="6804248" y="6475413"/>
            <a:ext cx="1944216" cy="184666"/>
          </a:xfrm>
          <a:prstGeom prst="rect">
            <a:avLst/>
          </a:prstGeom>
        </p:spPr>
        <p:txBody>
          <a:bodyPr/>
          <a:lstStyle>
            <a:lvl1pPr>
              <a:defRPr/>
            </a:lvl1pPr>
          </a:lstStyle>
          <a:p>
            <a:pPr>
              <a:defRPr/>
            </a:pPr>
            <a:r>
              <a:rPr lang="en-GB" dirty="0" err="1"/>
              <a:t>Guogang</a:t>
            </a:r>
            <a:r>
              <a:rPr lang="en-GB" dirty="0"/>
              <a:t> Huang (Huawei)</a:t>
            </a:r>
          </a:p>
        </p:txBody>
      </p:sp>
      <p:sp>
        <p:nvSpPr>
          <p:cNvPr id="8" name="Rectangle 4">
            <a:extLst>
              <a:ext uri="{FF2B5EF4-FFF2-40B4-BE49-F238E27FC236}">
                <a16:creationId xmlns:a16="http://schemas.microsoft.com/office/drawing/2014/main" xmlns="" id="{399979FC-1938-4260-B7A3-E84F978AEA59}"/>
              </a:ext>
            </a:extLst>
          </p:cNvPr>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July 2024</a:t>
            </a:r>
            <a:endParaRPr lang="en-GB" altLang="en-US" dirty="0"/>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xmlns=""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
        <p:nvSpPr>
          <p:cNvPr id="5" name="Rectangle 5">
            <a:extLst>
              <a:ext uri="{FF2B5EF4-FFF2-40B4-BE49-F238E27FC236}">
                <a16:creationId xmlns:a16="http://schemas.microsoft.com/office/drawing/2014/main" xmlns="" id="{486B718A-BF64-5278-43D9-982E2E752CE8}"/>
              </a:ext>
            </a:extLst>
          </p:cNvPr>
          <p:cNvSpPr>
            <a:spLocks noGrp="1" noChangeArrowheads="1"/>
          </p:cNvSpPr>
          <p:nvPr>
            <p:ph type="ftr" sz="quarter" idx="11"/>
          </p:nvPr>
        </p:nvSpPr>
        <p:spPr>
          <a:xfrm>
            <a:off x="6876256" y="6475413"/>
            <a:ext cx="1872208" cy="184666"/>
          </a:xfrm>
          <a:prstGeom prst="rect">
            <a:avLst/>
          </a:prstGeom>
        </p:spPr>
        <p:txBody>
          <a:bodyPr/>
          <a:lstStyle>
            <a:lvl1pPr>
              <a:defRPr/>
            </a:lvl1pPr>
          </a:lstStyle>
          <a:p>
            <a:pPr>
              <a:defRPr/>
            </a:pPr>
            <a:r>
              <a:rPr lang="en-GB" dirty="0" err="1"/>
              <a:t>Guogang</a:t>
            </a:r>
            <a:r>
              <a:rPr lang="en-GB" dirty="0"/>
              <a:t> Huang (Huawei)</a:t>
            </a:r>
          </a:p>
        </p:txBody>
      </p:sp>
      <p:sp>
        <p:nvSpPr>
          <p:cNvPr id="7" name="Rectangle 4">
            <a:extLst>
              <a:ext uri="{FF2B5EF4-FFF2-40B4-BE49-F238E27FC236}">
                <a16:creationId xmlns:a16="http://schemas.microsoft.com/office/drawing/2014/main" xmlns="" id="{E392E3F7-6ECE-49C8-A0C9-D447BF1534B0}"/>
              </a:ext>
            </a:extLst>
          </p:cNvPr>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July 2024</a:t>
            </a:r>
            <a:endParaRPr lang="en-GB" altLang="en-US" dirty="0"/>
          </a:p>
        </p:txBody>
      </p:sp>
    </p:spTree>
    <p:extLst>
      <p:ext uri="{BB962C8B-B14F-4D97-AF65-F5344CB8AC3E}">
        <p14:creationId xmlns:p14="http://schemas.microsoft.com/office/powerpoint/2010/main" val="8136951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xmlns=""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xmlns="" id="{1CADB04A-8BC5-4077-AD64-B68ADEED3033}"/>
              </a:ext>
            </a:extLst>
          </p:cNvPr>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July 2024</a:t>
            </a:r>
            <a:endParaRPr lang="en-GB" altLang="en-US" dirty="0"/>
          </a:p>
        </p:txBody>
      </p:sp>
      <p:sp>
        <p:nvSpPr>
          <p:cNvPr id="1030" name="Rectangle 6">
            <a:extLst>
              <a:ext uri="{FF2B5EF4-FFF2-40B4-BE49-F238E27FC236}">
                <a16:creationId xmlns:a16="http://schemas.microsoft.com/office/drawing/2014/main" xmlns=""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xmlns=""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802.11-24/1438r1</a:t>
            </a:r>
            <a:endParaRPr lang="en-GB" altLang="en-US" sz="1800" b="1" dirty="0"/>
          </a:p>
        </p:txBody>
      </p:sp>
      <p:sp>
        <p:nvSpPr>
          <p:cNvPr id="1032" name="Line 8">
            <a:extLst>
              <a:ext uri="{FF2B5EF4-FFF2-40B4-BE49-F238E27FC236}">
                <a16:creationId xmlns:a16="http://schemas.microsoft.com/office/drawing/2014/main" xmlns=""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xmlns=""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xmlns=""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 name="Rectangle 5">
            <a:extLst>
              <a:ext uri="{FF2B5EF4-FFF2-40B4-BE49-F238E27FC236}">
                <a16:creationId xmlns:a16="http://schemas.microsoft.com/office/drawing/2014/main" xmlns="" id="{97A672E9-0B6E-BA67-CFFA-0C207F6BED4A}"/>
              </a:ext>
            </a:extLst>
          </p:cNvPr>
          <p:cNvSpPr>
            <a:spLocks noGrp="1" noChangeArrowheads="1"/>
          </p:cNvSpPr>
          <p:nvPr>
            <p:ph type="ftr" sz="quarter" idx="3"/>
          </p:nvPr>
        </p:nvSpPr>
        <p:spPr>
          <a:xfrm>
            <a:off x="6660232" y="6475413"/>
            <a:ext cx="1874168" cy="184666"/>
          </a:xfrm>
          <a:prstGeom prst="rect">
            <a:avLst/>
          </a:prstGeom>
        </p:spPr>
        <p:txBody>
          <a:bodyPr/>
          <a:lstStyle>
            <a:lvl1pPr>
              <a:defRPr/>
            </a:lvl1pPr>
          </a:lstStyle>
          <a:p>
            <a:pPr>
              <a:defRPr/>
            </a:pPr>
            <a:r>
              <a:rPr lang="en-GB" dirty="0" err="1"/>
              <a:t>Guogang</a:t>
            </a:r>
            <a:r>
              <a:rPr lang="en-GB" dirty="0"/>
              <a:t> Huang (Huawei)</a:t>
            </a:r>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6" r:id="rId3"/>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xmlns=""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xmlns="" id="{5EB80220-6DDA-46D8-A532-4F8294B75F35}"/>
              </a:ext>
            </a:extLst>
          </p:cNvPr>
          <p:cNvSpPr>
            <a:spLocks noGrp="1" noChangeArrowheads="1"/>
          </p:cNvSpPr>
          <p:nvPr>
            <p:ph type="title"/>
          </p:nvPr>
        </p:nvSpPr>
        <p:spPr>
          <a:noFill/>
        </p:spPr>
        <p:txBody>
          <a:bodyPr/>
          <a:lstStyle/>
          <a:p>
            <a:r>
              <a:rPr lang="en-US" altLang="zh-CN" dirty="0"/>
              <a:t>Enabling QoS Monitoring at AP side</a:t>
            </a:r>
            <a:endParaRPr lang="en-GB" altLang="en-US" dirty="0"/>
          </a:p>
        </p:txBody>
      </p:sp>
      <p:sp>
        <p:nvSpPr>
          <p:cNvPr id="15366" name="Rectangle 4">
            <a:extLst>
              <a:ext uri="{FF2B5EF4-FFF2-40B4-BE49-F238E27FC236}">
                <a16:creationId xmlns:a16="http://schemas.microsoft.com/office/drawing/2014/main" xmlns=""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2024-07-23</a:t>
            </a:r>
          </a:p>
        </p:txBody>
      </p:sp>
      <p:sp>
        <p:nvSpPr>
          <p:cNvPr id="15368" name="Rectangle 6">
            <a:extLst>
              <a:ext uri="{FF2B5EF4-FFF2-40B4-BE49-F238E27FC236}">
                <a16:creationId xmlns:a16="http://schemas.microsoft.com/office/drawing/2014/main" xmlns=""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sp>
        <p:nvSpPr>
          <p:cNvPr id="8" name="Footer Placeholder 3"/>
          <p:cNvSpPr>
            <a:spLocks noGrp="1"/>
          </p:cNvSpPr>
          <p:nvPr>
            <p:ph type="ftr" sz="quarter" idx="11"/>
          </p:nvPr>
        </p:nvSpPr>
        <p:spPr>
          <a:xfrm>
            <a:off x="6804248" y="6475413"/>
            <a:ext cx="1944216" cy="184666"/>
          </a:xfrm>
        </p:spPr>
        <p:txBody>
          <a:bodyPr/>
          <a:lstStyle/>
          <a:p>
            <a:pPr>
              <a:defRPr/>
            </a:pPr>
            <a:r>
              <a:rPr lang="en-GB" dirty="0" err="1"/>
              <a:t>Guogang</a:t>
            </a:r>
            <a:r>
              <a:rPr lang="en-GB" dirty="0"/>
              <a:t> Huang (Huawei)</a:t>
            </a:r>
          </a:p>
        </p:txBody>
      </p:sp>
      <p:sp>
        <p:nvSpPr>
          <p:cNvPr id="3" name="Date Placeholder 3">
            <a:extLst>
              <a:ext uri="{FF2B5EF4-FFF2-40B4-BE49-F238E27FC236}">
                <a16:creationId xmlns:a16="http://schemas.microsoft.com/office/drawing/2014/main" xmlns="" id="{DAA909B8-954B-00B2-C988-2905B9E3D42F}"/>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July 2024</a:t>
            </a:r>
          </a:p>
        </p:txBody>
      </p:sp>
      <p:graphicFrame>
        <p:nvGraphicFramePr>
          <p:cNvPr id="9" name="Object 3">
            <a:extLst>
              <a:ext uri="{FF2B5EF4-FFF2-40B4-BE49-F238E27FC236}">
                <a16:creationId xmlns:a16="http://schemas.microsoft.com/office/drawing/2014/main" xmlns="" id="{B294AE0F-10DC-4842-AE3F-87C93B3D1A80}"/>
              </a:ext>
            </a:extLst>
          </p:cNvPr>
          <p:cNvGraphicFramePr>
            <a:graphicFrameLocks noChangeAspect="1"/>
          </p:cNvGraphicFramePr>
          <p:nvPr>
            <p:extLst>
              <p:ext uri="{D42A27DB-BD31-4B8C-83A1-F6EECF244321}">
                <p14:modId xmlns:p14="http://schemas.microsoft.com/office/powerpoint/2010/main" val="2353023454"/>
              </p:ext>
            </p:extLst>
          </p:nvPr>
        </p:nvGraphicFramePr>
        <p:xfrm>
          <a:off x="1022349" y="2800656"/>
          <a:ext cx="7099300" cy="3863975"/>
        </p:xfrm>
        <a:graphic>
          <a:graphicData uri="http://schemas.openxmlformats.org/presentationml/2006/ole">
            <mc:AlternateContent xmlns:mc="http://schemas.openxmlformats.org/markup-compatibility/2006">
              <mc:Choice xmlns:v="urn:schemas-microsoft-com:vml" Requires="v">
                <p:oleObj spid="_x0000_s1285" name="Document" r:id="rId4" imgW="8243994" imgH="4487224" progId="Word.Document.8">
                  <p:embed/>
                </p:oleObj>
              </mc:Choice>
              <mc:Fallback>
                <p:oleObj name="Document" r:id="rId4" imgW="8243994" imgH="4487224" progId="Word.Document.8">
                  <p:embed/>
                  <p:pic>
                    <p:nvPicPr>
                      <p:cNvPr id="2" name="Object 3">
                        <a:extLst>
                          <a:ext uri="{FF2B5EF4-FFF2-40B4-BE49-F238E27FC236}">
                            <a16:creationId xmlns:a16="http://schemas.microsoft.com/office/drawing/2014/main" xmlns="" id="{C3BA3063-1181-389F-D3EE-75934725F791}"/>
                          </a:ext>
                        </a:extLst>
                      </p:cNvPr>
                      <p:cNvPicPr>
                        <a:picLocks noChangeAspect="1" noChangeArrowheads="1"/>
                      </p:cNvPicPr>
                      <p:nvPr/>
                    </p:nvPicPr>
                    <p:blipFill>
                      <a:blip r:embed="rId5"/>
                      <a:srcRect/>
                      <a:stretch>
                        <a:fillRect/>
                      </a:stretch>
                    </p:blipFill>
                    <p:spPr bwMode="auto">
                      <a:xfrm>
                        <a:off x="1022349" y="2800656"/>
                        <a:ext cx="7099300" cy="3863975"/>
                      </a:xfrm>
                      <a:prstGeom prst="rect">
                        <a:avLst/>
                      </a:prstGeom>
                      <a:noFill/>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3FA7D448-EEA0-4FF6-9958-81CEA024CC96}"/>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xmlns="" id="{B98C463C-2ED2-43FE-92C4-54BE76B98DD9}"/>
              </a:ext>
            </a:extLst>
          </p:cNvPr>
          <p:cNvSpPr>
            <a:spLocks noGrp="1"/>
          </p:cNvSpPr>
          <p:nvPr>
            <p:ph idx="1"/>
          </p:nvPr>
        </p:nvSpPr>
        <p:spPr>
          <a:xfrm>
            <a:off x="684213" y="1989138"/>
            <a:ext cx="7920236" cy="4114800"/>
          </a:xfrm>
        </p:spPr>
        <p:txBody>
          <a:bodyPr/>
          <a:lstStyle/>
          <a:p>
            <a:pPr algn="just"/>
            <a:r>
              <a:rPr lang="en-US" altLang="zh-CN" dirty="0"/>
              <a:t>In 11be and 11bn, some contributions [1-4] propose to define a new buffer report with timing information (e.g. enqueue timestamp or expiration timestamp).</a:t>
            </a:r>
          </a:p>
          <a:p>
            <a:pPr algn="just"/>
            <a:r>
              <a:rPr lang="en-US" altLang="zh-CN" dirty="0"/>
              <a:t>The AP can use this timing information to improve scheduling performance, especially for the low-latency traffic. </a:t>
            </a:r>
          </a:p>
          <a:p>
            <a:pPr algn="just"/>
            <a:r>
              <a:rPr lang="en-US" altLang="zh-CN" dirty="0"/>
              <a:t>In this contribution, the timing info is proposed to include within the MPDU header. </a:t>
            </a:r>
          </a:p>
          <a:p>
            <a:pPr lvl="1" algn="just"/>
            <a:r>
              <a:rPr lang="en-US" altLang="zh-CN" dirty="0"/>
              <a:t>Which can enable the QoS measurement of both DL and UL transmissions  at the AP’s side </a:t>
            </a:r>
          </a:p>
          <a:p>
            <a:pPr lvl="1"/>
            <a:endParaRPr lang="zh-CN" altLang="en-US" sz="1600" dirty="0"/>
          </a:p>
        </p:txBody>
      </p:sp>
      <p:sp>
        <p:nvSpPr>
          <p:cNvPr id="4" name="灯片编号占位符 3">
            <a:extLst>
              <a:ext uri="{FF2B5EF4-FFF2-40B4-BE49-F238E27FC236}">
                <a16:creationId xmlns:a16="http://schemas.microsoft.com/office/drawing/2014/main" xmlns="" id="{B43D8B43-8067-428A-958D-134BAC5D547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
        <p:nvSpPr>
          <p:cNvPr id="5" name="页脚占位符 4">
            <a:extLst>
              <a:ext uri="{FF2B5EF4-FFF2-40B4-BE49-F238E27FC236}">
                <a16:creationId xmlns:a16="http://schemas.microsoft.com/office/drawing/2014/main" xmlns="" id="{88B067C5-7589-425D-9060-082B042E208D}"/>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2259683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4C5D3BCE-BE57-4D66-BD70-01A12BB9D0DF}"/>
              </a:ext>
            </a:extLst>
          </p:cNvPr>
          <p:cNvSpPr>
            <a:spLocks noGrp="1"/>
          </p:cNvSpPr>
          <p:nvPr>
            <p:ph type="title"/>
          </p:nvPr>
        </p:nvSpPr>
        <p:spPr/>
        <p:txBody>
          <a:bodyPr/>
          <a:lstStyle/>
          <a:p>
            <a:r>
              <a:rPr lang="en-US" altLang="zh-CN" dirty="0"/>
              <a:t>Recap SCS mechanism </a:t>
            </a:r>
            <a:endParaRPr lang="zh-CN" altLang="en-US" dirty="0"/>
          </a:p>
        </p:txBody>
      </p:sp>
      <p:sp>
        <p:nvSpPr>
          <p:cNvPr id="3" name="内容占位符 2">
            <a:extLst>
              <a:ext uri="{FF2B5EF4-FFF2-40B4-BE49-F238E27FC236}">
                <a16:creationId xmlns:a16="http://schemas.microsoft.com/office/drawing/2014/main" xmlns="" id="{1E4AFC2B-946B-4B73-A79F-34FEB8A8650F}"/>
              </a:ext>
            </a:extLst>
          </p:cNvPr>
          <p:cNvSpPr>
            <a:spLocks noGrp="1"/>
          </p:cNvSpPr>
          <p:nvPr>
            <p:ph idx="1"/>
          </p:nvPr>
        </p:nvSpPr>
        <p:spPr>
          <a:xfrm>
            <a:off x="684213" y="1989137"/>
            <a:ext cx="7772400" cy="4486275"/>
          </a:xfrm>
        </p:spPr>
        <p:txBody>
          <a:bodyPr/>
          <a:lstStyle/>
          <a:p>
            <a:pPr algn="just"/>
            <a:r>
              <a:rPr lang="en-US" altLang="zh-CN" sz="2000" dirty="0"/>
              <a:t>The SCS mechanism has been improved in 11be, which can help the STA to report a latency-sensitive traffic flow with the expected QoS requirements.</a:t>
            </a:r>
          </a:p>
          <a:p>
            <a:pPr algn="just"/>
            <a:endParaRPr lang="en-US" altLang="zh-CN" sz="2000" dirty="0"/>
          </a:p>
          <a:p>
            <a:pPr algn="just"/>
            <a:r>
              <a:rPr lang="en-US" altLang="zh-CN" sz="2000" dirty="0"/>
              <a:t>For a latency-sensitive traffic flow, there are two important QoS metrics, i.e. delay bound and MSDU delivery ratio. </a:t>
            </a:r>
          </a:p>
          <a:p>
            <a:pPr algn="just"/>
            <a:endParaRPr lang="en-US" altLang="zh-CN" sz="2000" dirty="0"/>
          </a:p>
          <a:p>
            <a:pPr algn="just"/>
            <a:r>
              <a:rPr lang="en-US" altLang="zh-CN" sz="2000" dirty="0"/>
              <a:t>However, currently the AP as the controller of the BSS has no way to monitor these two important QoS metrics in a real time manner.</a:t>
            </a:r>
          </a:p>
          <a:p>
            <a:pPr lvl="1" algn="just"/>
            <a:r>
              <a:rPr lang="en-US" altLang="zh-CN" sz="1800" dirty="0"/>
              <a:t>Note the attempt to modernize the Transmit Stream/Category Measurement report is failed in 11be.  And this non-real-time QoS measurement for the uplink traffic relies on the STA’s measurement and feedback, which may introduce much computation burden to the STA side.</a:t>
            </a:r>
          </a:p>
          <a:p>
            <a:pPr lvl="1" algn="just"/>
            <a:endParaRPr lang="zh-CN" altLang="en-US" sz="1800" dirty="0"/>
          </a:p>
        </p:txBody>
      </p:sp>
      <p:sp>
        <p:nvSpPr>
          <p:cNvPr id="4" name="灯片编号占位符 3">
            <a:extLst>
              <a:ext uri="{FF2B5EF4-FFF2-40B4-BE49-F238E27FC236}">
                <a16:creationId xmlns:a16="http://schemas.microsoft.com/office/drawing/2014/main" xmlns="" id="{5D5139FA-8113-45B0-B2E0-361F10F4EE5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
        <p:nvSpPr>
          <p:cNvPr id="5" name="页脚占位符 4">
            <a:extLst>
              <a:ext uri="{FF2B5EF4-FFF2-40B4-BE49-F238E27FC236}">
                <a16:creationId xmlns:a16="http://schemas.microsoft.com/office/drawing/2014/main" xmlns="" id="{FC4A67DA-47E3-4A82-8AB9-EEF10C1E9A76}"/>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3825571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02D09C9-CEC4-4632-B8AB-348EFF200A02}"/>
              </a:ext>
            </a:extLst>
          </p:cNvPr>
          <p:cNvSpPr>
            <a:spLocks noGrp="1"/>
          </p:cNvSpPr>
          <p:nvPr>
            <p:ph type="title"/>
          </p:nvPr>
        </p:nvSpPr>
        <p:spPr/>
        <p:txBody>
          <a:bodyPr/>
          <a:lstStyle/>
          <a:p>
            <a:r>
              <a:rPr lang="en-US" altLang="zh-CN" dirty="0" smtClean="0"/>
              <a:t>Proposal</a:t>
            </a:r>
            <a:endParaRPr lang="zh-CN" altLang="en-US" dirty="0"/>
          </a:p>
        </p:txBody>
      </p:sp>
      <p:sp>
        <p:nvSpPr>
          <p:cNvPr id="3" name="内容占位符 2">
            <a:extLst>
              <a:ext uri="{FF2B5EF4-FFF2-40B4-BE49-F238E27FC236}">
                <a16:creationId xmlns:a16="http://schemas.microsoft.com/office/drawing/2014/main" xmlns="" id="{80CFE2B1-05FF-45C1-96E0-43B2EBCA6B1E}"/>
              </a:ext>
            </a:extLst>
          </p:cNvPr>
          <p:cNvSpPr>
            <a:spLocks noGrp="1"/>
          </p:cNvSpPr>
          <p:nvPr>
            <p:ph idx="1"/>
          </p:nvPr>
        </p:nvSpPr>
        <p:spPr>
          <a:xfrm>
            <a:off x="539552" y="1871111"/>
            <a:ext cx="8064896" cy="4486275"/>
          </a:xfrm>
        </p:spPr>
        <p:txBody>
          <a:bodyPr/>
          <a:lstStyle/>
          <a:p>
            <a:pPr algn="just"/>
            <a:r>
              <a:rPr lang="en-US" altLang="zh-CN" sz="2000" dirty="0"/>
              <a:t>We propose to </a:t>
            </a:r>
            <a:r>
              <a:rPr lang="en-US" altLang="zh-CN" sz="2000" dirty="0" smtClean="0"/>
              <a:t>include the enqueue </a:t>
            </a:r>
            <a:r>
              <a:rPr lang="en-US" altLang="zh-CN" sz="2000" dirty="0"/>
              <a:t>timestamp of the current </a:t>
            </a:r>
            <a:r>
              <a:rPr lang="en-US" altLang="zh-CN" sz="2000" dirty="0" smtClean="0"/>
              <a:t>MSDU within the frame body or the MPDU Header (e.g. GCMP Header) of the MPDU. </a:t>
            </a:r>
          </a:p>
          <a:p>
            <a:pPr algn="just"/>
            <a:endParaRPr lang="en-US" altLang="zh-CN" sz="2000" dirty="0" smtClean="0"/>
          </a:p>
          <a:p>
            <a:pPr algn="just"/>
            <a:endParaRPr lang="en-US" altLang="zh-CN" sz="2000" dirty="0"/>
          </a:p>
          <a:p>
            <a:pPr algn="just"/>
            <a:endParaRPr lang="en-US" altLang="zh-CN" sz="2000" dirty="0" smtClean="0"/>
          </a:p>
          <a:p>
            <a:pPr algn="just"/>
            <a:endParaRPr lang="en-US" altLang="zh-CN" sz="2000" dirty="0"/>
          </a:p>
          <a:p>
            <a:pPr algn="just"/>
            <a:endParaRPr lang="en-US" altLang="zh-CN" sz="2000" dirty="0" smtClean="0"/>
          </a:p>
          <a:p>
            <a:pPr marL="0" indent="0" algn="just">
              <a:buNone/>
            </a:pPr>
            <a:endParaRPr lang="en-US" altLang="zh-CN" sz="2000" dirty="0"/>
          </a:p>
          <a:p>
            <a:pPr algn="just"/>
            <a:r>
              <a:rPr lang="en-US" altLang="zh-CN" sz="2200" dirty="0"/>
              <a:t>Thus the AP can calculate the actual MSDU delay and the MSDU delivery ratio based on the delay bound required by the SCS stream which is </a:t>
            </a:r>
            <a:r>
              <a:rPr lang="en-US" altLang="zh-CN" sz="2200" dirty="0" smtClean="0"/>
              <a:t>mapped to a dedicated TID.</a:t>
            </a:r>
            <a:endParaRPr lang="en-US" altLang="zh-CN" sz="2200" dirty="0"/>
          </a:p>
          <a:p>
            <a:endParaRPr lang="zh-CN" altLang="en-US" dirty="0"/>
          </a:p>
        </p:txBody>
      </p:sp>
      <p:sp>
        <p:nvSpPr>
          <p:cNvPr id="4" name="灯片编号占位符 3">
            <a:extLst>
              <a:ext uri="{FF2B5EF4-FFF2-40B4-BE49-F238E27FC236}">
                <a16:creationId xmlns:a16="http://schemas.microsoft.com/office/drawing/2014/main" xmlns="" id="{5D4C93EA-26ED-4AE5-BE5C-F0EC6121A2F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
        <p:nvSpPr>
          <p:cNvPr id="5" name="页脚占位符 4">
            <a:extLst>
              <a:ext uri="{FF2B5EF4-FFF2-40B4-BE49-F238E27FC236}">
                <a16:creationId xmlns:a16="http://schemas.microsoft.com/office/drawing/2014/main" xmlns="" id="{39B42913-9871-4BB0-8158-D4FE90BAC8F3}"/>
              </a:ext>
            </a:extLst>
          </p:cNvPr>
          <p:cNvSpPr>
            <a:spLocks noGrp="1"/>
          </p:cNvSpPr>
          <p:nvPr>
            <p:ph type="ftr" sz="quarter" idx="11"/>
          </p:nvPr>
        </p:nvSpPr>
        <p:spPr/>
        <p:txBody>
          <a:bodyPr/>
          <a:lstStyle/>
          <a:p>
            <a:pPr>
              <a:defRPr/>
            </a:pPr>
            <a:r>
              <a:rPr lang="en-GB"/>
              <a:t>Guogang Huang (Huawei)</a:t>
            </a:r>
            <a:endParaRPr lang="en-GB" dirty="0"/>
          </a:p>
        </p:txBody>
      </p:sp>
      <p:pic>
        <p:nvPicPr>
          <p:cNvPr id="6" name="图片 5"/>
          <p:cNvPicPr>
            <a:picLocks noChangeAspect="1"/>
          </p:cNvPicPr>
          <p:nvPr/>
        </p:nvPicPr>
        <p:blipFill>
          <a:blip r:embed="rId2"/>
          <a:stretch>
            <a:fillRect/>
          </a:stretch>
        </p:blipFill>
        <p:spPr>
          <a:xfrm>
            <a:off x="1835696" y="3380911"/>
            <a:ext cx="4897115" cy="1626664"/>
          </a:xfrm>
          <a:prstGeom prst="rect">
            <a:avLst/>
          </a:prstGeom>
        </p:spPr>
      </p:pic>
      <p:sp>
        <p:nvSpPr>
          <p:cNvPr id="7" name="文本框 6"/>
          <p:cNvSpPr txBox="1"/>
          <p:nvPr/>
        </p:nvSpPr>
        <p:spPr>
          <a:xfrm>
            <a:off x="2604229" y="3865715"/>
            <a:ext cx="1450910" cy="276999"/>
          </a:xfrm>
          <a:prstGeom prst="rect">
            <a:avLst/>
          </a:prstGeom>
          <a:noFill/>
        </p:spPr>
        <p:txBody>
          <a:bodyPr wrap="none" rtlCol="0">
            <a:spAutoFit/>
          </a:bodyPr>
          <a:lstStyle/>
          <a:p>
            <a:r>
              <a:rPr lang="en-US" altLang="zh-CN" dirty="0" smtClean="0">
                <a:solidFill>
                  <a:srgbClr val="FF0000"/>
                </a:solidFill>
              </a:rPr>
              <a:t>Enqueue Timestamp</a:t>
            </a:r>
            <a:endParaRPr lang="zh-CN" altLang="en-US" dirty="0">
              <a:solidFill>
                <a:srgbClr val="FF0000"/>
              </a:solidFill>
            </a:endParaRPr>
          </a:p>
        </p:txBody>
      </p:sp>
      <p:sp>
        <p:nvSpPr>
          <p:cNvPr id="8" name="矩形 7"/>
          <p:cNvSpPr/>
          <p:nvPr/>
        </p:nvSpPr>
        <p:spPr bwMode="auto">
          <a:xfrm>
            <a:off x="2627784" y="3429000"/>
            <a:ext cx="144016" cy="42101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9" name="矩形 8"/>
          <p:cNvSpPr/>
          <p:nvPr/>
        </p:nvSpPr>
        <p:spPr bwMode="auto">
          <a:xfrm>
            <a:off x="5004048" y="3429709"/>
            <a:ext cx="144016" cy="42101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1" name="直接箭头连接符 10"/>
          <p:cNvCxnSpPr/>
          <p:nvPr/>
        </p:nvCxnSpPr>
        <p:spPr bwMode="auto">
          <a:xfrm>
            <a:off x="5148064" y="3344220"/>
            <a:ext cx="1224136"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14" name="文本框 13"/>
          <p:cNvSpPr txBox="1"/>
          <p:nvPr/>
        </p:nvSpPr>
        <p:spPr>
          <a:xfrm>
            <a:off x="5374576" y="3103912"/>
            <a:ext cx="627095" cy="276999"/>
          </a:xfrm>
          <a:prstGeom prst="rect">
            <a:avLst/>
          </a:prstGeom>
          <a:noFill/>
        </p:spPr>
        <p:txBody>
          <a:bodyPr wrap="none" rtlCol="0">
            <a:spAutoFit/>
          </a:bodyPr>
          <a:lstStyle/>
          <a:p>
            <a:r>
              <a:rPr lang="en-US" altLang="zh-CN" dirty="0" smtClean="0"/>
              <a:t>MSDU</a:t>
            </a:r>
            <a:endParaRPr lang="zh-CN" altLang="en-US" dirty="0"/>
          </a:p>
        </p:txBody>
      </p:sp>
      <p:cxnSp>
        <p:nvCxnSpPr>
          <p:cNvPr id="15" name="直接箭头连接符 14"/>
          <p:cNvCxnSpPr/>
          <p:nvPr/>
        </p:nvCxnSpPr>
        <p:spPr bwMode="auto">
          <a:xfrm>
            <a:off x="2771800" y="3344220"/>
            <a:ext cx="1224136"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16" name="文本框 15"/>
          <p:cNvSpPr txBox="1"/>
          <p:nvPr/>
        </p:nvSpPr>
        <p:spPr>
          <a:xfrm>
            <a:off x="3070582" y="3137307"/>
            <a:ext cx="627095" cy="276999"/>
          </a:xfrm>
          <a:prstGeom prst="rect">
            <a:avLst/>
          </a:prstGeom>
          <a:noFill/>
        </p:spPr>
        <p:txBody>
          <a:bodyPr wrap="none" rtlCol="0">
            <a:spAutoFit/>
          </a:bodyPr>
          <a:lstStyle/>
          <a:p>
            <a:r>
              <a:rPr lang="en-US" altLang="zh-CN" dirty="0" smtClean="0"/>
              <a:t>MSDU</a:t>
            </a:r>
            <a:endParaRPr lang="zh-CN" altLang="en-US" dirty="0"/>
          </a:p>
        </p:txBody>
      </p:sp>
    </p:spTree>
    <p:extLst>
      <p:ext uri="{BB962C8B-B14F-4D97-AF65-F5344CB8AC3E}">
        <p14:creationId xmlns:p14="http://schemas.microsoft.com/office/powerpoint/2010/main" val="2214368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A85B380F-32E3-4F56-B4EC-976576807CFA}"/>
              </a:ext>
            </a:extLst>
          </p:cNvPr>
          <p:cNvSpPr>
            <a:spLocks noGrp="1"/>
          </p:cNvSpPr>
          <p:nvPr>
            <p:ph type="title"/>
          </p:nvPr>
        </p:nvSpPr>
        <p:spPr/>
        <p:txBody>
          <a:bodyPr/>
          <a:lstStyle/>
          <a:p>
            <a:r>
              <a:rPr lang="en-US" altLang="zh-CN" dirty="0"/>
              <a:t>Enable Timing Operation</a:t>
            </a:r>
            <a:endParaRPr lang="zh-CN" altLang="en-US" dirty="0"/>
          </a:p>
        </p:txBody>
      </p:sp>
      <p:sp>
        <p:nvSpPr>
          <p:cNvPr id="3" name="内容占位符 2">
            <a:extLst>
              <a:ext uri="{FF2B5EF4-FFF2-40B4-BE49-F238E27FC236}">
                <a16:creationId xmlns:a16="http://schemas.microsoft.com/office/drawing/2014/main" xmlns="" id="{791E8DDE-CF01-4185-9DAD-5E1F80CF896F}"/>
              </a:ext>
            </a:extLst>
          </p:cNvPr>
          <p:cNvSpPr>
            <a:spLocks noGrp="1"/>
          </p:cNvSpPr>
          <p:nvPr>
            <p:ph idx="1"/>
          </p:nvPr>
        </p:nvSpPr>
        <p:spPr>
          <a:xfrm>
            <a:off x="684212" y="1752600"/>
            <a:ext cx="7848227" cy="4722813"/>
          </a:xfrm>
        </p:spPr>
        <p:txBody>
          <a:bodyPr/>
          <a:lstStyle/>
          <a:p>
            <a:pPr algn="just"/>
            <a:r>
              <a:rPr lang="en-US" altLang="zh-CN" sz="2000" dirty="0"/>
              <a:t>The non-AP MLD and AP MLD respectively signal whether to support or enable this operation.</a:t>
            </a:r>
          </a:p>
          <a:p>
            <a:pPr algn="just"/>
            <a:r>
              <a:rPr lang="en-US" altLang="zh-CN" sz="2000" dirty="0" smtClean="0"/>
              <a:t>When </a:t>
            </a:r>
            <a:r>
              <a:rPr lang="en-US" altLang="zh-CN" sz="2000" dirty="0"/>
              <a:t>both of them support this operation, they can negotiate the following configurations during the association or the SCS session establishment:</a:t>
            </a:r>
          </a:p>
          <a:p>
            <a:pPr lvl="1" algn="just"/>
            <a:r>
              <a:rPr lang="en-US" altLang="zh-CN" sz="1800" dirty="0"/>
              <a:t>Starting bit of the TSF or Partial TSF</a:t>
            </a:r>
          </a:p>
          <a:p>
            <a:pPr lvl="2" algn="just"/>
            <a:r>
              <a:rPr lang="en-US" altLang="zh-CN" sz="1600" dirty="0"/>
              <a:t>Which allows to collect the delay performance with different precisions according to the application.</a:t>
            </a:r>
          </a:p>
          <a:p>
            <a:pPr lvl="1" algn="just"/>
            <a:r>
              <a:rPr lang="en-US" altLang="zh-CN" sz="1800" dirty="0"/>
              <a:t>Link ID corresponding to the reference TSF for the timing info</a:t>
            </a:r>
          </a:p>
          <a:p>
            <a:pPr lvl="2" algn="just"/>
            <a:r>
              <a:rPr lang="en-US" altLang="zh-CN" sz="1600" dirty="0"/>
              <a:t>Which can reuse the same signaling on the Service Start Time Link ID in the QoS Characteristics element.</a:t>
            </a:r>
          </a:p>
        </p:txBody>
      </p:sp>
      <p:sp>
        <p:nvSpPr>
          <p:cNvPr id="4" name="灯片编号占位符 3">
            <a:extLst>
              <a:ext uri="{FF2B5EF4-FFF2-40B4-BE49-F238E27FC236}">
                <a16:creationId xmlns:a16="http://schemas.microsoft.com/office/drawing/2014/main" xmlns="" id="{BF9502E6-8B21-4460-9971-FDB29641EB9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
        <p:nvSpPr>
          <p:cNvPr id="5" name="页脚占位符 4">
            <a:extLst>
              <a:ext uri="{FF2B5EF4-FFF2-40B4-BE49-F238E27FC236}">
                <a16:creationId xmlns:a16="http://schemas.microsoft.com/office/drawing/2014/main" xmlns="" id="{EEAEDCEA-6F2D-4298-8D5E-2BD8197826AA}"/>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201349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523E5D42-DFF7-403C-A3B3-968B543DEE02}"/>
              </a:ext>
            </a:extLst>
          </p:cNvPr>
          <p:cNvSpPr>
            <a:spLocks noGrp="1"/>
          </p:cNvSpPr>
          <p:nvPr>
            <p:ph type="title"/>
          </p:nvPr>
        </p:nvSpPr>
        <p:spPr/>
        <p:txBody>
          <a:bodyPr/>
          <a:lstStyle/>
          <a:p>
            <a:r>
              <a:rPr lang="en-US" altLang="zh-CN" dirty="0"/>
              <a:t>QoS Monitoring at AP side</a:t>
            </a:r>
            <a:endParaRPr lang="zh-CN" altLang="en-US" dirty="0"/>
          </a:p>
        </p:txBody>
      </p:sp>
      <p:sp>
        <p:nvSpPr>
          <p:cNvPr id="3" name="内容占位符 2">
            <a:extLst>
              <a:ext uri="{FF2B5EF4-FFF2-40B4-BE49-F238E27FC236}">
                <a16:creationId xmlns:a16="http://schemas.microsoft.com/office/drawing/2014/main" xmlns="" id="{92E8A714-B190-42E0-BB40-DEF037A0B585}"/>
              </a:ext>
            </a:extLst>
          </p:cNvPr>
          <p:cNvSpPr>
            <a:spLocks noGrp="1"/>
          </p:cNvSpPr>
          <p:nvPr>
            <p:ph idx="1"/>
          </p:nvPr>
        </p:nvSpPr>
        <p:spPr/>
        <p:txBody>
          <a:bodyPr/>
          <a:lstStyle/>
          <a:p>
            <a:pPr algn="just"/>
            <a:r>
              <a:rPr lang="en-US" altLang="zh-CN" sz="2000" dirty="0"/>
              <a:t>The non-AP MLD and the associated AP MLD can negotiate to include the timing info for the uplink</a:t>
            </a:r>
            <a:r>
              <a:rPr lang="zh-CN" altLang="en-US" sz="2000" dirty="0"/>
              <a:t> </a:t>
            </a:r>
            <a:r>
              <a:rPr lang="en-US" altLang="zh-CN" sz="2000" dirty="0"/>
              <a:t>or downlink MPDU.</a:t>
            </a:r>
          </a:p>
          <a:p>
            <a:pPr lvl="1" algn="just"/>
            <a:r>
              <a:rPr lang="en-US" altLang="zh-CN" sz="1600" dirty="0"/>
              <a:t>E.g. reuse the Direction subfield of the QoS Characteristics element</a:t>
            </a:r>
          </a:p>
          <a:p>
            <a:pPr algn="just"/>
            <a:r>
              <a:rPr lang="en-US" altLang="zh-CN" sz="2000" dirty="0"/>
              <a:t>The AP MLD may only enable to include the timing info within the uplink MPDU for a specific SCS stream, then the AP MLD can monitor the QoS of this SCS stream without the non-AP MLD’s feedback. Specifically,</a:t>
            </a:r>
          </a:p>
          <a:p>
            <a:pPr lvl="1" algn="just"/>
            <a:r>
              <a:rPr lang="en-US" altLang="zh-CN" sz="1600" dirty="0"/>
              <a:t>For the downlink QoS statistics (e.g. average MSDU delay and MSDU delivery ratio), the AP MLD can use the time when the ACK/BA frame is received to instead the time when the corresponding MSDU has been successfully received. </a:t>
            </a:r>
          </a:p>
          <a:p>
            <a:pPr lvl="1" algn="just"/>
            <a:r>
              <a:rPr lang="en-US" altLang="zh-CN" sz="1600" dirty="0"/>
              <a:t>For the uplink QoS statistics, the AP MLD can calculate the MSDU delay based on the timing info included within the MPDU and the successful reception of the MPDU containing the MSDU. </a:t>
            </a:r>
          </a:p>
          <a:p>
            <a:pPr lvl="1" algn="just"/>
            <a:endParaRPr lang="en-US" altLang="zh-CN" dirty="0"/>
          </a:p>
        </p:txBody>
      </p:sp>
      <p:sp>
        <p:nvSpPr>
          <p:cNvPr id="4" name="灯片编号占位符 3">
            <a:extLst>
              <a:ext uri="{FF2B5EF4-FFF2-40B4-BE49-F238E27FC236}">
                <a16:creationId xmlns:a16="http://schemas.microsoft.com/office/drawing/2014/main" xmlns="" id="{BF120D63-7CD9-405E-927F-DA4C6759CFA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
        <p:nvSpPr>
          <p:cNvPr id="5" name="页脚占位符 4">
            <a:extLst>
              <a:ext uri="{FF2B5EF4-FFF2-40B4-BE49-F238E27FC236}">
                <a16:creationId xmlns:a16="http://schemas.microsoft.com/office/drawing/2014/main" xmlns="" id="{2B4EECBB-0FA3-4551-9E46-5DAD3C181BDD}"/>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3322879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4D7E5EA4-4E77-4826-B6CE-776861DAAECF}"/>
              </a:ext>
            </a:extLst>
          </p:cNvPr>
          <p:cNvSpPr>
            <a:spLocks noGrp="1"/>
          </p:cNvSpPr>
          <p:nvPr>
            <p:ph type="title"/>
          </p:nvPr>
        </p:nvSpPr>
        <p:spPr/>
        <p:txBody>
          <a:bodyPr/>
          <a:lstStyle/>
          <a:p>
            <a:r>
              <a:rPr lang="en-US" altLang="zh-CN" dirty="0"/>
              <a:t>Summary</a:t>
            </a:r>
            <a:endParaRPr lang="zh-CN" altLang="en-US" dirty="0"/>
          </a:p>
        </p:txBody>
      </p:sp>
      <p:sp>
        <p:nvSpPr>
          <p:cNvPr id="3" name="内容占位符 2">
            <a:extLst>
              <a:ext uri="{FF2B5EF4-FFF2-40B4-BE49-F238E27FC236}">
                <a16:creationId xmlns:a16="http://schemas.microsoft.com/office/drawing/2014/main" xmlns="" id="{1AF3FAF6-37E5-4411-8340-A2071703FFDE}"/>
              </a:ext>
            </a:extLst>
          </p:cNvPr>
          <p:cNvSpPr>
            <a:spLocks noGrp="1"/>
          </p:cNvSpPr>
          <p:nvPr>
            <p:ph idx="1"/>
          </p:nvPr>
        </p:nvSpPr>
        <p:spPr/>
        <p:txBody>
          <a:bodyPr/>
          <a:lstStyle/>
          <a:p>
            <a:r>
              <a:rPr lang="en-US" altLang="zh-CN" dirty="0"/>
              <a:t>In this contribution, a new MPDU format with the timing info is proposed</a:t>
            </a:r>
          </a:p>
          <a:p>
            <a:pPr lvl="1"/>
            <a:r>
              <a:rPr lang="en-US" altLang="zh-CN" dirty="0"/>
              <a:t>Which can help the AP monitor the QoS in real time and at different levels, e.g.</a:t>
            </a:r>
          </a:p>
          <a:p>
            <a:pPr lvl="2"/>
            <a:r>
              <a:rPr lang="en-US" altLang="zh-CN" dirty="0" smtClean="0"/>
              <a:t>The </a:t>
            </a:r>
            <a:r>
              <a:rPr lang="en-US" altLang="zh-CN" dirty="0"/>
              <a:t>QoS of a specific </a:t>
            </a:r>
            <a:r>
              <a:rPr lang="en-US" altLang="zh-CN" dirty="0" smtClean="0"/>
              <a:t>SCS </a:t>
            </a:r>
            <a:r>
              <a:rPr lang="en-US" altLang="zh-CN" dirty="0"/>
              <a:t>flow </a:t>
            </a:r>
            <a:r>
              <a:rPr lang="en-US" altLang="zh-CN" dirty="0" smtClean="0"/>
              <a:t>which is mapped to a dedicated TID</a:t>
            </a:r>
            <a:endParaRPr lang="en-US" altLang="zh-CN" dirty="0"/>
          </a:p>
          <a:p>
            <a:pPr lvl="1"/>
            <a:r>
              <a:rPr lang="en-US" altLang="zh-CN" dirty="0"/>
              <a:t>Which shifts the most of the measurement burden to the AP side.</a:t>
            </a:r>
          </a:p>
          <a:p>
            <a:pPr lvl="1"/>
            <a:endParaRPr lang="en-US" altLang="zh-CN" dirty="0"/>
          </a:p>
        </p:txBody>
      </p:sp>
      <p:sp>
        <p:nvSpPr>
          <p:cNvPr id="4" name="灯片编号占位符 3">
            <a:extLst>
              <a:ext uri="{FF2B5EF4-FFF2-40B4-BE49-F238E27FC236}">
                <a16:creationId xmlns:a16="http://schemas.microsoft.com/office/drawing/2014/main" xmlns="" id="{A583D1C5-FA9E-4264-8DD7-5E2D09D0F06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
        <p:nvSpPr>
          <p:cNvPr id="5" name="页脚占位符 4">
            <a:extLst>
              <a:ext uri="{FF2B5EF4-FFF2-40B4-BE49-F238E27FC236}">
                <a16:creationId xmlns:a16="http://schemas.microsoft.com/office/drawing/2014/main" xmlns="" id="{341B664E-8E10-477D-9311-CB14C7A50DEE}"/>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2521935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34C5E355-9A75-4958-A432-E920C6BAAC5A}"/>
              </a:ext>
            </a:extLst>
          </p:cNvPr>
          <p:cNvSpPr>
            <a:spLocks noGrp="1"/>
          </p:cNvSpPr>
          <p:nvPr>
            <p:ph type="title"/>
          </p:nvPr>
        </p:nvSpPr>
        <p:spPr/>
        <p:txBody>
          <a:bodyPr/>
          <a:lstStyle/>
          <a:p>
            <a:r>
              <a:rPr lang="en-US" altLang="zh-CN" dirty="0"/>
              <a:t>References</a:t>
            </a:r>
            <a:endParaRPr lang="zh-CN" altLang="en-US" dirty="0"/>
          </a:p>
        </p:txBody>
      </p:sp>
      <p:sp>
        <p:nvSpPr>
          <p:cNvPr id="3" name="内容占位符 2">
            <a:extLst>
              <a:ext uri="{FF2B5EF4-FFF2-40B4-BE49-F238E27FC236}">
                <a16:creationId xmlns:a16="http://schemas.microsoft.com/office/drawing/2014/main" xmlns="" id="{E51396C3-2E21-4C8A-9B76-C9BAE590309D}"/>
              </a:ext>
            </a:extLst>
          </p:cNvPr>
          <p:cNvSpPr>
            <a:spLocks noGrp="1"/>
          </p:cNvSpPr>
          <p:nvPr>
            <p:ph idx="1"/>
          </p:nvPr>
        </p:nvSpPr>
        <p:spPr>
          <a:xfrm>
            <a:off x="684212" y="1989138"/>
            <a:ext cx="7992243" cy="4114800"/>
          </a:xfrm>
        </p:spPr>
        <p:txBody>
          <a:bodyPr/>
          <a:lstStyle/>
          <a:p>
            <a:pPr marL="0" indent="0">
              <a:buNone/>
            </a:pPr>
            <a:r>
              <a:rPr lang="en-US" altLang="ko-KR" sz="1600" dirty="0"/>
              <a:t>[1] 11-20-1006-03-00be-new-methods-to-meet-low-latency-requirements</a:t>
            </a:r>
          </a:p>
          <a:p>
            <a:pPr marL="0" indent="0">
              <a:buNone/>
            </a:pPr>
            <a:r>
              <a:rPr lang="en-US" altLang="ko-KR" sz="1600" dirty="0"/>
              <a:t>[2] 11-22-1454-02-00be-lb266-cr-for-cid-10674</a:t>
            </a:r>
          </a:p>
          <a:p>
            <a:pPr marL="0" indent="0">
              <a:buNone/>
            </a:pPr>
            <a:r>
              <a:rPr lang="en-US" altLang="ko-KR" sz="1600" dirty="0"/>
              <a:t>[3] 11-24-0264-01-00bn-timing-information-sharing-for-next-generation-wlans</a:t>
            </a:r>
          </a:p>
          <a:p>
            <a:pPr marL="0" indent="0">
              <a:buNone/>
            </a:pPr>
            <a:r>
              <a:rPr lang="en-US" altLang="ko-KR" sz="1600" dirty="0"/>
              <a:t>[4</a:t>
            </a:r>
            <a:r>
              <a:rPr lang="en-US" altLang="ko-KR" sz="1600"/>
              <a:t>] 11-24-0863-00-00bn-feedback-based-tua-optimization-with-scs</a:t>
            </a:r>
            <a:endParaRPr lang="en-US" altLang="ko-KR" sz="1600" dirty="0"/>
          </a:p>
        </p:txBody>
      </p:sp>
      <p:sp>
        <p:nvSpPr>
          <p:cNvPr id="4" name="灯片编号占位符 3">
            <a:extLst>
              <a:ext uri="{FF2B5EF4-FFF2-40B4-BE49-F238E27FC236}">
                <a16:creationId xmlns:a16="http://schemas.microsoft.com/office/drawing/2014/main" xmlns="" id="{51602CC1-D865-4F0A-8F5C-30E02DBBF5F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
        <p:nvSpPr>
          <p:cNvPr id="5" name="页脚占位符 4">
            <a:extLst>
              <a:ext uri="{FF2B5EF4-FFF2-40B4-BE49-F238E27FC236}">
                <a16:creationId xmlns:a16="http://schemas.microsoft.com/office/drawing/2014/main" xmlns="" id="{05BA6CEA-9817-4A71-80B5-DEB7D46CE3D2}"/>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1320282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C054732C-9376-4BBD-8E6E-D4BCDDE1F87F}"/>
              </a:ext>
            </a:extLst>
          </p:cNvPr>
          <p:cNvSpPr>
            <a:spLocks noGrp="1"/>
          </p:cNvSpPr>
          <p:nvPr>
            <p:ph type="title"/>
          </p:nvPr>
        </p:nvSpPr>
        <p:spPr/>
        <p:txBody>
          <a:bodyPr/>
          <a:lstStyle/>
          <a:p>
            <a:r>
              <a:rPr lang="en-US" altLang="zh-CN" dirty="0"/>
              <a:t>SP</a:t>
            </a:r>
            <a:endParaRPr lang="zh-CN" altLang="en-US" dirty="0"/>
          </a:p>
        </p:txBody>
      </p:sp>
      <p:sp>
        <p:nvSpPr>
          <p:cNvPr id="3" name="内容占位符 2">
            <a:extLst>
              <a:ext uri="{FF2B5EF4-FFF2-40B4-BE49-F238E27FC236}">
                <a16:creationId xmlns:a16="http://schemas.microsoft.com/office/drawing/2014/main" xmlns="" id="{5482B47C-DA26-4228-A4C6-8944A734D1C9}"/>
              </a:ext>
            </a:extLst>
          </p:cNvPr>
          <p:cNvSpPr>
            <a:spLocks noGrp="1"/>
          </p:cNvSpPr>
          <p:nvPr>
            <p:ph idx="1"/>
          </p:nvPr>
        </p:nvSpPr>
        <p:spPr>
          <a:xfrm>
            <a:off x="684212" y="1989138"/>
            <a:ext cx="7848227" cy="4114800"/>
          </a:xfrm>
        </p:spPr>
        <p:txBody>
          <a:bodyPr/>
          <a:lstStyle/>
          <a:p>
            <a:pPr algn="just"/>
            <a:r>
              <a:rPr lang="en-US" altLang="zh-CN" dirty="0"/>
              <a:t>Do you support to </a:t>
            </a:r>
            <a:r>
              <a:rPr lang="en-US" altLang="zh-CN" dirty="0" smtClean="0"/>
              <a:t>define a mechanism to include </a:t>
            </a:r>
            <a:r>
              <a:rPr lang="en-US" altLang="zh-CN" dirty="0"/>
              <a:t>the </a:t>
            </a:r>
            <a:r>
              <a:rPr lang="en-US" altLang="zh-CN" dirty="0" smtClean="0"/>
              <a:t>enqueue timing </a:t>
            </a:r>
            <a:r>
              <a:rPr lang="en-US" altLang="zh-CN" dirty="0"/>
              <a:t>information within each </a:t>
            </a:r>
            <a:r>
              <a:rPr lang="en-US" altLang="zh-CN" dirty="0" smtClean="0"/>
              <a:t>MSDU?</a:t>
            </a:r>
            <a:endParaRPr lang="en-US" altLang="zh-CN" dirty="0"/>
          </a:p>
          <a:p>
            <a:pPr lvl="1" algn="just"/>
            <a:r>
              <a:rPr lang="en-US" altLang="zh-CN" dirty="0"/>
              <a:t>Note. How to include the </a:t>
            </a:r>
            <a:r>
              <a:rPr lang="en-US" altLang="zh-CN" dirty="0" smtClean="0"/>
              <a:t>enqueue timing info </a:t>
            </a:r>
            <a:r>
              <a:rPr lang="en-US" altLang="zh-CN" dirty="0"/>
              <a:t>is TBD.</a:t>
            </a:r>
          </a:p>
          <a:p>
            <a:pPr lvl="1" algn="just"/>
            <a:endParaRPr lang="zh-CN" altLang="en-US" dirty="0"/>
          </a:p>
        </p:txBody>
      </p:sp>
      <p:sp>
        <p:nvSpPr>
          <p:cNvPr id="4" name="灯片编号占位符 3">
            <a:extLst>
              <a:ext uri="{FF2B5EF4-FFF2-40B4-BE49-F238E27FC236}">
                <a16:creationId xmlns:a16="http://schemas.microsoft.com/office/drawing/2014/main" xmlns="" id="{230D155A-A07C-4F7F-934A-2868EBED82B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
        <p:nvSpPr>
          <p:cNvPr id="5" name="页脚占位符 4">
            <a:extLst>
              <a:ext uri="{FF2B5EF4-FFF2-40B4-BE49-F238E27FC236}">
                <a16:creationId xmlns:a16="http://schemas.microsoft.com/office/drawing/2014/main" xmlns="" id="{A7D75771-9481-4057-AB33-C736062B46A0}"/>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207551395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93583</TotalTime>
  <Words>717</Words>
  <Application>Microsoft Office PowerPoint</Application>
  <PresentationFormat>全屏显示(4:3)</PresentationFormat>
  <Paragraphs>77</Paragraphs>
  <Slides>9</Slides>
  <Notes>1</Notes>
  <HiddenSlides>0</HiddenSlides>
  <MMClips>0</MMClips>
  <ScaleCrop>false</ScaleCrop>
  <HeadingPairs>
    <vt:vector size="8" baseType="variant">
      <vt:variant>
        <vt:lpstr>已用的字体</vt:lpstr>
      </vt:variant>
      <vt:variant>
        <vt:i4>1</vt:i4>
      </vt:variant>
      <vt:variant>
        <vt:lpstr>主题</vt:lpstr>
      </vt:variant>
      <vt:variant>
        <vt:i4>1</vt:i4>
      </vt:variant>
      <vt:variant>
        <vt:lpstr>嵌入 OLE 服务器</vt:lpstr>
      </vt:variant>
      <vt:variant>
        <vt:i4>1</vt:i4>
      </vt:variant>
      <vt:variant>
        <vt:lpstr>幻灯片标题</vt:lpstr>
      </vt:variant>
      <vt:variant>
        <vt:i4>9</vt:i4>
      </vt:variant>
    </vt:vector>
  </HeadingPairs>
  <TitlesOfParts>
    <vt:vector size="12" baseType="lpstr">
      <vt:lpstr>Times New Roman</vt:lpstr>
      <vt:lpstr>802-11-Submission</vt:lpstr>
      <vt:lpstr>Document</vt:lpstr>
      <vt:lpstr>Enabling QoS Monitoring at AP side</vt:lpstr>
      <vt:lpstr>Introduction</vt:lpstr>
      <vt:lpstr>Recap SCS mechanism </vt:lpstr>
      <vt:lpstr>Proposal</vt:lpstr>
      <vt:lpstr>Enable Timing Operation</vt:lpstr>
      <vt:lpstr>QoS Monitoring at AP side</vt:lpstr>
      <vt:lpstr>Summary</vt:lpstr>
      <vt:lpstr>References</vt:lpstr>
      <vt:lpstr>SP</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huangguogang</cp:lastModifiedBy>
  <cp:revision>3108</cp:revision>
  <cp:lastPrinted>1998-02-10T13:28:06Z</cp:lastPrinted>
  <dcterms:created xsi:type="dcterms:W3CDTF">2004-12-02T14:01:45Z</dcterms:created>
  <dcterms:modified xsi:type="dcterms:W3CDTF">2025-01-11T12:32:41Z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0638440a-5f5d-4b5f-8749-1b74c9eea69a</vt:lpwstr>
  </property>
  <property fmtid="{D5CDD505-2E9C-101B-9397-08002B2CF9AE}" pid="4" name="CTP_TimeStamp">
    <vt:lpwstr>2020-07-29 22:39:51Z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y fmtid="{D5CDD505-2E9C-101B-9397-08002B2CF9AE}" pid="9" name="_2015_ms_pID_725343">
    <vt:lpwstr>(3)DV7eHxBYUYUsacu5M0CIcFy+i7VbkWes3hqAWOBFJ42fOCeHb/iQUplWdaykiH7iXehdURpv
Om8MpwTMFWQWJwY/UIj1Za+9wkTrlo6iMwOTXcvyqHNy6bh9iD74uEofyXN0A6KzfE34Xpgj
3DYYigY3/1DxQq7CBYKHBYQAq18+Ufe6vtvf/8pXzvQ/P2AOparQB0/9ZtsyW0LInOcphkzY
3k73qDoQT0Cxkyb6Re</vt:lpwstr>
  </property>
  <property fmtid="{D5CDD505-2E9C-101B-9397-08002B2CF9AE}" pid="10" name="_2015_ms_pID_7253431">
    <vt:lpwstr>lJzQNGuKXREZltQjuQn+6U9UT7Xr8osG2AVATv2NJgFyFptGg6ajrD
H/HXeU51TyluXCshKiR9M639pymj0rDRvjN+7Pl1SASDr9aySu1TuzzzW3UrWCdaCy3lxdVQ
htlf0gg4P89ZJpNtDKs4gBRcnT7sZZVIyWWWPd1OHnXCwILVHYPyprxn3EV+TRYAsgyh8Se0
aB37D+5qWNmVaimfwZ0ZtixlL93VDNzp28Lv</vt:lpwstr>
  </property>
  <property fmtid="{D5CDD505-2E9C-101B-9397-08002B2CF9AE}" pid="11" name="_2015_ms_pID_7253432">
    <vt:lpwstr>fQ==</vt:lpwstr>
  </property>
  <property fmtid="{D5CDD505-2E9C-101B-9397-08002B2CF9AE}" pid="12" name="_readonly">
    <vt:lpwstr/>
  </property>
  <property fmtid="{D5CDD505-2E9C-101B-9397-08002B2CF9AE}" pid="13" name="_change">
    <vt:lpwstr/>
  </property>
  <property fmtid="{D5CDD505-2E9C-101B-9397-08002B2CF9AE}" pid="14" name="_full-control">
    <vt:lpwstr/>
  </property>
  <property fmtid="{D5CDD505-2E9C-101B-9397-08002B2CF9AE}" pid="15" name="sflag">
    <vt:lpwstr>1735605782</vt:lpwstr>
  </property>
</Properties>
</file>