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9"/>
  </p:notesMasterIdLst>
  <p:sldIdLst>
    <p:sldId id="288" r:id="rId2"/>
    <p:sldId id="259" r:id="rId3"/>
    <p:sldId id="291" r:id="rId4"/>
    <p:sldId id="260" r:id="rId5"/>
    <p:sldId id="290" r:id="rId6"/>
    <p:sldId id="261" r:id="rId7"/>
    <p:sldId id="281" r:id="rId8"/>
    <p:sldId id="280" r:id="rId9"/>
    <p:sldId id="282" r:id="rId10"/>
    <p:sldId id="283" r:id="rId11"/>
    <p:sldId id="284" r:id="rId12"/>
    <p:sldId id="279" r:id="rId13"/>
    <p:sldId id="289" r:id="rId14"/>
    <p:sldId id="285" r:id="rId15"/>
    <p:sldId id="286" r:id="rId16"/>
    <p:sldId id="287" r:id="rId17"/>
    <p:sldId id="278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757"/>
    <a:srgbClr val="FFE79B"/>
    <a:srgbClr val="FFC000"/>
    <a:srgbClr val="D6A300"/>
    <a:srgbClr val="FFC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9A3A159-DEE8-4868-A8A5-FF607031DF92}">
  <a:tblStyle styleId="{39A3A159-DEE8-4868-A8A5-FF607031DF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2" autoAdjust="0"/>
    <p:restoredTop sz="94660"/>
  </p:normalViewPr>
  <p:slideViewPr>
    <p:cSldViewPr snapToGrid="0">
      <p:cViewPr>
        <p:scale>
          <a:sx n="121" d="100"/>
          <a:sy n="121" d="100"/>
        </p:scale>
        <p:origin x="228" y="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12494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33347d482_2_79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/>
          </a:p>
        </p:txBody>
      </p:sp>
      <p:sp>
        <p:nvSpPr>
          <p:cNvPr id="118" name="Google Shape;118;g533347d482_2_79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/>
          </a:p>
        </p:txBody>
      </p:sp>
      <p:sp>
        <p:nvSpPr>
          <p:cNvPr id="119" name="Google Shape;119;g533347d482_2_79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8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g533347d482_2_79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g533347d482_2_79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g533347d482_2_7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2250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38450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96056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51edf65ef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7" name="Google Shape;287;g251edf65ef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64435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914d9fa49_0_1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g1c914d9fa49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9400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c914d9fa49_0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3" name="Google Shape;153;g1c914d9fa49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2291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10200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62451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4852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91398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567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396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4"/>
          <p:cNvSpPr txBox="1">
            <a:spLocks noGrp="1"/>
          </p:cNvSpPr>
          <p:nvPr>
            <p:ph type="body" idx="1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3" name="Google Shape;103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802.11-24/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1435</a:t>
            </a: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dirty="0"/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A345F430-C3D2-4353-8807-9FBCD29F62FD}"/>
              </a:ext>
            </a:extLst>
          </p:cNvPr>
          <p:cNvSpPr txBox="1"/>
          <p:nvPr userDrawn="1"/>
        </p:nvSpPr>
        <p:spPr>
          <a:xfrm>
            <a:off x="7247508" y="4839322"/>
            <a:ext cx="1470824" cy="199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1pPr>
          </a:lstStyle>
          <a:p>
            <a:pPr lvl="0"/>
            <a:r>
              <a:rPr lang="en-US" altLang="zh-CN" dirty="0" err="1"/>
              <a:t>Yanchun</a:t>
            </a:r>
            <a:r>
              <a:rPr lang="en-US" altLang="zh-CN" dirty="0"/>
              <a:t> Li, Huawei</a:t>
            </a:r>
            <a:endParaRPr lang="zh-CN" alt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80559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UHR Multi-channel </a:t>
            </a:r>
            <a:r>
              <a:rPr lang="en-US" dirty="0"/>
              <a:t>A</a:t>
            </a:r>
            <a:r>
              <a:rPr lang="en-US" altLang="zh-CN" dirty="0"/>
              <a:t>ccess</a:t>
            </a:r>
            <a:endParaRPr dirty="0"/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685799" y="1478527"/>
            <a:ext cx="777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 dirty="0"/>
              <a:t>Date:</a:t>
            </a:r>
            <a:r>
              <a:rPr lang="en" sz="2000" b="0" dirty="0"/>
              <a:t> 2023-09-4</a:t>
            </a:r>
            <a:endParaRPr sz="2000" b="0" dirty="0"/>
          </a:p>
        </p:txBody>
      </p:sp>
      <p:sp>
        <p:nvSpPr>
          <p:cNvPr id="127" name="Google Shape;127;p25"/>
          <p:cNvSpPr txBox="1">
            <a:spLocks noGrp="1"/>
          </p:cNvSpPr>
          <p:nvPr>
            <p:ph type="dt" idx="4294967295"/>
          </p:nvPr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September 2024</a:t>
            </a:r>
            <a:endParaRPr dirty="0"/>
          </a:p>
        </p:txBody>
      </p:sp>
      <p:sp>
        <p:nvSpPr>
          <p:cNvPr id="128" name="Google Shape;128;p25"/>
          <p:cNvSpPr/>
          <p:nvPr/>
        </p:nvSpPr>
        <p:spPr>
          <a:xfrm>
            <a:off x="849887" y="1665238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9" name="Google Shape;129;p25"/>
          <p:cNvGraphicFramePr/>
          <p:nvPr>
            <p:extLst>
              <p:ext uri="{D42A27DB-BD31-4B8C-83A1-F6EECF244321}">
                <p14:modId xmlns:p14="http://schemas.microsoft.com/office/powerpoint/2010/main" val="2936381551"/>
              </p:ext>
            </p:extLst>
          </p:nvPr>
        </p:nvGraphicFramePr>
        <p:xfrm>
          <a:off x="1225901" y="1950988"/>
          <a:ext cx="6975697" cy="2762848"/>
        </p:xfrm>
        <a:graphic>
          <a:graphicData uri="http://schemas.openxmlformats.org/drawingml/2006/table">
            <a:tbl>
              <a:tblPr>
                <a:noFill/>
                <a:tableStyleId>{39A3A159-DEE8-4868-A8A5-FF607031DF92}</a:tableStyleId>
              </a:tblPr>
              <a:tblGrid>
                <a:gridCol w="1530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2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8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0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8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Yanchun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Li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 Industrial Base, Bantian </a:t>
                      </a:r>
                      <a:r>
                        <a:rPr lang="en-US" altLang="zh-CN" sz="100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Longgang</a:t>
                      </a:r>
                      <a:r>
                        <a:rPr lang="en-US" altLang="zh-CN" sz="10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District, Shenzhen, China 518129</a:t>
                      </a:r>
                      <a:endParaRPr sz="100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liyanchun@huawei.com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Guogang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 Huang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Yunbo Li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251104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Yuchen Guo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771772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Yue Zhao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3173105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Maolin Zhang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Ming Gan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257336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Dekun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 Liu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641565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Yanbin Sun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846703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Xuming Wu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30201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Yan Zeng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16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OBSS’s tentative TWT SP Announcement, e.g.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tentative TWT SP channel access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4391" y="3962779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410519" y="3674021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406839" y="3674021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0" name="Freeform 9"/>
          <p:cNvSpPr/>
          <p:nvPr/>
        </p:nvSpPr>
        <p:spPr>
          <a:xfrm>
            <a:off x="3001888" y="3975030"/>
            <a:ext cx="2086948" cy="660356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39846" y="4131182"/>
            <a:ext cx="879231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16266" y="4539914"/>
            <a:ext cx="853119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 </a:t>
            </a:r>
            <a:r>
              <a:rPr lang="en-US" altLang="zh-CN" dirty="0">
                <a:solidFill>
                  <a:srgbClr val="D6A300"/>
                </a:solidFill>
              </a:rPr>
              <a:t>slot1</a:t>
            </a:r>
            <a:endParaRPr lang="en-US" dirty="0">
              <a:solidFill>
                <a:srgbClr val="D6A3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39168" y="3674020"/>
            <a:ext cx="879909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294261" y="4129991"/>
            <a:ext cx="879231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70681" y="4538723"/>
            <a:ext cx="853119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 </a:t>
            </a:r>
            <a:r>
              <a:rPr lang="en-US" altLang="zh-CN" dirty="0">
                <a:solidFill>
                  <a:srgbClr val="D6A300"/>
                </a:solidFill>
              </a:rPr>
              <a:t>slot2</a:t>
            </a:r>
            <a:endParaRPr lang="en-US" dirty="0">
              <a:solidFill>
                <a:srgbClr val="D6A3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93583" y="3672829"/>
            <a:ext cx="879909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13334"/>
              </p:ext>
            </p:extLst>
          </p:nvPr>
        </p:nvGraphicFramePr>
        <p:xfrm>
          <a:off x="2355631" y="2096502"/>
          <a:ext cx="2508980" cy="124826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2508980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Target Wake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38684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Nominal Minimum TWT Wake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79390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TWT Wake Interval Mantissa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557031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(new added)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3248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498660"/>
              </p:ext>
            </p:extLst>
          </p:nvPr>
        </p:nvGraphicFramePr>
        <p:xfrm>
          <a:off x="5884525" y="2220196"/>
          <a:ext cx="1846371" cy="124826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1846371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Spatial Reuse allowed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38684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Tentative or not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879390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557031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32481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 flipH="1">
            <a:off x="4864611" y="2225431"/>
            <a:ext cx="1019914" cy="804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64611" y="3313517"/>
            <a:ext cx="1019914" cy="154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2789701" y="3344770"/>
            <a:ext cx="111067" cy="323126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21" name="Google Shape;150;p28">
            <a:extLst>
              <a:ext uri="{FF2B5EF4-FFF2-40B4-BE49-F238E27FC236}">
                <a16:creationId xmlns:a16="http://schemas.microsoft.com/office/drawing/2014/main" id="{5CA40B63-8DB4-476F-8BB0-AA31A140A09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974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0265" y="1117841"/>
            <a:ext cx="7772400" cy="3086100"/>
          </a:xfrm>
        </p:spPr>
        <p:txBody>
          <a:bodyPr/>
          <a:lstStyle/>
          <a:p>
            <a:r>
              <a:rPr lang="en-US" dirty="0"/>
              <a:t>Local AP’s </a:t>
            </a:r>
            <a:r>
              <a:rPr lang="en-US" altLang="zh-CN" dirty="0"/>
              <a:t>tentative </a:t>
            </a:r>
            <a:r>
              <a:rPr lang="en-US" dirty="0"/>
              <a:t>TWT SP Announcement</a:t>
            </a:r>
            <a:r>
              <a:rPr lang="en-US" altLang="zh-CN" dirty="0"/>
              <a:t>, e.g.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Framework for tentative TWT SP channel access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762965"/>
              </p:ext>
            </p:extLst>
          </p:nvPr>
        </p:nvGraphicFramePr>
        <p:xfrm>
          <a:off x="2164800" y="1603521"/>
          <a:ext cx="2508980" cy="124826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2508980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Target Wake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38684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Nominal Minimum TWT Wake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79390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TWT Wake Interval Mantissa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557031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(new added)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3248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45344"/>
              </p:ext>
            </p:extLst>
          </p:nvPr>
        </p:nvGraphicFramePr>
        <p:xfrm>
          <a:off x="5702560" y="1706002"/>
          <a:ext cx="1846371" cy="76168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1846371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253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/>
                        <a:t>Tentative or not</a:t>
                      </a:r>
                    </a:p>
                  </a:txBody>
                  <a:tcPr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386514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</a:rPr>
                        <a:t>STA’s CS 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Period1</a:t>
                      </a:r>
                    </a:p>
                  </a:txBody>
                  <a:tcPr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70648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</a:rPr>
                        <a:t>STA’s CS 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Period2</a:t>
                      </a:r>
                    </a:p>
                  </a:txBody>
                  <a:tcPr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69007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 flipH="1">
            <a:off x="4673780" y="1732450"/>
            <a:ext cx="1019914" cy="804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673780" y="2467690"/>
            <a:ext cx="1028780" cy="352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3444860" y="2856722"/>
            <a:ext cx="111067" cy="323126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44307"/>
              </p:ext>
            </p:extLst>
          </p:nvPr>
        </p:nvGraphicFramePr>
        <p:xfrm>
          <a:off x="1693376" y="3128399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>
            <a:off x="2245123" y="3737999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290435" y="3090701"/>
            <a:ext cx="956225" cy="337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050" dirty="0"/>
              <a:t>Ch2</a:t>
            </a:r>
            <a:endParaRPr lang="en-US" sz="1050" dirty="0"/>
          </a:p>
        </p:txBody>
      </p:sp>
      <p:sp>
        <p:nvSpPr>
          <p:cNvPr id="32" name="Rectangle 31"/>
          <p:cNvSpPr/>
          <p:nvPr/>
        </p:nvSpPr>
        <p:spPr>
          <a:xfrm>
            <a:off x="2291251" y="3449241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05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050" dirty="0"/>
              <a:t>Announce</a:t>
            </a:r>
            <a:endParaRPr lang="en-US" sz="1050" dirty="0"/>
          </a:p>
        </p:txBody>
      </p:sp>
      <p:sp>
        <p:nvSpPr>
          <p:cNvPr id="33" name="Rectangle 32"/>
          <p:cNvSpPr/>
          <p:nvPr/>
        </p:nvSpPr>
        <p:spPr>
          <a:xfrm>
            <a:off x="3287571" y="3449241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05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050" dirty="0"/>
              <a:t>Announce</a:t>
            </a:r>
            <a:endParaRPr lang="en-US" sz="1050" dirty="0"/>
          </a:p>
        </p:txBody>
      </p:sp>
      <p:sp>
        <p:nvSpPr>
          <p:cNvPr id="34" name="Freeform 33"/>
          <p:cNvSpPr/>
          <p:nvPr/>
        </p:nvSpPr>
        <p:spPr>
          <a:xfrm>
            <a:off x="2882619" y="3750250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616986" y="3879637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25011" y="3765504"/>
            <a:ext cx="474810" cy="184666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sz="12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616985" y="3433339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050" dirty="0"/>
              <a:t>CS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113829" y="2941468"/>
            <a:ext cx="1624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/>
              <a:t>AP2 channel sensing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5616308" y="3225814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616308" y="4141804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40792" y="4195162"/>
            <a:ext cx="1043876" cy="138499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900" dirty="0">
                <a:solidFill>
                  <a:srgbClr val="D6A300"/>
                </a:solidFill>
              </a:rPr>
              <a:t>AP2’s CS </a:t>
            </a:r>
            <a:r>
              <a:rPr lang="en-US" sz="900" dirty="0">
                <a:solidFill>
                  <a:srgbClr val="D6A300"/>
                </a:solidFill>
              </a:rPr>
              <a:t>Period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616308" y="4404045"/>
            <a:ext cx="608703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540792" y="4457403"/>
            <a:ext cx="1050288" cy="138499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900" dirty="0">
                <a:solidFill>
                  <a:srgbClr val="D6A300"/>
                </a:solidFill>
              </a:rPr>
              <a:t>STA’s CS </a:t>
            </a:r>
            <a:r>
              <a:rPr lang="en-US" sz="900" dirty="0">
                <a:solidFill>
                  <a:srgbClr val="D6A300"/>
                </a:solidFill>
              </a:rPr>
              <a:t>Period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989779" y="3443921"/>
            <a:ext cx="235232" cy="278176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6" name="Rectangle 45"/>
          <p:cNvSpPr/>
          <p:nvPr/>
        </p:nvSpPr>
        <p:spPr>
          <a:xfrm>
            <a:off x="6293980" y="3100579"/>
            <a:ext cx="235231" cy="305682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5011" y="4698243"/>
            <a:ext cx="358670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03044" y="4754779"/>
            <a:ext cx="1114408" cy="138499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900" dirty="0">
                <a:solidFill>
                  <a:srgbClr val="D6A300"/>
                </a:solidFill>
              </a:rPr>
              <a:t>STA’s CS </a:t>
            </a:r>
            <a:r>
              <a:rPr lang="en-US" sz="900" dirty="0">
                <a:solidFill>
                  <a:srgbClr val="D6A300"/>
                </a:solidFill>
              </a:rPr>
              <a:t>Period2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6586091" y="3475833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240913" y="3467882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51" name="Google Shape;150;p28">
            <a:extLst>
              <a:ext uri="{FF2B5EF4-FFF2-40B4-BE49-F238E27FC236}">
                <a16:creationId xmlns:a16="http://schemas.microsoft.com/office/drawing/2014/main" id="{639AC0A5-F48C-41C1-A432-6DA3FC4A3A2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6311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96924" y="539000"/>
            <a:ext cx="79634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Conclusions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840800"/>
            <a:ext cx="8050800" cy="39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11bn aims at low latency access for some high-priority traffic</a:t>
            </a:r>
            <a:r>
              <a:rPr lang="en" sz="1700" b="0" dirty="0"/>
              <a:t>. </a:t>
            </a:r>
            <a:r>
              <a:rPr lang="en-US" sz="1700" b="0" dirty="0"/>
              <a:t>To guarantee contention/deferral free channel access, some OBSS AP may reserve TWT SPs beyond the actual needs. </a:t>
            </a:r>
            <a:r>
              <a:rPr lang="en" sz="1700" b="0" dirty="0"/>
              <a:t>The uncertain arrival of traffic may lead to inefficient use of channel resource in these SPs.</a:t>
            </a:r>
          </a:p>
          <a:p>
            <a:pPr marL="342900" lvl="0" indent="-336550" algn="just">
              <a:spcBef>
                <a:spcPts val="900"/>
              </a:spcBef>
              <a:buSzPts val="1700"/>
              <a:buChar char="●"/>
            </a:pPr>
            <a:r>
              <a:rPr lang="en-US" sz="1700" b="0" dirty="0"/>
              <a:t>Local AP’s active switching to a secondary link (or a non-primary channel) can avoid collision with OBSS AP’s reserve TWT SPs. But if there are lots of wasted over reserved TWT SPs and , local AP’s better choice is to watch OBSS AP’s actual occupation in OBSS AP’s claimed TWT SPs. So, local AP can avoid unnecessary secondary link (or a non-primary channel) switches.</a:t>
            </a:r>
          </a:p>
          <a:p>
            <a:pPr marL="342900" lvl="0" indent="-336550" algn="just">
              <a:spcBef>
                <a:spcPts val="900"/>
              </a:spcBef>
              <a:buSzPts val="1700"/>
              <a:buChar char="●"/>
            </a:pPr>
            <a:r>
              <a:rPr lang="en-US" sz="1700" b="0" dirty="0"/>
              <a:t>In</a:t>
            </a:r>
            <a:r>
              <a:rPr lang="en-US" altLang="zh-CN" sz="1800" b="0" dirty="0"/>
              <a:t> summary, 11bn shall define a scheme to allow use of leftover TWT SPs for channel efficiency.</a:t>
            </a:r>
            <a:endParaRPr lang="en-US" sz="1700" b="0" dirty="0"/>
          </a:p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endParaRPr sz="1700" b="0" dirty="0"/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1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such NPCA behavior in SFD:</a:t>
            </a:r>
          </a:p>
          <a:p>
            <a:pPr marL="6350" lvl="0" indent="0" algn="just">
              <a:spcBef>
                <a:spcPts val="900"/>
              </a:spcBef>
              <a:buSzPts val="1700"/>
              <a:buNone/>
            </a:pPr>
            <a:r>
              <a:rPr lang="en-US" altLang="zh-CN" sz="1700" b="0" dirty="0"/>
              <a:t>- 	The BSS can switch to a non-primary channel at a period overlapped with OBSS’s SP on the primary channel?</a:t>
            </a:r>
            <a:endParaRPr lang="en-US" sz="17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Abs</a:t>
            </a:r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D87A8139-4653-42CB-B30B-E0A0889EE95E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1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2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</a:t>
            </a:r>
            <a:r>
              <a:rPr lang="en-US" altLang="zh-CN" sz="1700" b="0" i="1" dirty="0"/>
              <a:t>tentative SP</a:t>
            </a:r>
            <a:r>
              <a:rPr lang="en-US" altLang="zh-CN" sz="1700" b="0" dirty="0"/>
              <a:t> in SFD to support low latency service in dense deployment scenario:</a:t>
            </a:r>
          </a:p>
          <a:p>
            <a:pPr marL="641350" lvl="0" indent="-285750" algn="just" rtl="0">
              <a:spcBef>
                <a:spcPts val="900"/>
              </a:spcBef>
              <a:spcAft>
                <a:spcPts val="0"/>
              </a:spcAft>
              <a:buSzPts val="1700"/>
              <a:buFontTx/>
              <a:buChar char="-"/>
            </a:pPr>
            <a:r>
              <a:rPr lang="en-US" sz="1600" b="0" i="1" dirty="0"/>
              <a:t>Tentative SP </a:t>
            </a:r>
            <a:r>
              <a:rPr lang="en-US" sz="1600" b="0" dirty="0"/>
              <a:t>in multi-channel access scenarios, is a candidate SP which is cancellable on a specific channel, if AP has not presented within scheduled duration in this SP.</a:t>
            </a:r>
          </a:p>
          <a:p>
            <a:pPr marL="641350" lvl="0" indent="-285750" algn="just" rtl="0">
              <a:spcBef>
                <a:spcPts val="900"/>
              </a:spcBef>
              <a:spcAft>
                <a:spcPts val="0"/>
              </a:spcAft>
              <a:buSzPts val="1700"/>
              <a:buFontTx/>
              <a:buChar char="-"/>
            </a:pPr>
            <a:endParaRPr lang="en-US" sz="16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sz="1300" b="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sz="1300" b="0" dirty="0"/>
              <a:t>- Abs</a:t>
            </a:r>
            <a:endParaRPr sz="1300" b="0" dirty="0"/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13331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3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such NPCA behavior in SFD:</a:t>
            </a:r>
          </a:p>
          <a:p>
            <a:pPr marL="6350" lvl="0" indent="0" algn="just">
              <a:spcBef>
                <a:spcPts val="900"/>
              </a:spcBef>
              <a:buSzPts val="1700"/>
              <a:buNone/>
            </a:pPr>
            <a:r>
              <a:rPr lang="en-US" altLang="zh-CN" sz="1700" b="0" dirty="0"/>
              <a:t>- AP can announce switching to non-primary channel at the period overlapped with OBSS’s SP on primary channel?</a:t>
            </a:r>
            <a:endParaRPr lang="en-US" sz="17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Abs</a:t>
            </a:r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7CC905B6-7DF7-4154-8609-E1391CAF33D0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08626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4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such NPCA behavior in SFD:</a:t>
            </a:r>
          </a:p>
          <a:p>
            <a:pPr marL="2921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-US" altLang="zh-CN" sz="1700" b="0" dirty="0"/>
              <a:t>AP can announce tentative switching to non-primary channel</a:t>
            </a:r>
          </a:p>
          <a:p>
            <a:pPr marL="2921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-US" sz="1700" b="0" dirty="0"/>
              <a:t>AP can insist on primary channel by transmitting TBD PPDU on primary channel, if </a:t>
            </a:r>
            <a:r>
              <a:rPr lang="en-US" altLang="zh-CN" sz="1700" b="0" dirty="0"/>
              <a:t>primary channel is </a:t>
            </a:r>
            <a:r>
              <a:rPr lang="en-US" altLang="zh-CN" sz="1700" b="0" dirty="0" err="1"/>
              <a:t>aviable</a:t>
            </a:r>
            <a:r>
              <a:rPr lang="en-US" altLang="zh-CN" sz="1700" b="0" dirty="0"/>
              <a:t>.</a:t>
            </a:r>
            <a:endParaRPr lang="en-US" sz="17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Abs</a:t>
            </a:r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98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7"/>
          <p:cNvSpPr txBox="1">
            <a:spLocks noGrp="1"/>
          </p:cNvSpPr>
          <p:nvPr>
            <p:ph type="title"/>
          </p:nvPr>
        </p:nvSpPr>
        <p:spPr>
          <a:xfrm>
            <a:off x="628200" y="694054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Reference</a:t>
            </a:r>
            <a:endParaRPr sz="2800" dirty="0"/>
          </a:p>
        </p:txBody>
      </p:sp>
      <p:sp>
        <p:nvSpPr>
          <p:cNvPr id="290" name="Google Shape;290;p47"/>
          <p:cNvSpPr txBox="1">
            <a:spLocks noGrp="1"/>
          </p:cNvSpPr>
          <p:nvPr>
            <p:ph type="body" idx="1"/>
          </p:nvPr>
        </p:nvSpPr>
        <p:spPr>
          <a:xfrm>
            <a:off x="472050" y="1072054"/>
            <a:ext cx="8363100" cy="345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[1] 11-23-1952-00-00bn-coordinated-r-twt-for-multi-ap-scenarios-follow-up, </a:t>
            </a:r>
            <a:r>
              <a:rPr lang="en-US" altLang="zh-CN" sz="1200" b="0" dirty="0" err="1"/>
              <a:t>Liuming</a:t>
            </a:r>
            <a:r>
              <a:rPr lang="en-US" altLang="zh-CN" sz="1200" b="0" dirty="0"/>
              <a:t> Lu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[2] 11-23-2022-01-00bn-r-twt-for-multi-ap-follow-up, Laurent Cariou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[3] 11-23-1932-03-00bn-further-considerations-on-coordinated-twt, Rubayet Shafin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[4] 11-24-0742-00-00bn-obss-twt-management-for-map, Pascal </a:t>
            </a:r>
            <a:r>
              <a:rPr lang="en-US" altLang="zh-CN" sz="1200" b="0" dirty="0" err="1"/>
              <a:t>Viger</a:t>
            </a:r>
            <a:endParaRPr sz="1200" b="0" dirty="0"/>
          </a:p>
        </p:txBody>
      </p:sp>
      <p:sp>
        <p:nvSpPr>
          <p:cNvPr id="291" name="Google Shape;291;p4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656896" y="615211"/>
            <a:ext cx="8029903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/>
              <a:t>Introduction</a:t>
            </a:r>
            <a:endParaRPr sz="2800" dirty="0"/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585225" y="1046825"/>
            <a:ext cx="82296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12065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rPr lang="en-US" sz="1700" b="0" dirty="0"/>
              <a:t>UHR PAR has defined the requirement on reduced latency.</a:t>
            </a:r>
            <a:r>
              <a:rPr lang="en" sz="1700" b="0" dirty="0"/>
              <a:t> Multi-channel access is a promissing scheme for this purpose. T</a:t>
            </a:r>
            <a:r>
              <a:rPr lang="en-US" sz="1700" b="0" dirty="0"/>
              <a:t>G</a:t>
            </a:r>
            <a:r>
              <a:rPr lang="en" sz="1700" b="0" dirty="0"/>
              <a:t>be has adopted multi-link operation (MLO), while </a:t>
            </a:r>
            <a:r>
              <a:rPr lang="en-US" altLang="zh-CN" sz="1700" b="0" dirty="0" err="1"/>
              <a:t>TGbn</a:t>
            </a:r>
            <a:r>
              <a:rPr lang="en-US" altLang="zh-CN" sz="1700" b="0" dirty="0"/>
              <a:t> </a:t>
            </a:r>
            <a:r>
              <a:rPr lang="en" sz="1700" b="0" dirty="0"/>
              <a:t>SFD has accepted non-primary channel access (NPCA).</a:t>
            </a:r>
          </a:p>
          <a:p>
            <a:pPr marL="12065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rPr lang="en-US" sz="1700" b="0" dirty="0"/>
              <a:t>Both of these schemes require deterministic channel occupation information, for link switching/ primary channel switching decision. However, realistic traffic has uncertainty and make multi-channel access challenging.</a:t>
            </a:r>
            <a:endParaRPr sz="1700" b="0" dirty="0"/>
          </a:p>
          <a:p>
            <a:pPr marL="0" lvl="0" indent="0" algn="just">
              <a:spcBef>
                <a:spcPts val="900"/>
              </a:spcBef>
              <a:buNone/>
            </a:pPr>
            <a:r>
              <a:rPr lang="en" sz="1700" b="0" dirty="0"/>
              <a:t>  This contribution discusses the multi-channel access efficiency with uncertain traffic.</a:t>
            </a:r>
            <a:endParaRPr sz="1700" b="0" dirty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50" name="Google Shape;150;p2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4E11FA6B-8238-4AC0-A759-1B9E126C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Background: Resource Reservation can reduce latency</a:t>
            </a:r>
            <a:endParaRPr lang="zh-CN" altLang="en-US" sz="2400" dirty="0"/>
          </a:p>
        </p:txBody>
      </p:sp>
      <p:sp>
        <p:nvSpPr>
          <p:cNvPr id="6" name="Google Shape;127;p25">
            <a:extLst>
              <a:ext uri="{FF2B5EF4-FFF2-40B4-BE49-F238E27FC236}">
                <a16:creationId xmlns:a16="http://schemas.microsoft.com/office/drawing/2014/main" id="{FEC0CCBE-1F81-44C1-AB6B-9E3AED1F87E2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7A8B46CC-8325-4F33-9333-C5661B36FF85}"/>
              </a:ext>
            </a:extLst>
          </p:cNvPr>
          <p:cNvGrpSpPr/>
          <p:nvPr/>
        </p:nvGrpSpPr>
        <p:grpSpPr>
          <a:xfrm>
            <a:off x="1263482" y="1136887"/>
            <a:ext cx="6163011" cy="1551410"/>
            <a:chOff x="1182414" y="1167284"/>
            <a:chExt cx="6843390" cy="1774287"/>
          </a:xfrm>
        </p:grpSpPr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C74B2E7-75E7-4F81-8912-8FAF324EA0E0}"/>
                </a:ext>
              </a:extLst>
            </p:cNvPr>
            <p:cNvSpPr txBox="1"/>
            <p:nvPr/>
          </p:nvSpPr>
          <p:spPr>
            <a:xfrm>
              <a:off x="3242493" y="2664572"/>
              <a:ext cx="36169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/>
                <a:t>Fig.1 Delay due to OBSS channel occupation </a:t>
              </a:r>
              <a:endParaRPr lang="zh-CN" altLang="en-US" sz="1200" dirty="0"/>
            </a:p>
          </p:txBody>
        </p: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BB4369B2-B5AE-489E-B66B-53CAB54A2F9D}"/>
                </a:ext>
              </a:extLst>
            </p:cNvPr>
            <p:cNvGrpSpPr/>
            <p:nvPr/>
          </p:nvGrpSpPr>
          <p:grpSpPr>
            <a:xfrm>
              <a:off x="1182414" y="1167284"/>
              <a:ext cx="6843390" cy="1442268"/>
              <a:chOff x="969832" y="1167284"/>
              <a:chExt cx="7055972" cy="1542642"/>
            </a:xfrm>
          </p:grpSpPr>
          <p:cxnSp>
            <p:nvCxnSpPr>
              <p:cNvPr id="8" name="Straight Arrow Connector 2">
                <a:extLst>
                  <a:ext uri="{FF2B5EF4-FFF2-40B4-BE49-F238E27FC236}">
                    <a16:creationId xmlns:a16="http://schemas.microsoft.com/office/drawing/2014/main" id="{CB1B9053-EBF3-42FE-A6F7-CBE07F4E19D5}"/>
                  </a:ext>
                </a:extLst>
              </p:cNvPr>
              <p:cNvCxnSpPr/>
              <p:nvPr/>
            </p:nvCxnSpPr>
            <p:spPr>
              <a:xfrm>
                <a:off x="2504140" y="2617319"/>
                <a:ext cx="53213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0">
                <a:extLst>
                  <a:ext uri="{FF2B5EF4-FFF2-40B4-BE49-F238E27FC236}">
                    <a16:creationId xmlns:a16="http://schemas.microsoft.com/office/drawing/2014/main" id="{87923579-5012-493C-9C93-31AE7847F26A}"/>
                  </a:ext>
                </a:extLst>
              </p:cNvPr>
              <p:cNvCxnSpPr/>
              <p:nvPr/>
            </p:nvCxnSpPr>
            <p:spPr>
              <a:xfrm>
                <a:off x="2602614" y="2312519"/>
                <a:ext cx="4711892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7">
                <a:extLst>
                  <a:ext uri="{FF2B5EF4-FFF2-40B4-BE49-F238E27FC236}">
                    <a16:creationId xmlns:a16="http://schemas.microsoft.com/office/drawing/2014/main" id="{95D8C67F-395D-4680-83D0-4B42F3D3B3C5}"/>
                  </a:ext>
                </a:extLst>
              </p:cNvPr>
              <p:cNvSpPr txBox="1"/>
              <p:nvPr/>
            </p:nvSpPr>
            <p:spPr>
              <a:xfrm>
                <a:off x="2337455" y="1167284"/>
                <a:ext cx="207941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Low-latency (LL) Traffic arrival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F71BCC09-27C5-4AA5-85E3-5D66147C1034}"/>
                  </a:ext>
                </a:extLst>
              </p:cNvPr>
              <p:cNvSpPr txBox="1"/>
              <p:nvPr/>
            </p:nvSpPr>
            <p:spPr>
              <a:xfrm>
                <a:off x="7802666" y="2448316"/>
                <a:ext cx="22313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/>
                  <a:t>t</a:t>
                </a:r>
                <a:endParaRPr lang="zh-CN" altLang="en-US" sz="1100" dirty="0"/>
              </a:p>
            </p:txBody>
          </p:sp>
          <p:grpSp>
            <p:nvGrpSpPr>
              <p:cNvPr id="27" name="组合 26">
                <a:extLst>
                  <a:ext uri="{FF2B5EF4-FFF2-40B4-BE49-F238E27FC236}">
                    <a16:creationId xmlns:a16="http://schemas.microsoft.com/office/drawing/2014/main" id="{04362C5E-8FC7-4645-890E-A69196437ED8}"/>
                  </a:ext>
                </a:extLst>
              </p:cNvPr>
              <p:cNvGrpSpPr/>
              <p:nvPr/>
            </p:nvGrpSpPr>
            <p:grpSpPr>
              <a:xfrm>
                <a:off x="3658888" y="1423805"/>
                <a:ext cx="2293884" cy="1193514"/>
                <a:chOff x="4629282" y="1797587"/>
                <a:chExt cx="3469204" cy="1193514"/>
              </a:xfrm>
            </p:grpSpPr>
            <p:sp>
              <p:nvSpPr>
                <p:cNvPr id="9" name="Rectangle 3">
                  <a:extLst>
                    <a:ext uri="{FF2B5EF4-FFF2-40B4-BE49-F238E27FC236}">
                      <a16:creationId xmlns:a16="http://schemas.microsoft.com/office/drawing/2014/main" id="{7C1D7D7A-C218-4D86-825D-531B8BE88C62}"/>
                    </a:ext>
                  </a:extLst>
                </p:cNvPr>
                <p:cNvSpPr/>
                <p:nvPr/>
              </p:nvSpPr>
              <p:spPr>
                <a:xfrm>
                  <a:off x="4765766" y="2687230"/>
                  <a:ext cx="1484247" cy="28875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/>
                    <a:t>OBSS Tx</a:t>
                  </a:r>
                </a:p>
              </p:txBody>
            </p:sp>
            <p:sp>
              <p:nvSpPr>
                <p:cNvPr id="11" name="Rectangle 8">
                  <a:extLst>
                    <a:ext uri="{FF2B5EF4-FFF2-40B4-BE49-F238E27FC236}">
                      <a16:creationId xmlns:a16="http://schemas.microsoft.com/office/drawing/2014/main" id="{CCC3C4B4-EC69-45C4-A648-0FB7B99E9AE0}"/>
                    </a:ext>
                  </a:extLst>
                </p:cNvPr>
                <p:cNvSpPr/>
                <p:nvPr/>
              </p:nvSpPr>
              <p:spPr>
                <a:xfrm>
                  <a:off x="6766711" y="2670259"/>
                  <a:ext cx="1331775" cy="32084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1100" dirty="0"/>
                    <a:t>LL Traffic</a:t>
                  </a:r>
                  <a:endParaRPr lang="en-US" sz="1100" dirty="0"/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FDA83CAF-64BE-4F7C-BA56-03891CB84405}"/>
                    </a:ext>
                  </a:extLst>
                </p:cNvPr>
                <p:cNvSpPr/>
                <p:nvPr/>
              </p:nvSpPr>
              <p:spPr>
                <a:xfrm>
                  <a:off x="5133254" y="2407906"/>
                  <a:ext cx="86252" cy="250019"/>
                </a:xfrm>
                <a:custGeom>
                  <a:avLst/>
                  <a:gdLst>
                    <a:gd name="connsiteX0" fmla="*/ 5657 w 113433"/>
                    <a:gd name="connsiteY0" fmla="*/ 0 h 342900"/>
                    <a:gd name="connsiteX1" fmla="*/ 10420 w 113433"/>
                    <a:gd name="connsiteY1" fmla="*/ 123825 h 342900"/>
                    <a:gd name="connsiteX2" fmla="*/ 100907 w 113433"/>
                    <a:gd name="connsiteY2" fmla="*/ 204787 h 342900"/>
                    <a:gd name="connsiteX3" fmla="*/ 110432 w 113433"/>
                    <a:gd name="connsiteY3" fmla="*/ 342900 h 342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3433" h="342900">
                      <a:moveTo>
                        <a:pt x="5657" y="0"/>
                      </a:moveTo>
                      <a:cubicBezTo>
                        <a:pt x="101" y="44847"/>
                        <a:pt x="-5455" y="89694"/>
                        <a:pt x="10420" y="123825"/>
                      </a:cubicBezTo>
                      <a:cubicBezTo>
                        <a:pt x="26295" y="157956"/>
                        <a:pt x="84238" y="168275"/>
                        <a:pt x="100907" y="204787"/>
                      </a:cubicBezTo>
                      <a:cubicBezTo>
                        <a:pt x="117576" y="241300"/>
                        <a:pt x="114004" y="292100"/>
                        <a:pt x="110432" y="34290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/>
                </a:p>
              </p:txBody>
            </p:sp>
            <p:sp>
              <p:nvSpPr>
                <p:cNvPr id="16" name="TextBox 22">
                  <a:extLst>
                    <a:ext uri="{FF2B5EF4-FFF2-40B4-BE49-F238E27FC236}">
                      <a16:creationId xmlns:a16="http://schemas.microsoft.com/office/drawing/2014/main" id="{9C8EDAA5-65A3-4742-99D3-1B21F5A4223F}"/>
                    </a:ext>
                  </a:extLst>
                </p:cNvPr>
                <p:cNvSpPr txBox="1"/>
                <p:nvPr/>
              </p:nvSpPr>
              <p:spPr>
                <a:xfrm>
                  <a:off x="4629282" y="2130585"/>
                  <a:ext cx="161024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/>
                    <a:t>Channel Busy</a:t>
                  </a:r>
                </a:p>
              </p:txBody>
            </p:sp>
            <p:cxnSp>
              <p:nvCxnSpPr>
                <p:cNvPr id="23" name="直接箭头连接符 22">
                  <a:extLst>
                    <a:ext uri="{FF2B5EF4-FFF2-40B4-BE49-F238E27FC236}">
                      <a16:creationId xmlns:a16="http://schemas.microsoft.com/office/drawing/2014/main" id="{3EE9B18E-8D22-4859-80B5-C1C829F0DCEE}"/>
                    </a:ext>
                  </a:extLst>
                </p:cNvPr>
                <p:cNvCxnSpPr/>
                <p:nvPr/>
              </p:nvCxnSpPr>
              <p:spPr>
                <a:xfrm>
                  <a:off x="4823573" y="1797587"/>
                  <a:ext cx="0" cy="33299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箭头连接符 23">
                  <a:extLst>
                    <a:ext uri="{FF2B5EF4-FFF2-40B4-BE49-F238E27FC236}">
                      <a16:creationId xmlns:a16="http://schemas.microsoft.com/office/drawing/2014/main" id="{2637B922-81B9-4262-8DD9-0C8C5AB6D1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90636" y="1802296"/>
                  <a:ext cx="0" cy="68136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箭头连接符 25">
                  <a:extLst>
                    <a:ext uri="{FF2B5EF4-FFF2-40B4-BE49-F238E27FC236}">
                      <a16:creationId xmlns:a16="http://schemas.microsoft.com/office/drawing/2014/main" id="{5241B6EC-1A15-4D5E-836A-BB9AB37C58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23573" y="1964086"/>
                  <a:ext cx="1943137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平行四边形 29">
                <a:extLst>
                  <a:ext uri="{FF2B5EF4-FFF2-40B4-BE49-F238E27FC236}">
                    <a16:creationId xmlns:a16="http://schemas.microsoft.com/office/drawing/2014/main" id="{9CED7429-D3B8-4A22-B1FB-F0CE5FD26F41}"/>
                  </a:ext>
                </a:extLst>
              </p:cNvPr>
              <p:cNvSpPr/>
              <p:nvPr/>
            </p:nvSpPr>
            <p:spPr>
              <a:xfrm>
                <a:off x="4756993" y="2474383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31" name="平行四边形 30">
                <a:extLst>
                  <a:ext uri="{FF2B5EF4-FFF2-40B4-BE49-F238E27FC236}">
                    <a16:creationId xmlns:a16="http://schemas.microsoft.com/office/drawing/2014/main" id="{5C83BE4D-208F-41D2-B283-B3CA2C1B31D4}"/>
                  </a:ext>
                </a:extLst>
              </p:cNvPr>
              <p:cNvSpPr/>
              <p:nvPr/>
            </p:nvSpPr>
            <p:spPr>
              <a:xfrm>
                <a:off x="4812928" y="2474383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32" name="平行四边形 31">
                <a:extLst>
                  <a:ext uri="{FF2B5EF4-FFF2-40B4-BE49-F238E27FC236}">
                    <a16:creationId xmlns:a16="http://schemas.microsoft.com/office/drawing/2014/main" id="{13B94E60-555E-4447-AA16-36892495FAE5}"/>
                  </a:ext>
                </a:extLst>
              </p:cNvPr>
              <p:cNvSpPr/>
              <p:nvPr/>
            </p:nvSpPr>
            <p:spPr>
              <a:xfrm>
                <a:off x="4863224" y="2474383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33" name="平行四边形 32">
                <a:extLst>
                  <a:ext uri="{FF2B5EF4-FFF2-40B4-BE49-F238E27FC236}">
                    <a16:creationId xmlns:a16="http://schemas.microsoft.com/office/drawing/2014/main" id="{7F801F55-91BF-4C37-9E2B-E36EA30FE8EA}"/>
                  </a:ext>
                </a:extLst>
              </p:cNvPr>
              <p:cNvSpPr/>
              <p:nvPr/>
            </p:nvSpPr>
            <p:spPr>
              <a:xfrm>
                <a:off x="4919159" y="2474382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6F6FB5CE-AD39-4C36-846D-D20821BBC3B7}"/>
                  </a:ext>
                </a:extLst>
              </p:cNvPr>
              <p:cNvSpPr/>
              <p:nvPr/>
            </p:nvSpPr>
            <p:spPr>
              <a:xfrm>
                <a:off x="969832" y="2325427"/>
                <a:ext cx="123623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100" dirty="0"/>
                  <a:t>Primary Channel</a:t>
                </a:r>
              </a:p>
            </p:txBody>
          </p:sp>
        </p:grpSp>
      </p:grpSp>
      <p:sp>
        <p:nvSpPr>
          <p:cNvPr id="57" name="Google Shape;150;p28">
            <a:extLst>
              <a:ext uri="{FF2B5EF4-FFF2-40B4-BE49-F238E27FC236}">
                <a16:creationId xmlns:a16="http://schemas.microsoft.com/office/drawing/2014/main" id="{380F0A72-422D-45C8-A09E-11E03461278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1F13E9BA-8777-4CA3-BDB2-1F64A6DBCA4E}"/>
              </a:ext>
            </a:extLst>
          </p:cNvPr>
          <p:cNvGrpSpPr/>
          <p:nvPr/>
        </p:nvGrpSpPr>
        <p:grpSpPr>
          <a:xfrm>
            <a:off x="1263482" y="3091490"/>
            <a:ext cx="6219884" cy="1537655"/>
            <a:chOff x="1182413" y="3072020"/>
            <a:chExt cx="6863101" cy="1710166"/>
          </a:xfrm>
        </p:grpSpPr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1FDB5293-D0FE-4D9D-8E6D-874B297CD467}"/>
                </a:ext>
              </a:extLst>
            </p:cNvPr>
            <p:cNvGrpSpPr/>
            <p:nvPr/>
          </p:nvGrpSpPr>
          <p:grpSpPr>
            <a:xfrm>
              <a:off x="1182413" y="3072020"/>
              <a:ext cx="6863101" cy="1710166"/>
              <a:chOff x="962501" y="3072020"/>
              <a:chExt cx="7083014" cy="1717136"/>
            </a:xfrm>
          </p:grpSpPr>
          <p:cxnSp>
            <p:nvCxnSpPr>
              <p:cNvPr id="34" name="Straight Arrow Connector 2">
                <a:extLst>
                  <a:ext uri="{FF2B5EF4-FFF2-40B4-BE49-F238E27FC236}">
                    <a16:creationId xmlns:a16="http://schemas.microsoft.com/office/drawing/2014/main" id="{D94301F9-1226-4CAF-8FCD-116644F33E7A}"/>
                  </a:ext>
                </a:extLst>
              </p:cNvPr>
              <p:cNvCxnSpPr/>
              <p:nvPr/>
            </p:nvCxnSpPr>
            <p:spPr>
              <a:xfrm>
                <a:off x="2512629" y="4473054"/>
                <a:ext cx="53213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10">
                <a:extLst>
                  <a:ext uri="{FF2B5EF4-FFF2-40B4-BE49-F238E27FC236}">
                    <a16:creationId xmlns:a16="http://schemas.microsoft.com/office/drawing/2014/main" id="{36CA3555-C125-4648-9A12-34201FDB4B91}"/>
                  </a:ext>
                </a:extLst>
              </p:cNvPr>
              <p:cNvCxnSpPr/>
              <p:nvPr/>
            </p:nvCxnSpPr>
            <p:spPr>
              <a:xfrm>
                <a:off x="2611103" y="4168254"/>
                <a:ext cx="4711892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17">
                <a:extLst>
                  <a:ext uri="{FF2B5EF4-FFF2-40B4-BE49-F238E27FC236}">
                    <a16:creationId xmlns:a16="http://schemas.microsoft.com/office/drawing/2014/main" id="{B54B64A7-8E25-4824-96D3-1B2B09A5B7D2}"/>
                  </a:ext>
                </a:extLst>
              </p:cNvPr>
              <p:cNvSpPr txBox="1"/>
              <p:nvPr/>
            </p:nvSpPr>
            <p:spPr>
              <a:xfrm>
                <a:off x="2330125" y="3072020"/>
                <a:ext cx="199926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/>
                  <a:t>Low-latency (LL) Traffic arrival</a:t>
                </a: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98641B6F-75E0-42DB-A224-742EE462CB77}"/>
                  </a:ext>
                </a:extLst>
              </p:cNvPr>
              <p:cNvSpPr txBox="1"/>
              <p:nvPr/>
            </p:nvSpPr>
            <p:spPr>
              <a:xfrm>
                <a:off x="7811155" y="4304051"/>
                <a:ext cx="2343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t</a:t>
                </a:r>
                <a:endParaRPr lang="zh-CN" altLang="en-US" dirty="0"/>
              </a:p>
            </p:txBody>
          </p:sp>
          <p:sp>
            <p:nvSpPr>
              <p:cNvPr id="40" name="Rectangle 3">
                <a:extLst>
                  <a:ext uri="{FF2B5EF4-FFF2-40B4-BE49-F238E27FC236}">
                    <a16:creationId xmlns:a16="http://schemas.microsoft.com/office/drawing/2014/main" id="{E9CFFC2D-7FD6-4377-8755-3F8A61198F76}"/>
                  </a:ext>
                </a:extLst>
              </p:cNvPr>
              <p:cNvSpPr/>
              <p:nvPr/>
            </p:nvSpPr>
            <p:spPr>
              <a:xfrm>
                <a:off x="5088355" y="4176276"/>
                <a:ext cx="981404" cy="28875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OBSS Tx</a:t>
                </a:r>
              </a:p>
            </p:txBody>
          </p:sp>
          <p:sp>
            <p:nvSpPr>
              <p:cNvPr id="41" name="Rectangle 8">
                <a:extLst>
                  <a:ext uri="{FF2B5EF4-FFF2-40B4-BE49-F238E27FC236}">
                    <a16:creationId xmlns:a16="http://schemas.microsoft.com/office/drawing/2014/main" id="{911CFE0E-FCA9-4CA2-A062-1CC7D983A469}"/>
                  </a:ext>
                </a:extLst>
              </p:cNvPr>
              <p:cNvSpPr/>
              <p:nvPr/>
            </p:nvSpPr>
            <p:spPr>
              <a:xfrm>
                <a:off x="4019126" y="4152212"/>
                <a:ext cx="880587" cy="3208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/>
                  <a:t>LL Traffic</a:t>
                </a:r>
                <a:endParaRPr lang="en-US" sz="1200" dirty="0"/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EDA406F3-D35A-4E22-A9E5-3C892D5A547B}"/>
                  </a:ext>
                </a:extLst>
              </p:cNvPr>
              <p:cNvSpPr/>
              <p:nvPr/>
            </p:nvSpPr>
            <p:spPr>
              <a:xfrm>
                <a:off x="3211855" y="3800805"/>
                <a:ext cx="918665" cy="344350"/>
              </a:xfrm>
              <a:custGeom>
                <a:avLst/>
                <a:gdLst>
                  <a:gd name="connsiteX0" fmla="*/ 5657 w 113433"/>
                  <a:gd name="connsiteY0" fmla="*/ 0 h 342900"/>
                  <a:gd name="connsiteX1" fmla="*/ 10420 w 113433"/>
                  <a:gd name="connsiteY1" fmla="*/ 123825 h 342900"/>
                  <a:gd name="connsiteX2" fmla="*/ 100907 w 113433"/>
                  <a:gd name="connsiteY2" fmla="*/ 204787 h 342900"/>
                  <a:gd name="connsiteX3" fmla="*/ 110432 w 113433"/>
                  <a:gd name="connsiteY3" fmla="*/ 342900 h 342900"/>
                  <a:gd name="connsiteX0" fmla="*/ 1220 w 132582"/>
                  <a:gd name="connsiteY0" fmla="*/ 0 h 342900"/>
                  <a:gd name="connsiteX1" fmla="*/ 29569 w 132582"/>
                  <a:gd name="connsiteY1" fmla="*/ 123825 h 342900"/>
                  <a:gd name="connsiteX2" fmla="*/ 120056 w 132582"/>
                  <a:gd name="connsiteY2" fmla="*/ 204787 h 342900"/>
                  <a:gd name="connsiteX3" fmla="*/ 129581 w 132582"/>
                  <a:gd name="connsiteY3" fmla="*/ 342900 h 342900"/>
                  <a:gd name="connsiteX0" fmla="*/ 0 w 131362"/>
                  <a:gd name="connsiteY0" fmla="*/ 0 h 342900"/>
                  <a:gd name="connsiteX1" fmla="*/ 28349 w 131362"/>
                  <a:gd name="connsiteY1" fmla="*/ 123825 h 342900"/>
                  <a:gd name="connsiteX2" fmla="*/ 118836 w 131362"/>
                  <a:gd name="connsiteY2" fmla="*/ 204787 h 342900"/>
                  <a:gd name="connsiteX3" fmla="*/ 128361 w 131362"/>
                  <a:gd name="connsiteY3" fmla="*/ 342900 h 342900"/>
                  <a:gd name="connsiteX0" fmla="*/ 0 w 143366"/>
                  <a:gd name="connsiteY0" fmla="*/ 0 h 348236"/>
                  <a:gd name="connsiteX1" fmla="*/ 28349 w 143366"/>
                  <a:gd name="connsiteY1" fmla="*/ 123825 h 348236"/>
                  <a:gd name="connsiteX2" fmla="*/ 118836 w 143366"/>
                  <a:gd name="connsiteY2" fmla="*/ 204787 h 348236"/>
                  <a:gd name="connsiteX3" fmla="*/ 142681 w 143366"/>
                  <a:gd name="connsiteY3" fmla="*/ 348236 h 348236"/>
                  <a:gd name="connsiteX0" fmla="*/ 0 w 142681"/>
                  <a:gd name="connsiteY0" fmla="*/ 0 h 348236"/>
                  <a:gd name="connsiteX1" fmla="*/ 28349 w 142681"/>
                  <a:gd name="connsiteY1" fmla="*/ 123825 h 348236"/>
                  <a:gd name="connsiteX2" fmla="*/ 118836 w 142681"/>
                  <a:gd name="connsiteY2" fmla="*/ 204787 h 348236"/>
                  <a:gd name="connsiteX3" fmla="*/ 142681 w 142681"/>
                  <a:gd name="connsiteY3" fmla="*/ 348236 h 348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2681" h="348236">
                    <a:moveTo>
                      <a:pt x="0" y="0"/>
                    </a:moveTo>
                    <a:cubicBezTo>
                      <a:pt x="3710" y="114217"/>
                      <a:pt x="8543" y="89694"/>
                      <a:pt x="28349" y="123825"/>
                    </a:cubicBezTo>
                    <a:cubicBezTo>
                      <a:pt x="48155" y="157956"/>
                      <a:pt x="102167" y="168275"/>
                      <a:pt x="118836" y="204787"/>
                    </a:cubicBezTo>
                    <a:cubicBezTo>
                      <a:pt x="135505" y="241300"/>
                      <a:pt x="136145" y="222731"/>
                      <a:pt x="142681" y="34823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45" name="直接箭头连接符 44">
                <a:extLst>
                  <a:ext uri="{FF2B5EF4-FFF2-40B4-BE49-F238E27FC236}">
                    <a16:creationId xmlns:a16="http://schemas.microsoft.com/office/drawing/2014/main" id="{356424B0-5539-4739-B31D-20A83FD12B5F}"/>
                  </a:ext>
                </a:extLst>
              </p:cNvPr>
              <p:cNvCxnSpPr/>
              <p:nvPr/>
            </p:nvCxnSpPr>
            <p:spPr>
              <a:xfrm>
                <a:off x="3795845" y="3279540"/>
                <a:ext cx="0" cy="33299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箭头连接符 45">
                <a:extLst>
                  <a:ext uri="{FF2B5EF4-FFF2-40B4-BE49-F238E27FC236}">
                    <a16:creationId xmlns:a16="http://schemas.microsoft.com/office/drawing/2014/main" id="{A1005CF9-0653-4476-87AC-4EFC37B134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96493" y="3284249"/>
                <a:ext cx="0" cy="6813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箭头连接符 46">
                <a:extLst>
                  <a:ext uri="{FF2B5EF4-FFF2-40B4-BE49-F238E27FC236}">
                    <a16:creationId xmlns:a16="http://schemas.microsoft.com/office/drawing/2014/main" id="{352510A0-8913-494A-BD9E-3F4FF948FC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5845" y="3446039"/>
                <a:ext cx="1284828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C8766E76-83E0-4D30-ACFF-E5050F4758C5}"/>
                  </a:ext>
                </a:extLst>
              </p:cNvPr>
              <p:cNvSpPr/>
              <p:nvPr/>
            </p:nvSpPr>
            <p:spPr>
              <a:xfrm>
                <a:off x="3691399" y="4139878"/>
                <a:ext cx="1405090" cy="341776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id="{84993D63-7E7A-4AE0-9A4A-B744B75C566F}"/>
                  </a:ext>
                </a:extLst>
              </p:cNvPr>
              <p:cNvSpPr txBox="1"/>
              <p:nvPr/>
            </p:nvSpPr>
            <p:spPr>
              <a:xfrm>
                <a:off x="3398689" y="4512157"/>
                <a:ext cx="27019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/>
                  <a:t>Fig.2 e.g. Coordinated R-TWT</a:t>
                </a:r>
                <a:endParaRPr lang="zh-CN" altLang="en-US" sz="1200" dirty="0"/>
              </a:p>
            </p:txBody>
          </p:sp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2195F0B2-1138-4597-8F0B-6F9EABD511CE}"/>
                  </a:ext>
                </a:extLst>
              </p:cNvPr>
              <p:cNvSpPr/>
              <p:nvPr/>
            </p:nvSpPr>
            <p:spPr>
              <a:xfrm>
                <a:off x="962501" y="4189849"/>
                <a:ext cx="123623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050" dirty="0"/>
                  <a:t>Primary Channel</a:t>
                </a:r>
              </a:p>
            </p:txBody>
          </p:sp>
        </p:grpSp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1A4FCE93-5F79-4EEA-90CE-9C5495E1AD72}"/>
                </a:ext>
              </a:extLst>
            </p:cNvPr>
            <p:cNvSpPr/>
            <p:nvPr/>
          </p:nvSpPr>
          <p:spPr>
            <a:xfrm>
              <a:off x="1408392" y="3551716"/>
              <a:ext cx="214775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/>
                <a:t>Resource Reservation by</a:t>
              </a:r>
              <a:r>
                <a:rPr lang="zh-CN" altLang="en-US" sz="1000" dirty="0"/>
                <a:t> </a:t>
              </a:r>
              <a:r>
                <a:rPr lang="en-US" altLang="zh-CN" sz="1000" dirty="0"/>
                <a:t>TWT</a:t>
              </a:r>
              <a:r>
                <a:rPr lang="zh-CN" altLang="en-US" sz="1000" dirty="0"/>
                <a:t> </a:t>
              </a:r>
              <a:r>
                <a:rPr lang="en-US" altLang="zh-CN" sz="1000" dirty="0"/>
                <a:t>SP at</a:t>
              </a:r>
              <a:r>
                <a:rPr lang="zh-CN" altLang="en-US" sz="1000" dirty="0"/>
                <a:t> </a:t>
              </a:r>
              <a:r>
                <a:rPr lang="en-US" altLang="zh-CN" sz="1000" dirty="0"/>
                <a:t>expected traffic arrival time</a:t>
              </a:r>
              <a:endParaRPr lang="zh-CN" altLang="en-US" sz="1000" dirty="0"/>
            </a:p>
          </p:txBody>
        </p:sp>
      </p:grpSp>
      <p:sp>
        <p:nvSpPr>
          <p:cNvPr id="63" name="矩形 62">
            <a:extLst>
              <a:ext uri="{FF2B5EF4-FFF2-40B4-BE49-F238E27FC236}">
                <a16:creationId xmlns:a16="http://schemas.microsoft.com/office/drawing/2014/main" id="{60072037-1419-4107-98EA-8E9360B067DA}"/>
              </a:ext>
            </a:extLst>
          </p:cNvPr>
          <p:cNvSpPr/>
          <p:nvPr/>
        </p:nvSpPr>
        <p:spPr>
          <a:xfrm>
            <a:off x="1195166" y="1136887"/>
            <a:ext cx="6482639" cy="1676883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B25E7744-C07E-40A0-815C-F7425384B703}"/>
              </a:ext>
            </a:extLst>
          </p:cNvPr>
          <p:cNvSpPr/>
          <p:nvPr/>
        </p:nvSpPr>
        <p:spPr>
          <a:xfrm>
            <a:off x="1195166" y="2912684"/>
            <a:ext cx="6482639" cy="179594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5510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696924" y="615211"/>
            <a:ext cx="79898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-US" altLang="zh-CN" sz="2000" dirty="0"/>
              <a:t>Background (2): </a:t>
            </a:r>
            <a:r>
              <a:rPr lang="en-US" sz="2000" dirty="0"/>
              <a:t>Multi-channel Access schemes reduce latency</a:t>
            </a:r>
            <a:endParaRPr sz="2000" dirty="0"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413790" y="970625"/>
            <a:ext cx="8205626" cy="3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Once an OBSS announces that it will occupy part of channel, AP/STA can switch to non-primary channel or another channel/link. Keep in mind that the original primary channel or primary link is still AP/STA’s first (best) choice.</a:t>
            </a:r>
            <a:endParaRPr lang="en-US" sz="1700" b="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r>
              <a:rPr lang="en-US" sz="1300" b="0" dirty="0"/>
              <a:t>NCPA:</a:t>
            </a:r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endParaRPr lang="en-US" sz="130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endParaRPr lang="en-US" sz="1300" b="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endParaRPr lang="en-US" sz="1300" b="0" dirty="0"/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endParaRPr lang="en-US" sz="1700" b="0" dirty="0"/>
          </a:p>
          <a:p>
            <a:pPr marL="12065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lang="en-US" sz="1700" b="0" dirty="0"/>
          </a:p>
          <a:p>
            <a:pPr marL="12065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lang="en-US" sz="1700" b="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r>
              <a:rPr lang="en-US" sz="1300" b="0" dirty="0"/>
              <a:t>MLO (single radio): (assuming STA shares hardware for channel 1 and 2)</a:t>
            </a:r>
            <a:endParaRPr sz="1300" b="0" dirty="0"/>
          </a:p>
        </p:txBody>
      </p:sp>
      <p:sp>
        <p:nvSpPr>
          <p:cNvPr id="157" name="Google Shape;157;p2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2765086" y="2366387"/>
            <a:ext cx="5321395" cy="609600"/>
            <a:chOff x="1079405" y="1794424"/>
            <a:chExt cx="5321395" cy="522514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1079405" y="2316938"/>
              <a:ext cx="53213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3080085" y="2069432"/>
              <a:ext cx="1381912" cy="24750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P80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64106" y="1794424"/>
              <a:ext cx="1031278" cy="522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P160</a:t>
              </a: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86650" y="1794424"/>
              <a:ext cx="1158337" cy="2750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S80 (NP)</a:t>
              </a: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287753"/>
              </p:ext>
            </p:extLst>
          </p:nvPr>
        </p:nvGraphicFramePr>
        <p:xfrm>
          <a:off x="1606984" y="2366387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96432"/>
              </p:ext>
            </p:extLst>
          </p:nvPr>
        </p:nvGraphicFramePr>
        <p:xfrm>
          <a:off x="1614936" y="3757864"/>
          <a:ext cx="380845" cy="94488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301562">
                <a:tc>
                  <a:txBody>
                    <a:bodyPr/>
                    <a:lstStyle/>
                    <a:p>
                      <a:r>
                        <a:rPr lang="en-US"/>
                        <a:t>Ch2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/>
                        <a:t>Ch1</a:t>
                      </a:r>
                    </a:p>
                  </a:txBody>
                  <a:tcPr marL="0" marR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2727988" y="3755017"/>
            <a:ext cx="5321395" cy="947727"/>
            <a:chOff x="1079405" y="1504601"/>
            <a:chExt cx="5321395" cy="812337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1079405" y="2316938"/>
              <a:ext cx="53213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3080085" y="1758727"/>
              <a:ext cx="1381912" cy="558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P160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64106" y="1758727"/>
              <a:ext cx="1031278" cy="5582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P160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80972" y="1504601"/>
              <a:ext cx="1180138" cy="2541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P80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5478522" y="3151820"/>
            <a:ext cx="16001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OBSS occupation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43024" y="2980369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863560" y="2671187"/>
            <a:ext cx="471189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56526" y="4051497"/>
            <a:ext cx="471189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31381" y="2019941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primary mode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65766" y="2019941"/>
            <a:ext cx="1927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secondary mode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94897" y="3496328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primary mode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29282" y="3496328"/>
            <a:ext cx="1927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secondary mode</a:t>
            </a:r>
          </a:p>
        </p:txBody>
      </p:sp>
      <p:sp>
        <p:nvSpPr>
          <p:cNvPr id="2" name="矩形 1"/>
          <p:cNvSpPr/>
          <p:nvPr/>
        </p:nvSpPr>
        <p:spPr>
          <a:xfrm>
            <a:off x="2927427" y="2831593"/>
            <a:ext cx="1796749" cy="137253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4765767" y="2559920"/>
            <a:ext cx="1381912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189268" y="2853643"/>
            <a:ext cx="1344276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2881956" y="4558033"/>
            <a:ext cx="1796749" cy="137253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723203" y="3916443"/>
            <a:ext cx="1381912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8029536" y="274633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8032059" y="4436307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</a:t>
            </a:r>
            <a:endParaRPr lang="zh-CN" altLang="en-US" dirty="0"/>
          </a:p>
        </p:txBody>
      </p:sp>
      <p:sp>
        <p:nvSpPr>
          <p:cNvPr id="20" name="任意多边形 19"/>
          <p:cNvSpPr/>
          <p:nvPr/>
        </p:nvSpPr>
        <p:spPr>
          <a:xfrm>
            <a:off x="7252757" y="2449773"/>
            <a:ext cx="118062" cy="388961"/>
          </a:xfrm>
          <a:custGeom>
            <a:avLst/>
            <a:gdLst>
              <a:gd name="connsiteX0" fmla="*/ 1028 w 118062"/>
              <a:gd name="connsiteY0" fmla="*/ 388961 h 388961"/>
              <a:gd name="connsiteX1" fmla="*/ 14676 w 118062"/>
              <a:gd name="connsiteY1" fmla="*/ 266131 h 388961"/>
              <a:gd name="connsiteX2" fmla="*/ 103386 w 118062"/>
              <a:gd name="connsiteY2" fmla="*/ 170597 h 388961"/>
              <a:gd name="connsiteX3" fmla="*/ 117034 w 118062"/>
              <a:gd name="connsiteY3" fmla="*/ 0 h 38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062" h="388961">
                <a:moveTo>
                  <a:pt x="1028" y="388961"/>
                </a:moveTo>
                <a:cubicBezTo>
                  <a:pt x="-678" y="345743"/>
                  <a:pt x="-2384" y="302525"/>
                  <a:pt x="14676" y="266131"/>
                </a:cubicBezTo>
                <a:cubicBezTo>
                  <a:pt x="31736" y="229737"/>
                  <a:pt x="86326" y="214952"/>
                  <a:pt x="103386" y="170597"/>
                </a:cubicBezTo>
                <a:cubicBezTo>
                  <a:pt x="120446" y="126242"/>
                  <a:pt x="118740" y="63121"/>
                  <a:pt x="117034" y="0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7021723" y="2047904"/>
            <a:ext cx="21295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/>
              <a:t>Logical 20MHz control channel in real-time use</a:t>
            </a:r>
            <a:endParaRPr lang="zh-CN" altLang="en-US" sz="1050" dirty="0"/>
          </a:p>
        </p:txBody>
      </p:sp>
      <p:sp>
        <p:nvSpPr>
          <p:cNvPr id="34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AEE3509-467F-4645-A533-8C1CE4955A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According to AP1’s high-priority application traffic pattern, AP1 can announce its reserve SPs on specific channel in advance. </a:t>
            </a:r>
            <a:endParaRPr lang="zh-CN" altLang="en-US" sz="18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81F4577-C43E-429A-9DAB-6C353859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Channel reservation and traffic uncertainty</a:t>
            </a:r>
            <a:endParaRPr lang="zh-CN" altLang="en-US" sz="2800" dirty="0"/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2A0EE7E7-1577-4F0F-BE05-40A5DC441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36673"/>
              </p:ext>
            </p:extLst>
          </p:nvPr>
        </p:nvGraphicFramePr>
        <p:xfrm>
          <a:off x="1057509" y="2774581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7" name="Straight Arrow Connector 12">
            <a:extLst>
              <a:ext uri="{FF2B5EF4-FFF2-40B4-BE49-F238E27FC236}">
                <a16:creationId xmlns:a16="http://schemas.microsoft.com/office/drawing/2014/main" id="{95667834-08C5-4074-81E8-9EAF5DE09BFE}"/>
              </a:ext>
            </a:extLst>
          </p:cNvPr>
          <p:cNvCxnSpPr>
            <a:cxnSpLocks/>
          </p:cNvCxnSpPr>
          <p:nvPr/>
        </p:nvCxnSpPr>
        <p:spPr>
          <a:xfrm>
            <a:off x="1594459" y="3384181"/>
            <a:ext cx="65525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3">
            <a:extLst>
              <a:ext uri="{FF2B5EF4-FFF2-40B4-BE49-F238E27FC236}">
                <a16:creationId xmlns:a16="http://schemas.microsoft.com/office/drawing/2014/main" id="{074ED63F-1C59-464F-8E9B-55248513F86C}"/>
              </a:ext>
            </a:extLst>
          </p:cNvPr>
          <p:cNvSpPr/>
          <p:nvPr/>
        </p:nvSpPr>
        <p:spPr>
          <a:xfrm>
            <a:off x="6090088" y="3081354"/>
            <a:ext cx="671092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5F6D1518-EABF-4CA8-BD26-2C0EBB6744AA}"/>
              </a:ext>
            </a:extLst>
          </p:cNvPr>
          <p:cNvSpPr/>
          <p:nvPr/>
        </p:nvSpPr>
        <p:spPr>
          <a:xfrm>
            <a:off x="1723137" y="3095423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:a16="http://schemas.microsoft.com/office/drawing/2014/main" id="{F44E96C8-5FD3-4C5A-9EC2-475194C321DC}"/>
              </a:ext>
            </a:extLst>
          </p:cNvPr>
          <p:cNvCxnSpPr>
            <a:cxnSpLocks/>
          </p:cNvCxnSpPr>
          <p:nvPr/>
        </p:nvCxnSpPr>
        <p:spPr>
          <a:xfrm>
            <a:off x="6090088" y="3520164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20">
            <a:extLst>
              <a:ext uri="{FF2B5EF4-FFF2-40B4-BE49-F238E27FC236}">
                <a16:creationId xmlns:a16="http://schemas.microsoft.com/office/drawing/2014/main" id="{35887E73-A2E2-4F2C-92D1-7DDEEB950793}"/>
              </a:ext>
            </a:extLst>
          </p:cNvPr>
          <p:cNvSpPr txBox="1"/>
          <p:nvPr/>
        </p:nvSpPr>
        <p:spPr>
          <a:xfrm>
            <a:off x="6309212" y="3445327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1B692A-4852-4F25-AB30-AD5921178B03}"/>
              </a:ext>
            </a:extLst>
          </p:cNvPr>
          <p:cNvSpPr/>
          <p:nvPr/>
        </p:nvSpPr>
        <p:spPr>
          <a:xfrm>
            <a:off x="3940193" y="3080985"/>
            <a:ext cx="671092" cy="288759"/>
          </a:xfrm>
          <a:prstGeom prst="rect">
            <a:avLst/>
          </a:prstGeom>
          <a:solidFill>
            <a:srgbClr val="FFE79B"/>
          </a:solidFill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15" name="Straight Arrow Connector 19">
            <a:extLst>
              <a:ext uri="{FF2B5EF4-FFF2-40B4-BE49-F238E27FC236}">
                <a16:creationId xmlns:a16="http://schemas.microsoft.com/office/drawing/2014/main" id="{868E7932-BB34-455B-B4E5-EC3C06D72522}"/>
              </a:ext>
            </a:extLst>
          </p:cNvPr>
          <p:cNvCxnSpPr>
            <a:cxnSpLocks/>
          </p:cNvCxnSpPr>
          <p:nvPr/>
        </p:nvCxnSpPr>
        <p:spPr>
          <a:xfrm>
            <a:off x="3940193" y="3519795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0">
            <a:extLst>
              <a:ext uri="{FF2B5EF4-FFF2-40B4-BE49-F238E27FC236}">
                <a16:creationId xmlns:a16="http://schemas.microsoft.com/office/drawing/2014/main" id="{E22DFC7D-38FC-41ED-B6E0-48B76379863E}"/>
              </a:ext>
            </a:extLst>
          </p:cNvPr>
          <p:cNvSpPr txBox="1"/>
          <p:nvPr/>
        </p:nvSpPr>
        <p:spPr>
          <a:xfrm>
            <a:off x="4159317" y="3444958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D104D177-ED2E-4AA3-B024-5B4D88C9E2EF}"/>
              </a:ext>
            </a:extLst>
          </p:cNvPr>
          <p:cNvSpPr/>
          <p:nvPr/>
        </p:nvSpPr>
        <p:spPr>
          <a:xfrm>
            <a:off x="5005763" y="3080985"/>
            <a:ext cx="671092" cy="288759"/>
          </a:xfrm>
          <a:prstGeom prst="rect">
            <a:avLst/>
          </a:prstGeom>
          <a:solidFill>
            <a:srgbClr val="FFE79B"/>
          </a:solidFill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18" name="Straight Arrow Connector 19">
            <a:extLst>
              <a:ext uri="{FF2B5EF4-FFF2-40B4-BE49-F238E27FC236}">
                <a16:creationId xmlns:a16="http://schemas.microsoft.com/office/drawing/2014/main" id="{2C3B397A-F2BF-4D83-924C-0554DD91C5D7}"/>
              </a:ext>
            </a:extLst>
          </p:cNvPr>
          <p:cNvCxnSpPr>
            <a:cxnSpLocks/>
          </p:cNvCxnSpPr>
          <p:nvPr/>
        </p:nvCxnSpPr>
        <p:spPr>
          <a:xfrm>
            <a:off x="5005763" y="3519795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0">
            <a:extLst>
              <a:ext uri="{FF2B5EF4-FFF2-40B4-BE49-F238E27FC236}">
                <a16:creationId xmlns:a16="http://schemas.microsoft.com/office/drawing/2014/main" id="{F245398C-7B92-4F37-8A23-6B9862F53AD6}"/>
              </a:ext>
            </a:extLst>
          </p:cNvPr>
          <p:cNvSpPr txBox="1"/>
          <p:nvPr/>
        </p:nvSpPr>
        <p:spPr>
          <a:xfrm>
            <a:off x="5224887" y="3444958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B1CB5F69-47E7-4BD0-ADC2-E0B95F9AB463}"/>
              </a:ext>
            </a:extLst>
          </p:cNvPr>
          <p:cNvSpPr/>
          <p:nvPr/>
        </p:nvSpPr>
        <p:spPr>
          <a:xfrm>
            <a:off x="7135074" y="3080985"/>
            <a:ext cx="671092" cy="288759"/>
          </a:xfrm>
          <a:prstGeom prst="rect">
            <a:avLst/>
          </a:prstGeom>
          <a:solidFill>
            <a:srgbClr val="FFE79B"/>
          </a:solidFill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22" name="Straight Arrow Connector 19">
            <a:extLst>
              <a:ext uri="{FF2B5EF4-FFF2-40B4-BE49-F238E27FC236}">
                <a16:creationId xmlns:a16="http://schemas.microsoft.com/office/drawing/2014/main" id="{8D77A58B-527F-4BD0-AE4A-5264D624C7CC}"/>
              </a:ext>
            </a:extLst>
          </p:cNvPr>
          <p:cNvCxnSpPr>
            <a:cxnSpLocks/>
          </p:cNvCxnSpPr>
          <p:nvPr/>
        </p:nvCxnSpPr>
        <p:spPr>
          <a:xfrm>
            <a:off x="7135074" y="3519795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0">
            <a:extLst>
              <a:ext uri="{FF2B5EF4-FFF2-40B4-BE49-F238E27FC236}">
                <a16:creationId xmlns:a16="http://schemas.microsoft.com/office/drawing/2014/main" id="{224A6BF0-54FA-4043-AA25-E7F06F63E0C6}"/>
              </a:ext>
            </a:extLst>
          </p:cNvPr>
          <p:cNvSpPr txBox="1"/>
          <p:nvPr/>
        </p:nvSpPr>
        <p:spPr>
          <a:xfrm>
            <a:off x="7354198" y="3444958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91B2CB13-C0F6-47E5-824A-B547A6FFB271}"/>
              </a:ext>
            </a:extLst>
          </p:cNvPr>
          <p:cNvSpPr/>
          <p:nvPr/>
        </p:nvSpPr>
        <p:spPr>
          <a:xfrm>
            <a:off x="4044950" y="2724150"/>
            <a:ext cx="222250" cy="277785"/>
          </a:xfrm>
          <a:prstGeom prst="downArrow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endParaRPr lang="zh-CN" altLang="en-US" sz="1100"/>
          </a:p>
        </p:txBody>
      </p:sp>
      <p:sp>
        <p:nvSpPr>
          <p:cNvPr id="26" name="箭头: 下 25">
            <a:extLst>
              <a:ext uri="{FF2B5EF4-FFF2-40B4-BE49-F238E27FC236}">
                <a16:creationId xmlns:a16="http://schemas.microsoft.com/office/drawing/2014/main" id="{4CC9A25C-184E-421F-A863-E0C72F4A9EF9}"/>
              </a:ext>
            </a:extLst>
          </p:cNvPr>
          <p:cNvSpPr/>
          <p:nvPr/>
        </p:nvSpPr>
        <p:spPr>
          <a:xfrm>
            <a:off x="5148687" y="2724150"/>
            <a:ext cx="222250" cy="277785"/>
          </a:xfrm>
          <a:prstGeom prst="downArrow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endParaRPr lang="zh-CN" altLang="en-US" sz="1100"/>
          </a:p>
        </p:txBody>
      </p:sp>
      <p:sp>
        <p:nvSpPr>
          <p:cNvPr id="28" name="箭头: 下 27">
            <a:extLst>
              <a:ext uri="{FF2B5EF4-FFF2-40B4-BE49-F238E27FC236}">
                <a16:creationId xmlns:a16="http://schemas.microsoft.com/office/drawing/2014/main" id="{A4694CEF-2AEF-4F69-AF91-F88A73E79180}"/>
              </a:ext>
            </a:extLst>
          </p:cNvPr>
          <p:cNvSpPr/>
          <p:nvPr/>
        </p:nvSpPr>
        <p:spPr>
          <a:xfrm>
            <a:off x="7281124" y="2729653"/>
            <a:ext cx="222250" cy="277785"/>
          </a:xfrm>
          <a:prstGeom prst="downArrow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endParaRPr lang="zh-CN" altLang="en-US" sz="1100"/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CAEB2F1D-9F79-4EBA-ABB0-39C541C72184}"/>
              </a:ext>
            </a:extLst>
          </p:cNvPr>
          <p:cNvCxnSpPr>
            <a:stCxn id="9" idx="2"/>
          </p:cNvCxnSpPr>
          <p:nvPr/>
        </p:nvCxnSpPr>
        <p:spPr>
          <a:xfrm flipH="1">
            <a:off x="2133600" y="3384181"/>
            <a:ext cx="2666" cy="502019"/>
          </a:xfrm>
          <a:prstGeom prst="line">
            <a:avLst/>
          </a:prstGeom>
          <a:ln>
            <a:solidFill>
              <a:srgbClr val="FFD7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连接符: 肘形 32">
            <a:extLst>
              <a:ext uri="{FF2B5EF4-FFF2-40B4-BE49-F238E27FC236}">
                <a16:creationId xmlns:a16="http://schemas.microsoft.com/office/drawing/2014/main" id="{216D4252-5E86-4117-975E-B08C3067EAFD}"/>
              </a:ext>
            </a:extLst>
          </p:cNvPr>
          <p:cNvCxnSpPr>
            <a:endCxn id="16" idx="2"/>
          </p:cNvCxnSpPr>
          <p:nvPr/>
        </p:nvCxnSpPr>
        <p:spPr>
          <a:xfrm flipV="1">
            <a:off x="2134045" y="3598846"/>
            <a:ext cx="2145497" cy="287353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连接符: 肘形 34">
            <a:extLst>
              <a:ext uri="{FF2B5EF4-FFF2-40B4-BE49-F238E27FC236}">
                <a16:creationId xmlns:a16="http://schemas.microsoft.com/office/drawing/2014/main" id="{B7013D8C-0F58-4C0A-879E-34BE718C2D53}"/>
              </a:ext>
            </a:extLst>
          </p:cNvPr>
          <p:cNvCxnSpPr>
            <a:endCxn id="19" idx="2"/>
          </p:cNvCxnSpPr>
          <p:nvPr/>
        </p:nvCxnSpPr>
        <p:spPr>
          <a:xfrm flipV="1">
            <a:off x="2133600" y="3598846"/>
            <a:ext cx="3211512" cy="287352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连接符: 肘形 36">
            <a:extLst>
              <a:ext uri="{FF2B5EF4-FFF2-40B4-BE49-F238E27FC236}">
                <a16:creationId xmlns:a16="http://schemas.microsoft.com/office/drawing/2014/main" id="{0D12CFEB-A0EF-4B74-BDF6-95770423ED6C}"/>
              </a:ext>
            </a:extLst>
          </p:cNvPr>
          <p:cNvCxnSpPr>
            <a:endCxn id="23" idx="2"/>
          </p:cNvCxnSpPr>
          <p:nvPr/>
        </p:nvCxnSpPr>
        <p:spPr>
          <a:xfrm flipV="1">
            <a:off x="2133600" y="3598846"/>
            <a:ext cx="5340823" cy="287351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连接符: 肘形 37">
            <a:extLst>
              <a:ext uri="{FF2B5EF4-FFF2-40B4-BE49-F238E27FC236}">
                <a16:creationId xmlns:a16="http://schemas.microsoft.com/office/drawing/2014/main" id="{E2402814-F8A0-454C-9035-38004EE8893E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2133600" y="3599215"/>
            <a:ext cx="4295837" cy="293773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CEC4DE48-CD3B-4E39-941F-B9474435B846}"/>
              </a:ext>
            </a:extLst>
          </p:cNvPr>
          <p:cNvSpPr/>
          <p:nvPr/>
        </p:nvSpPr>
        <p:spPr>
          <a:xfrm>
            <a:off x="3686710" y="2098409"/>
            <a:ext cx="48461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If traffic is absent in some SP, this SP is left blank by AP1. </a:t>
            </a:r>
            <a:endParaRPr lang="zh-CN" altLang="en-US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CFE80586-1F71-4C3C-A4CD-295D424F5FCD}"/>
              </a:ext>
            </a:extLst>
          </p:cNvPr>
          <p:cNvSpPr/>
          <p:nvPr/>
        </p:nvSpPr>
        <p:spPr>
          <a:xfrm>
            <a:off x="3330582" y="2416373"/>
            <a:ext cx="1218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Traffic arrival</a:t>
            </a:r>
            <a:endParaRPr lang="zh-CN" altLang="en-US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E2FE7694-A4EE-49A3-8879-2CBF7F067F22}"/>
              </a:ext>
            </a:extLst>
          </p:cNvPr>
          <p:cNvSpPr/>
          <p:nvPr/>
        </p:nvSpPr>
        <p:spPr>
          <a:xfrm>
            <a:off x="4498126" y="2409582"/>
            <a:ext cx="1218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Traffic arrival</a:t>
            </a:r>
            <a:endParaRPr lang="zh-CN" altLang="en-US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96BD8B3C-16E0-44E9-87ED-6CC5B45FB1A6}"/>
              </a:ext>
            </a:extLst>
          </p:cNvPr>
          <p:cNvSpPr/>
          <p:nvPr/>
        </p:nvSpPr>
        <p:spPr>
          <a:xfrm>
            <a:off x="6685928" y="2421875"/>
            <a:ext cx="1218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Traffic arrival</a:t>
            </a:r>
            <a:endParaRPr lang="zh-CN" altLang="en-US" dirty="0"/>
          </a:p>
        </p:txBody>
      </p:sp>
      <p:sp>
        <p:nvSpPr>
          <p:cNvPr id="46" name="任意多边形: 形状 45">
            <a:extLst>
              <a:ext uri="{FF2B5EF4-FFF2-40B4-BE49-F238E27FC236}">
                <a16:creationId xmlns:a16="http://schemas.microsoft.com/office/drawing/2014/main" id="{427C501C-6921-4BB7-99E9-EE33CE4248CF}"/>
              </a:ext>
            </a:extLst>
          </p:cNvPr>
          <p:cNvSpPr/>
          <p:nvPr/>
        </p:nvSpPr>
        <p:spPr>
          <a:xfrm>
            <a:off x="6163895" y="2393950"/>
            <a:ext cx="241527" cy="670658"/>
          </a:xfrm>
          <a:custGeom>
            <a:avLst/>
            <a:gdLst>
              <a:gd name="connsiteX0" fmla="*/ 11760 w 206908"/>
              <a:gd name="connsiteY0" fmla="*/ 0 h 666750"/>
              <a:gd name="connsiteX1" fmla="*/ 18110 w 206908"/>
              <a:gd name="connsiteY1" fmla="*/ 279400 h 666750"/>
              <a:gd name="connsiteX2" fmla="*/ 183210 w 206908"/>
              <a:gd name="connsiteY2" fmla="*/ 406400 h 666750"/>
              <a:gd name="connsiteX3" fmla="*/ 202260 w 206908"/>
              <a:gd name="connsiteY3" fmla="*/ 666750 h 666750"/>
              <a:gd name="connsiteX0" fmla="*/ 4082 w 226584"/>
              <a:gd name="connsiteY0" fmla="*/ 0 h 666750"/>
              <a:gd name="connsiteX1" fmla="*/ 37786 w 226584"/>
              <a:gd name="connsiteY1" fmla="*/ 279400 h 666750"/>
              <a:gd name="connsiteX2" fmla="*/ 202886 w 226584"/>
              <a:gd name="connsiteY2" fmla="*/ 406400 h 666750"/>
              <a:gd name="connsiteX3" fmla="*/ 221936 w 226584"/>
              <a:gd name="connsiteY3" fmla="*/ 666750 h 666750"/>
              <a:gd name="connsiteX0" fmla="*/ 0 w 222502"/>
              <a:gd name="connsiteY0" fmla="*/ 0 h 666750"/>
              <a:gd name="connsiteX1" fmla="*/ 33704 w 222502"/>
              <a:gd name="connsiteY1" fmla="*/ 279400 h 666750"/>
              <a:gd name="connsiteX2" fmla="*/ 198804 w 222502"/>
              <a:gd name="connsiteY2" fmla="*/ 406400 h 666750"/>
              <a:gd name="connsiteX3" fmla="*/ 217854 w 222502"/>
              <a:gd name="connsiteY3" fmla="*/ 666750 h 666750"/>
              <a:gd name="connsiteX0" fmla="*/ 0 w 222502"/>
              <a:gd name="connsiteY0" fmla="*/ 0 h 666750"/>
              <a:gd name="connsiteX1" fmla="*/ 33704 w 222502"/>
              <a:gd name="connsiteY1" fmla="*/ 279400 h 666750"/>
              <a:gd name="connsiteX2" fmla="*/ 198804 w 222502"/>
              <a:gd name="connsiteY2" fmla="*/ 406400 h 666750"/>
              <a:gd name="connsiteX3" fmla="*/ 217854 w 222502"/>
              <a:gd name="connsiteY3" fmla="*/ 666750 h 666750"/>
              <a:gd name="connsiteX0" fmla="*/ 0 w 222502"/>
              <a:gd name="connsiteY0" fmla="*/ 0 h 666750"/>
              <a:gd name="connsiteX1" fmla="*/ 33704 w 222502"/>
              <a:gd name="connsiteY1" fmla="*/ 279400 h 666750"/>
              <a:gd name="connsiteX2" fmla="*/ 198804 w 222502"/>
              <a:gd name="connsiteY2" fmla="*/ 406400 h 666750"/>
              <a:gd name="connsiteX3" fmla="*/ 217854 w 222502"/>
              <a:gd name="connsiteY3" fmla="*/ 666750 h 666750"/>
              <a:gd name="connsiteX0" fmla="*/ 0 w 242596"/>
              <a:gd name="connsiteY0" fmla="*/ 0 h 670658"/>
              <a:gd name="connsiteX1" fmla="*/ 33704 w 242596"/>
              <a:gd name="connsiteY1" fmla="*/ 279400 h 670658"/>
              <a:gd name="connsiteX2" fmla="*/ 198804 w 242596"/>
              <a:gd name="connsiteY2" fmla="*/ 406400 h 670658"/>
              <a:gd name="connsiteX3" fmla="*/ 241300 w 242596"/>
              <a:gd name="connsiteY3" fmla="*/ 670658 h 670658"/>
              <a:gd name="connsiteX0" fmla="*/ 0 w 241527"/>
              <a:gd name="connsiteY0" fmla="*/ 0 h 670658"/>
              <a:gd name="connsiteX1" fmla="*/ 33704 w 241527"/>
              <a:gd name="connsiteY1" fmla="*/ 279400 h 670658"/>
              <a:gd name="connsiteX2" fmla="*/ 198804 w 241527"/>
              <a:gd name="connsiteY2" fmla="*/ 406400 h 670658"/>
              <a:gd name="connsiteX3" fmla="*/ 241300 w 241527"/>
              <a:gd name="connsiteY3" fmla="*/ 670658 h 67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527" h="670658">
                <a:moveTo>
                  <a:pt x="0" y="0"/>
                </a:moveTo>
                <a:cubicBezTo>
                  <a:pt x="610" y="141002"/>
                  <a:pt x="570" y="211667"/>
                  <a:pt x="33704" y="279400"/>
                </a:cubicBezTo>
                <a:cubicBezTo>
                  <a:pt x="66838" y="347133"/>
                  <a:pt x="164205" y="341190"/>
                  <a:pt x="198804" y="406400"/>
                </a:cubicBezTo>
                <a:cubicBezTo>
                  <a:pt x="233403" y="471610"/>
                  <a:pt x="243213" y="525869"/>
                  <a:pt x="241300" y="670658"/>
                </a:cubicBezTo>
              </a:path>
            </a:pathLst>
          </a:custGeom>
          <a:noFill/>
          <a:ln>
            <a:solidFill>
              <a:srgbClr val="FFD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Google Shape;127;p25">
            <a:extLst>
              <a:ext uri="{FF2B5EF4-FFF2-40B4-BE49-F238E27FC236}">
                <a16:creationId xmlns:a16="http://schemas.microsoft.com/office/drawing/2014/main" id="{B95B9291-6F76-49F3-9F50-68DBC8716A46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  <p:sp>
        <p:nvSpPr>
          <p:cNvPr id="34" name="Google Shape;150;p28">
            <a:extLst>
              <a:ext uri="{FF2B5EF4-FFF2-40B4-BE49-F238E27FC236}">
                <a16:creationId xmlns:a16="http://schemas.microsoft.com/office/drawing/2014/main" id="{A304654E-E99C-4635-B489-7EEA4EBF5EA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039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696924" y="615211"/>
            <a:ext cx="79898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lvl="0"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" sz="2800" dirty="0"/>
              <a:t>Issue in </a:t>
            </a:r>
            <a:r>
              <a:rPr lang="en-US" sz="2800" dirty="0"/>
              <a:t>Basic Multi-channel Access schemes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57200" y="1040463"/>
            <a:ext cx="85038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algn="just">
              <a:spcBef>
                <a:spcPts val="900"/>
              </a:spcBef>
              <a:buChar char="●"/>
            </a:pPr>
            <a:r>
              <a:rPr lang="en-US" altLang="zh-CN" sz="2000" dirty="0"/>
              <a:t>OBSS’s R-TWT SP announcement does not always leads to non-primary channel use or channel switching</a:t>
            </a:r>
            <a:r>
              <a:rPr lang="en-US" altLang="zh-CN" sz="1800" dirty="0"/>
              <a:t>. 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20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20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100213"/>
              </p:ext>
            </p:extLst>
          </p:nvPr>
        </p:nvGraphicFramePr>
        <p:xfrm>
          <a:off x="1057509" y="2482481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2229459" y="3092081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31718" y="2789254"/>
            <a:ext cx="1381912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 (wasted)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53293" y="2435915"/>
            <a:ext cx="1077703" cy="320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S80 (NP)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75587" y="2803323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3271907" y="2803323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2" name="Freeform 1"/>
          <p:cNvSpPr/>
          <p:nvPr/>
        </p:nvSpPr>
        <p:spPr>
          <a:xfrm>
            <a:off x="2866954" y="3104332"/>
            <a:ext cx="3141961" cy="316531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8229" h="316531">
                <a:moveTo>
                  <a:pt x="0" y="0"/>
                </a:moveTo>
                <a:cubicBezTo>
                  <a:pt x="376417" y="105992"/>
                  <a:pt x="752834" y="211985"/>
                  <a:pt x="1223784" y="261257"/>
                </a:cubicBezTo>
                <a:cubicBezTo>
                  <a:pt x="1694734" y="310529"/>
                  <a:pt x="2398295" y="338030"/>
                  <a:pt x="2825702" y="295633"/>
                </a:cubicBezTo>
                <a:cubicBezTo>
                  <a:pt x="3253109" y="253236"/>
                  <a:pt x="3520669" y="130055"/>
                  <a:pt x="3788229" y="6875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77679" y="3469162"/>
            <a:ext cx="62249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AP1 had announced SP1 on Ch1. But Ch1 is not efficiently used: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Case 1: due to lack of traffic, AP1 makes no use of this SP. (AP may transmit CF-E</a:t>
            </a:r>
            <a:r>
              <a:rPr lang="en-US" altLang="zh-CN" dirty="0"/>
              <a:t>nd to release this SP.)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Case 2: AP1 only needs to transmit to a near STA with low transmit power, the spatial reuse is allowed in SP1.</a:t>
            </a:r>
          </a:p>
        </p:txBody>
      </p:sp>
      <p:sp>
        <p:nvSpPr>
          <p:cNvPr id="5" name="Freeform 4"/>
          <p:cNvSpPr/>
          <p:nvPr/>
        </p:nvSpPr>
        <p:spPr>
          <a:xfrm>
            <a:off x="2357295" y="2115403"/>
            <a:ext cx="212187" cy="693148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79609" y="1802618"/>
            <a:ext cx="6663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To support low latency access at expected traffic arrival time, AP1 announces a SP1 (e.g. R-TWT or Coordinated R-TWT SP), or P2P R-TWT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82330" y="2033450"/>
            <a:ext cx="5360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To allow STAs to switch accordingly, AP1 announces a SP (e.g. R-TWT or Coordinated R-TWT) which involves secondary channel/link switching.</a:t>
            </a:r>
          </a:p>
        </p:txBody>
      </p:sp>
      <p:sp>
        <p:nvSpPr>
          <p:cNvPr id="19" name="Freeform 18"/>
          <p:cNvSpPr/>
          <p:nvPr/>
        </p:nvSpPr>
        <p:spPr>
          <a:xfrm>
            <a:off x="3382330" y="2402782"/>
            <a:ext cx="195757" cy="410672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931718" y="3228064"/>
            <a:ext cx="138191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08096" y="3120342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23" name="矩形 22"/>
          <p:cNvSpPr/>
          <p:nvPr/>
        </p:nvSpPr>
        <p:spPr>
          <a:xfrm>
            <a:off x="5943712" y="2641340"/>
            <a:ext cx="1344276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Freeform 31"/>
          <p:cNvSpPr/>
          <p:nvPr/>
        </p:nvSpPr>
        <p:spPr>
          <a:xfrm flipV="1">
            <a:off x="3642527" y="2407275"/>
            <a:ext cx="2289191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696924" y="615211"/>
            <a:ext cx="79898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lvl="0"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-US" sz="2800" dirty="0"/>
              <a:t>An Efficient Multi-channel Access operation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57200" y="1046813"/>
            <a:ext cx="806669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algn="just">
              <a:spcBef>
                <a:spcPts val="900"/>
              </a:spcBef>
              <a:buChar char="●"/>
            </a:pPr>
            <a:r>
              <a:rPr lang="en-US" altLang="zh-CN" sz="1600" dirty="0"/>
              <a:t>AP2 can sense channel in the begin period of OBSS’s announced R-TWT SP. If AP2 has not detected channel occupation in this period, AP2 can keep using this best channel, instead of switching to less favorable secondary link/non-primary channel</a:t>
            </a:r>
            <a:r>
              <a:rPr lang="en-US" altLang="zh-CN" sz="1400" dirty="0"/>
              <a:t>. 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16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16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576208"/>
              </p:ext>
            </p:extLst>
          </p:nvPr>
        </p:nvGraphicFramePr>
        <p:xfrm>
          <a:off x="1184490" y="2119017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2356440" y="2728617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01098" y="2081318"/>
            <a:ext cx="1256879" cy="638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P160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2568" y="2439859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3398888" y="2439859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2" name="Freeform 1"/>
          <p:cNvSpPr/>
          <p:nvPr/>
        </p:nvSpPr>
        <p:spPr>
          <a:xfrm>
            <a:off x="2993936" y="2740868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4660" y="3401225"/>
            <a:ext cx="62249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AP2 can announce that switch to Ch2 is tentative: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Condition 1: Ch1 is idle during CS period, AP2 keeps using Ch1.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Condition 2: Ch1 is busy, AP2 switches to Ch2.</a:t>
            </a:r>
          </a:p>
          <a:p>
            <a:r>
              <a:rPr lang="en-US" altLang="zh-CN" dirty="0">
                <a:solidFill>
                  <a:srgbClr val="D6A300"/>
                </a:solidFill>
              </a:rPr>
              <a:t>AP2’s CS </a:t>
            </a:r>
            <a:r>
              <a:rPr lang="en-US" dirty="0">
                <a:solidFill>
                  <a:srgbClr val="D6A300"/>
                </a:solidFill>
              </a:rPr>
              <a:t>Period</a:t>
            </a:r>
            <a:r>
              <a:rPr lang="en-US" dirty="0"/>
              <a:t> can be a preset duration. Or AP2 announce a value n1, can calculate the duration by SIFS+n1*</a:t>
            </a:r>
            <a:r>
              <a:rPr lang="en-US" dirty="0" err="1"/>
              <a:t>backoff</a:t>
            </a:r>
            <a:r>
              <a:rPr lang="en-US" dirty="0"/>
              <a:t> slot.</a:t>
            </a:r>
            <a:endParaRPr lang="en-US" dirty="0">
              <a:solidFill>
                <a:srgbClr val="D6A3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28303" y="2870255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36328" y="2756122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28302" y="2423957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CS</a:t>
            </a:r>
          </a:p>
        </p:txBody>
      </p:sp>
      <p:sp>
        <p:nvSpPr>
          <p:cNvPr id="9" name="Rectangle 8"/>
          <p:cNvSpPr/>
          <p:nvPr/>
        </p:nvSpPr>
        <p:spPr>
          <a:xfrm>
            <a:off x="4225146" y="1932086"/>
            <a:ext cx="18678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AP2 channel sensing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5727625" y="2216432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812016" y="2743975"/>
            <a:ext cx="313263" cy="65724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727625" y="3132422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52109" y="3185780"/>
            <a:ext cx="1521570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dirty="0">
                <a:solidFill>
                  <a:srgbClr val="D6A300"/>
                </a:solidFill>
              </a:rPr>
              <a:t>AP2’s CS </a:t>
            </a:r>
            <a:r>
              <a:rPr lang="en-US" dirty="0">
                <a:solidFill>
                  <a:srgbClr val="D6A300"/>
                </a:solidFill>
              </a:rPr>
              <a:t>Period</a:t>
            </a:r>
          </a:p>
        </p:txBody>
      </p:sp>
      <p:sp>
        <p:nvSpPr>
          <p:cNvPr id="23" name="矩形 22"/>
          <p:cNvSpPr/>
          <p:nvPr/>
        </p:nvSpPr>
        <p:spPr>
          <a:xfrm>
            <a:off x="5727625" y="2595838"/>
            <a:ext cx="1630352" cy="13452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5727625" y="2756122"/>
            <a:ext cx="0" cy="42965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6096662" y="2756122"/>
            <a:ext cx="0" cy="42965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6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lvl="0"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-US" sz="2800" dirty="0"/>
              <a:t>STA’s behavior to catch up AP’s tentative switches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57200" y="1046813"/>
            <a:ext cx="85038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altLang="zh-CN" sz="1600" dirty="0"/>
              <a:t>AP2 shall initiate transmission on Ch1 before (non-AP) STA’s CS period ends.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1600" dirty="0"/>
              <a:t>So that STA can detect AP2’s present on Ch1 before STA’s CS period ends.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altLang="zh-CN" sz="1600" dirty="0"/>
              <a:t> If STA has detected AP2’s present on Ch1, STA can communicate with AP2 on Ch1.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altLang="zh-CN" sz="1600" dirty="0"/>
              <a:t> If not, STA can switch to Ch2.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16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16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8</a:t>
            </a:fld>
            <a:endParaRPr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512790"/>
              </p:ext>
            </p:extLst>
          </p:nvPr>
        </p:nvGraphicFramePr>
        <p:xfrm>
          <a:off x="1788791" y="2882342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2340538" y="3491942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085196" y="2844643"/>
            <a:ext cx="1256879" cy="638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P160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86666" y="3203184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3382986" y="3203184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32" name="Freeform 31"/>
          <p:cNvSpPr/>
          <p:nvPr/>
        </p:nvSpPr>
        <p:spPr>
          <a:xfrm>
            <a:off x="2978034" y="3504193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12401" y="3633580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320426" y="3519447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12400" y="3187282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CS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209244" y="2695411"/>
            <a:ext cx="18678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AP2 channel sensing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>
          <a:xfrm>
            <a:off x="5711723" y="2979757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11723" y="3895747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36207" y="3955905"/>
            <a:ext cx="2672526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dirty="0">
                <a:solidFill>
                  <a:srgbClr val="D6A300"/>
                </a:solidFill>
              </a:rPr>
              <a:t>AP2’s CS </a:t>
            </a:r>
            <a:r>
              <a:rPr lang="en-US" dirty="0">
                <a:solidFill>
                  <a:srgbClr val="D6A300"/>
                </a:solidFill>
              </a:rPr>
              <a:t>Period (SIFS+N*slot)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11723" y="4237501"/>
            <a:ext cx="54595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636207" y="4290859"/>
            <a:ext cx="1630575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dirty="0">
                <a:solidFill>
                  <a:srgbClr val="D6A300"/>
                </a:solidFill>
              </a:rPr>
              <a:t>STA’s CS </a:t>
            </a:r>
            <a:r>
              <a:rPr lang="en-US" dirty="0">
                <a:solidFill>
                  <a:srgbClr val="D6A300"/>
                </a:solidFill>
              </a:rPr>
              <a:t>Period1</a:t>
            </a:r>
          </a:p>
        </p:txBody>
      </p:sp>
      <p:sp>
        <p:nvSpPr>
          <p:cNvPr id="5" name="Rectangle 4"/>
          <p:cNvSpPr/>
          <p:nvPr/>
        </p:nvSpPr>
        <p:spPr>
          <a:xfrm>
            <a:off x="6085194" y="2866440"/>
            <a:ext cx="172483" cy="593698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151583" y="2485324"/>
            <a:ext cx="168843" cy="397017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209244" y="2245596"/>
            <a:ext cx="45432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/>
              <a:t>AP2’s ICF frame on Ch1, or PPDU with AP2’s BSS color in Preamble.</a:t>
            </a:r>
            <a:endParaRPr lang="en-US" sz="1100" dirty="0"/>
          </a:p>
        </p:txBody>
      </p:sp>
      <p:sp>
        <p:nvSpPr>
          <p:cNvPr id="23" name="矩形 22"/>
          <p:cNvSpPr/>
          <p:nvPr/>
        </p:nvSpPr>
        <p:spPr>
          <a:xfrm>
            <a:off x="5712062" y="3347413"/>
            <a:ext cx="1630352" cy="13452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/>
          <p:cNvCxnSpPr/>
          <p:nvPr/>
        </p:nvCxnSpPr>
        <p:spPr>
          <a:xfrm>
            <a:off x="5711723" y="3526247"/>
            <a:ext cx="0" cy="7646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6257812" y="3519447"/>
            <a:ext cx="0" cy="7646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96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AP2 shall send channel occupation signal on Ch2 within STA’s CS Period2.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If STA has detected AP2’s present signal on Ch2, within CS period 2. STA keeps on Ch2.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Otherwise, STA can switch back to Ch1.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/>
              <a:t>STA’s behavior to catch up AP’s tentative switches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661906"/>
              </p:ext>
            </p:extLst>
          </p:nvPr>
        </p:nvGraphicFramePr>
        <p:xfrm>
          <a:off x="1788791" y="2882342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2340538" y="3491942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385850" y="2844644"/>
            <a:ext cx="956225" cy="337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Ch2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2386666" y="3203184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3382986" y="3203184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1" name="Freeform 10"/>
          <p:cNvSpPr/>
          <p:nvPr/>
        </p:nvSpPr>
        <p:spPr>
          <a:xfrm>
            <a:off x="2978034" y="3504193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12401" y="3633580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0426" y="3519447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12400" y="3187282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CS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09244" y="2695411"/>
            <a:ext cx="18678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AP2 channel sensing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5711723" y="2979757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711723" y="3895747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6207" y="3949105"/>
            <a:ext cx="1135247" cy="15388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1000" dirty="0">
                <a:solidFill>
                  <a:srgbClr val="D6A300"/>
                </a:solidFill>
              </a:rPr>
              <a:t>AP2’s CS </a:t>
            </a:r>
            <a:r>
              <a:rPr lang="en-US" sz="1000" dirty="0">
                <a:solidFill>
                  <a:srgbClr val="D6A300"/>
                </a:solidFill>
              </a:rPr>
              <a:t>Period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11723" y="4157988"/>
            <a:ext cx="608703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36207" y="4211346"/>
            <a:ext cx="1213794" cy="15388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1000" dirty="0">
                <a:solidFill>
                  <a:srgbClr val="D6A300"/>
                </a:solidFill>
              </a:rPr>
              <a:t>STA’s CS </a:t>
            </a:r>
            <a:r>
              <a:rPr lang="en-US" sz="1000" dirty="0">
                <a:solidFill>
                  <a:srgbClr val="D6A300"/>
                </a:solidFill>
              </a:rPr>
              <a:t>Period1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85194" y="3197864"/>
            <a:ext cx="235232" cy="278176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480859" y="2438084"/>
            <a:ext cx="168843" cy="397017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209244" y="2245596"/>
            <a:ext cx="45432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/>
              <a:t>AP2’s ICF frame on Ch2, or PPDU with AP2’s BSS color in Preamble.</a:t>
            </a:r>
            <a:endParaRPr lang="en-US" sz="1100" dirty="0"/>
          </a:p>
        </p:txBody>
      </p:sp>
      <p:sp>
        <p:nvSpPr>
          <p:cNvPr id="24" name="Rectangle 23"/>
          <p:cNvSpPr/>
          <p:nvPr/>
        </p:nvSpPr>
        <p:spPr>
          <a:xfrm>
            <a:off x="6389395" y="2854522"/>
            <a:ext cx="235231" cy="305682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320426" y="4452186"/>
            <a:ext cx="358670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98459" y="4508722"/>
            <a:ext cx="1213794" cy="15388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1000" dirty="0">
                <a:solidFill>
                  <a:srgbClr val="D6A300"/>
                </a:solidFill>
              </a:rPr>
              <a:t>STA’s CS </a:t>
            </a:r>
            <a:r>
              <a:rPr lang="en-US" sz="1000" dirty="0">
                <a:solidFill>
                  <a:srgbClr val="D6A300"/>
                </a:solidFill>
              </a:rPr>
              <a:t>Period2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681506" y="3229776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36328" y="3221825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6385850" y="3055815"/>
            <a:ext cx="956564" cy="124654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32" name="Google Shape;150;p28">
            <a:extLst>
              <a:ext uri="{FF2B5EF4-FFF2-40B4-BE49-F238E27FC236}">
                <a16:creationId xmlns:a16="http://schemas.microsoft.com/office/drawing/2014/main" id="{A28A697F-5FDF-4412-9AA8-E7E1E8C7A45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05411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14957</TotalTime>
  <Words>1408</Words>
  <Application>Microsoft Office PowerPoint</Application>
  <PresentationFormat>全屏显示(16:9)</PresentationFormat>
  <Paragraphs>267</Paragraphs>
  <Slides>17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等线</vt:lpstr>
      <vt:lpstr>宋体</vt:lpstr>
      <vt:lpstr>Arial</vt:lpstr>
      <vt:lpstr>Courier New</vt:lpstr>
      <vt:lpstr>Times New Roman</vt:lpstr>
      <vt:lpstr>Wingdings</vt:lpstr>
      <vt:lpstr>802-11-Submission</vt:lpstr>
      <vt:lpstr>UHR Multi-channel Access</vt:lpstr>
      <vt:lpstr>Introduction</vt:lpstr>
      <vt:lpstr>Background: Resource Reservation can reduce latency</vt:lpstr>
      <vt:lpstr>Background (2): Multi-channel Access schemes reduce latency</vt:lpstr>
      <vt:lpstr>Channel reservation and traffic uncertainty</vt:lpstr>
      <vt:lpstr>Issue in Basic Multi-channel Access schemes</vt:lpstr>
      <vt:lpstr>An Efficient Multi-channel Access operation</vt:lpstr>
      <vt:lpstr>STA’s behavior to catch up AP’s tentative switches</vt:lpstr>
      <vt:lpstr>STA’s behavior to catch up AP’s tentative switches</vt:lpstr>
      <vt:lpstr>Framework for tentative TWT SP channel access</vt:lpstr>
      <vt:lpstr>Framework for tentative TWT SP channel access</vt:lpstr>
      <vt:lpstr>Conclusions</vt:lpstr>
      <vt:lpstr>Straw Poll 1</vt:lpstr>
      <vt:lpstr>Straw Poll 2</vt:lpstr>
      <vt:lpstr>Straw Poll 3</vt:lpstr>
      <vt:lpstr>Straw Poll 4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Non-Primary Channel Utilization Follow-up</dc:title>
  <dc:creator>l00651623</dc:creator>
  <cp:lastModifiedBy>Liyanchun (CTL)</cp:lastModifiedBy>
  <cp:revision>63</cp:revision>
  <dcterms:modified xsi:type="dcterms:W3CDTF">2024-08-31T06:24:17Z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(3)JyXmYgIxjxe9HHrgbuAgw9qGUVgGVmgSLB+r3p8huQXtQPeaP8xWUV3B6P32fEvp1m2DbqKT
qdaoD7eH2RmkcJypGRB8FhSReRez5JH2qaPuq3j6FAPPDgZJsUF9ivql+9n8EQ7F0H3UOPyx
WLMU1C/X7rQ6CYx4IRWcyOsxQqsQilheb9JVJA3yRy0hIzQuLtDfvntRcYcKTfFohtUZEdwE
/Gpu5ZZMCf4cRapFf9</vt:lpwstr>
  </property>
  <property fmtid="{D5CDD505-2E9C-101B-9397-08002B2CF9AE}" pid="3" name="_2015_ms_pID_7253431">
    <vt:lpwstr>edDUrx+f+9UtLr5AeGZtFKLjZbWjwQ1BpgmJUCBYajn3WVIguaI2ec
v7GD//ku3qiGUomzQgI+vSCD5uNpCGm5MySDanaMihpDLbqYwCfzmXds3+Ed7ccP22x5UrF0
9vwAy8nQfNnr1+p5xmCX+uTpctE2A14E68qdqwDYBB+CmQgsYMEWDVys/GY40HM5wmPnChPs
ZeE93/c1OuPeOmRSnbZk8RYDZR7rL3SkTYHD</vt:lpwstr>
  </property>
  <property fmtid="{D5CDD505-2E9C-101B-9397-08002B2CF9AE}" pid="4" name="_2015_ms_pID_7253432">
    <vt:lpwstr>Hgn1F0m3gNKdApR4itSt1y8=</vt:lpwstr>
  </property>
</Properties>
</file>