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1034" r:id="rId3"/>
    <p:sldId id="1056" r:id="rId4"/>
    <p:sldId id="1057" r:id="rId5"/>
    <p:sldId id="1059" r:id="rId6"/>
    <p:sldId id="1055" r:id="rId7"/>
    <p:sldId id="1061" r:id="rId8"/>
    <p:sldId id="1060" r:id="rId9"/>
    <p:sldId id="1062" r:id="rId10"/>
    <p:sldId id="1073" r:id="rId11"/>
    <p:sldId id="1063" r:id="rId12"/>
    <p:sldId id="1064" r:id="rId13"/>
    <p:sldId id="1065" r:id="rId14"/>
    <p:sldId id="1066" r:id="rId15"/>
    <p:sldId id="1067" r:id="rId16"/>
    <p:sldId id="1071" r:id="rId17"/>
    <p:sldId id="1011" r:id="rId18"/>
    <p:sldId id="1070" r:id="rId19"/>
    <p:sldId id="1069" r:id="rId20"/>
    <p:sldId id="106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F3DD"/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10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5440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4042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0072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8193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511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6708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4077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6574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764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6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3672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6813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64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4331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048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5540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emf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0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Unified </a:t>
            </a:r>
            <a:r>
              <a:rPr lang="en-US" altLang="ko-KR" dirty="0" err="1">
                <a:solidFill>
                  <a:schemeClr val="tx1"/>
                </a:solidFill>
                <a:ea typeface="굴림" panose="020B0600000101010101" pitchFamily="50" charset="-127"/>
              </a:rPr>
              <a:t>CoBF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/MUMIMO Schemes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with Zero-MUI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2024-08-21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38529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MUI-Mitigation at Receivers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C27B8EF-A6D5-41A1-8FC1-45A6DE2FFAF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10100" y="2743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C27B8EF-A6D5-41A1-8FC1-45A6DE2FFA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0100" y="2743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E1F974E-B0C2-4781-9302-3FE6217D3F0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4231" y="3429000"/>
          <a:ext cx="5757475" cy="304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Equation" r:id="rId6" imgW="2666880" imgH="1409400" progId="Equation.DSMT4">
                  <p:embed/>
                </p:oleObj>
              </mc:Choice>
              <mc:Fallback>
                <p:oleObj name="Equation" r:id="rId6" imgW="2666880" imgH="14094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2E1F974E-B0C2-4781-9302-3FE6217D3F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4231" y="3429000"/>
                        <a:ext cx="5757475" cy="304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057E9D6-A481-4119-B06E-BDFE5F4AC51E}"/>
              </a:ext>
            </a:extLst>
          </p:cNvPr>
          <p:cNvSpPr txBox="1"/>
          <p:nvPr/>
        </p:nvSpPr>
        <p:spPr>
          <a:xfrm>
            <a:off x="533401" y="1295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[1] mentioned MVDR-like receivers.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LMMSE-IRC [10] is another well-known option.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propose </a:t>
            </a:r>
            <a:r>
              <a:rPr lang="en-US" sz="2800" b="1" dirty="0"/>
              <a:t>Linearly Constrained Linear Optimal Receivers</a:t>
            </a:r>
            <a:r>
              <a:rPr lang="en-US" sz="2800" dirty="0"/>
              <a:t>, with WMF, ZF, or LMMSE criteria.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660C68-863F-4EDF-8F77-A1D1FCDA4D50}"/>
              </a:ext>
            </a:extLst>
          </p:cNvPr>
          <p:cNvSpPr txBox="1"/>
          <p:nvPr/>
        </p:nvSpPr>
        <p:spPr>
          <a:xfrm>
            <a:off x="6536477" y="4390072"/>
            <a:ext cx="23622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This optimization problem can be easily solved.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We can provide detailed algorithms</a:t>
            </a:r>
          </a:p>
        </p:txBody>
      </p:sp>
    </p:spTree>
    <p:extLst>
      <p:ext uri="{BB962C8B-B14F-4D97-AF65-F5344CB8AC3E}">
        <p14:creationId xmlns:p14="http://schemas.microsoft.com/office/powerpoint/2010/main" val="185088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(1/3) – Optimal Channel Smoothing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F1BF22-2D45-48AB-9550-BBBD1673FDFF}"/>
                  </a:ext>
                </a:extLst>
              </p:cNvPr>
              <p:cNvSpPr txBox="1"/>
              <p:nvPr/>
            </p:nvSpPr>
            <p:spPr>
              <a:xfrm>
                <a:off x="577055" y="1335580"/>
                <a:ext cx="7847011" cy="4869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For </a:t>
                </a:r>
                <a:r>
                  <a:rPr lang="en-US" sz="2800" dirty="0" err="1"/>
                  <a:t>i-th</a:t>
                </a:r>
                <a:r>
                  <a:rPr lang="en-US" sz="2800" dirty="0"/>
                  <a:t> user: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, No MUI.</a:t>
                </a: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can be known at </a:t>
                </a:r>
                <a:r>
                  <a:rPr lang="en-US" sz="2800" dirty="0" err="1"/>
                  <a:t>i-th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, and could be independent of other users’ feedbacks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2800" dirty="0"/>
                  <a:t>Each user can enable its Optimal Channel Smoothing independently. 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2800" dirty="0"/>
                  <a:t>There are 2 ways to enable Optimal Filtering at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(s)</a:t>
                </a:r>
              </a:p>
              <a:p>
                <a:pPr marL="1657350" lvl="2" indent="-742950">
                  <a:buFont typeface="+mj-lt"/>
                  <a:buAutoNum type="alphaLcParenR"/>
                </a:pPr>
                <a:r>
                  <a:rPr lang="en-US" sz="2800" dirty="0"/>
                  <a:t>Feedback S(k) and the optimal V(k) matrices</a:t>
                </a:r>
              </a:p>
              <a:p>
                <a:pPr marL="1657350" lvl="2" indent="-742950">
                  <a:buFont typeface="+mj-lt"/>
                  <a:buAutoNum type="alphaLcParenR"/>
                </a:pPr>
                <a:r>
                  <a:rPr lang="en-US" sz="2800" dirty="0"/>
                  <a:t>Both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 and </a:t>
                </a:r>
                <a:r>
                  <a:rPr lang="en-US" sz="2800" dirty="0" err="1"/>
                  <a:t>BFer</a:t>
                </a:r>
                <a:r>
                  <a:rPr lang="en-US" sz="2800" dirty="0"/>
                  <a:t> know the precoding matrices with high accuracy [6].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F1BF22-2D45-48AB-9550-BBBD1673F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55" y="1335580"/>
                <a:ext cx="7847011" cy="4869923"/>
              </a:xfrm>
              <a:prstGeom prst="rect">
                <a:avLst/>
              </a:prstGeom>
              <a:blipFill>
                <a:blip r:embed="rId3"/>
                <a:stretch>
                  <a:fillRect l="-1632" t="-1252" r="-622" b="-25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24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(2/3) – EQMCS and UEQMCS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191FA-10A1-41B4-B37B-0D380ACA86F5}"/>
              </a:ext>
            </a:extLst>
          </p:cNvPr>
          <p:cNvSpPr txBox="1"/>
          <p:nvPr/>
        </p:nvSpPr>
        <p:spPr>
          <a:xfrm>
            <a:off x="696913" y="1469360"/>
            <a:ext cx="7761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2800" dirty="0"/>
              <a:t>We have many choices for MUMIMO/</a:t>
            </a:r>
            <a:r>
              <a:rPr lang="en-US" sz="2800" dirty="0" err="1"/>
              <a:t>CoBF</a:t>
            </a:r>
            <a:r>
              <a:rPr lang="en-US" sz="2800" dirty="0"/>
              <a:t> pre-coding matrices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Make all singular value =1 (traditional DL-MU-MIMO)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Keep original singular values (likely different per user and stream)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Have desired new singular values.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/>
              <a:t>We can therefore choose to </a:t>
            </a:r>
            <a:r>
              <a:rPr lang="en-US" sz="2800"/>
              <a:t>use EQ- or UEQ- </a:t>
            </a:r>
            <a:r>
              <a:rPr lang="en-US" sz="2800" dirty="0"/>
              <a:t>MCS/MOD per stream per user.</a:t>
            </a:r>
          </a:p>
        </p:txBody>
      </p:sp>
    </p:spTree>
    <p:extLst>
      <p:ext uri="{BB962C8B-B14F-4D97-AF65-F5344CB8AC3E}">
        <p14:creationId xmlns:p14="http://schemas.microsoft.com/office/powerpoint/2010/main" val="829325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(3/3) – Sounding and Feedback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E347093-108C-41E3-98D4-78A03F152A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323008"/>
              </p:ext>
            </p:extLst>
          </p:nvPr>
        </p:nvGraphicFramePr>
        <p:xfrm>
          <a:off x="762000" y="1493838"/>
          <a:ext cx="5983288" cy="475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4" imgW="4190760" imgH="3327120" progId="Equation.DSMT4">
                  <p:embed/>
                </p:oleObj>
              </mc:Choice>
              <mc:Fallback>
                <p:oleObj name="Equation" r:id="rId4" imgW="4190760" imgH="33271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DEDC705-1382-4B00-8B49-4AB7D90553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493838"/>
                        <a:ext cx="5983288" cy="475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34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4" y="609600"/>
            <a:ext cx="7750174" cy="685800"/>
          </a:xfrm>
        </p:spPr>
        <p:txBody>
          <a:bodyPr/>
          <a:lstStyle/>
          <a:p>
            <a:r>
              <a:rPr lang="en-US" dirty="0"/>
              <a:t>11be Sounding Sequence Recap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4B85C1-0F08-4689-B236-AE285AB08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59" y="1676400"/>
            <a:ext cx="8241482" cy="282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4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4" y="609600"/>
            <a:ext cx="7750174" cy="685800"/>
          </a:xfrm>
        </p:spPr>
        <p:txBody>
          <a:bodyPr/>
          <a:lstStyle/>
          <a:p>
            <a:r>
              <a:rPr lang="en-US" dirty="0"/>
              <a:t>11bn Sounding Sequence Proposal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27D2E-75C5-4659-9E57-09DDB9E569A9}"/>
              </a:ext>
            </a:extLst>
          </p:cNvPr>
          <p:cNvSpPr txBox="1"/>
          <p:nvPr/>
        </p:nvSpPr>
        <p:spPr>
          <a:xfrm>
            <a:off x="530678" y="3521964"/>
            <a:ext cx="8232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Key point or difference from earlier generations: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BFees</a:t>
            </a:r>
            <a:r>
              <a:rPr lang="en-US" sz="1800" dirty="0"/>
              <a:t> have to have channel estimations with ALL related </a:t>
            </a:r>
            <a:r>
              <a:rPr lang="en-US" sz="1800" dirty="0" err="1"/>
              <a:t>BFers</a:t>
            </a:r>
            <a:r>
              <a:rPr lang="en-US" sz="1800" dirty="0"/>
              <a:t> for calculation of feedbacks.</a:t>
            </a:r>
          </a:p>
          <a:p>
            <a:r>
              <a:rPr lang="en-US" sz="1800" dirty="0">
                <a:highlight>
                  <a:srgbClr val="FFFF00"/>
                </a:highlight>
              </a:rPr>
              <a:t>Exact Details are TBD.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D2F77FC-F067-4111-9B11-8D2463BB95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553856"/>
              </p:ext>
            </p:extLst>
          </p:nvPr>
        </p:nvGraphicFramePr>
        <p:xfrm>
          <a:off x="2824163" y="4299302"/>
          <a:ext cx="5719762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4" imgW="4063680" imgH="1447560" progId="Equation.DSMT4">
                  <p:embed/>
                </p:oleObj>
              </mc:Choice>
              <mc:Fallback>
                <p:oleObj name="Equation" r:id="rId4" imgW="4063680" imgH="1447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394F699-13FC-485C-8070-54F7B8B910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24163" y="4299302"/>
                        <a:ext cx="5719762" cy="203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E8BBA60-7A21-49BF-8BF9-1A078482A1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771" y="1540317"/>
            <a:ext cx="8512629" cy="188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02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B3C8CE-AB47-449D-A50C-24944D6C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012"/>
            <a:ext cx="8305800" cy="48783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Unified </a:t>
            </a:r>
            <a:r>
              <a:rPr lang="en-US" sz="2800" b="0" dirty="0" err="1"/>
              <a:t>CoBF</a:t>
            </a:r>
            <a:r>
              <a:rPr lang="en-US" sz="2800" b="0" dirty="0"/>
              <a:t>/MU-MIMO schemes can achieve </a:t>
            </a:r>
            <a:r>
              <a:rPr lang="en-US" sz="2800" dirty="0"/>
              <a:t>Zero-MUI with precoding alone</a:t>
            </a:r>
            <a:r>
              <a:rPr lang="en-US" sz="2800" b="0" dirty="0"/>
              <a:t>, with any kind of RX/TX antenna configurations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Linearly Constrained Linear Optimal Receivers </a:t>
            </a:r>
            <a:r>
              <a:rPr lang="en-US" sz="2800" b="0" dirty="0"/>
              <a:t>are also proposed to mitigate MUI at </a:t>
            </a:r>
            <a:r>
              <a:rPr lang="en-US" sz="2800" b="0" dirty="0" err="1"/>
              <a:t>BFee</a:t>
            </a:r>
            <a:r>
              <a:rPr lang="en-US" sz="2800" b="0" dirty="0"/>
              <a:t> 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Schemes can enable Optimal Channel Smoothing and  UEQMCS/UEQMOD.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Proposed to enhance 11bn Sounding and Feedback Mechanism to take better advantage of the Unified </a:t>
            </a:r>
            <a:r>
              <a:rPr lang="en-US" sz="2800" b="0" dirty="0" err="1"/>
              <a:t>CoBF</a:t>
            </a:r>
            <a:r>
              <a:rPr lang="en-US" sz="2800" b="0" dirty="0"/>
              <a:t>/MU-MIMO schemes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1093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250992"/>
            <a:ext cx="8382000" cy="5149808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200" dirty="0"/>
              <a:t>[1] 23/1998: Zero-MUI Coordinated Beamforming (Huawei)</a:t>
            </a:r>
          </a:p>
          <a:p>
            <a:pPr marL="0" indent="0">
              <a:buNone/>
            </a:pPr>
            <a:r>
              <a:rPr lang="en-US" altLang="ko-KR" sz="2200" dirty="0"/>
              <a:t>[2] 24/0011: Coordinated Spatial Nulling (C-SN) Concept (</a:t>
            </a:r>
            <a:r>
              <a:rPr lang="en-US" altLang="ko-KR" sz="2200" dirty="0" err="1"/>
              <a:t>MaxLinear</a:t>
            </a:r>
            <a:r>
              <a:rPr lang="en-US" altLang="ko-KR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[3] 24/0012: Coordinated Spatial Nulling (C-SN) Simulations (</a:t>
            </a:r>
            <a:r>
              <a:rPr lang="en-US" altLang="ko-KR" sz="2200" dirty="0" err="1"/>
              <a:t>MaxLinear</a:t>
            </a:r>
            <a:r>
              <a:rPr lang="en-US" altLang="ko-KR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[4] 24/1204: </a:t>
            </a:r>
            <a:r>
              <a:rPr lang="en-US" altLang="ko-KR" sz="2200" dirty="0">
                <a:ea typeface="굴림" panose="020B0600000101010101" pitchFamily="50" charset="-127"/>
              </a:rPr>
              <a:t>Coordinated Beamforming for 11bn (LGE)</a:t>
            </a:r>
          </a:p>
          <a:p>
            <a:pPr marL="0" indent="0">
              <a:buNone/>
            </a:pPr>
            <a:r>
              <a:rPr lang="en-US" altLang="ko-KR" sz="2200" dirty="0"/>
              <a:t>[5] 23/0776: Performance of C-BF and C-SR (BRCM)</a:t>
            </a:r>
          </a:p>
          <a:p>
            <a:pPr marL="0" indent="0">
              <a:buNone/>
            </a:pPr>
            <a:r>
              <a:rPr lang="en-US" sz="2200" dirty="0"/>
              <a:t>[6] 24/1431: Enhancing BF Feedback Mechanism in 11bn (Samsung)</a:t>
            </a:r>
          </a:p>
          <a:p>
            <a:pPr marL="0" indent="0">
              <a:buNone/>
            </a:pPr>
            <a:r>
              <a:rPr lang="en-US" altLang="ko-KR" sz="2200" dirty="0"/>
              <a:t>[7] 22/1820: </a:t>
            </a:r>
            <a:r>
              <a:rPr lang="en-US" sz="2200" dirty="0"/>
              <a:t>BF Feedback with the Optimal SVD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[8] 22/1869: </a:t>
            </a:r>
            <a:r>
              <a:rPr lang="en-US" sz="2200" dirty="0"/>
              <a:t>TXBF based on the Optimal SVD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[9] 22/1413: </a:t>
            </a:r>
            <a:r>
              <a:rPr lang="en-US" sz="2200" dirty="0"/>
              <a:t>Thoughts-on-High-Reliability-Communications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[10] Book: “Next Generation Wireless LANs 80211n and 80211ac”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#1/3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Do you agree to include the following text to the 11bn SFD: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“11bn will extend 11be’s high accuracy MU-MIMO (TB) Sounding and BF Feedback mechanism to all 11bn BF scenarios (such as UL/DL-SU; UL/DL-MU; </a:t>
            </a:r>
            <a:r>
              <a:rPr lang="en-US" sz="2800" dirty="0" err="1"/>
              <a:t>CoBF</a:t>
            </a:r>
            <a:r>
              <a:rPr lang="en-US" sz="2800" dirty="0"/>
              <a:t>; and </a:t>
            </a:r>
            <a:r>
              <a:rPr lang="en-US" sz="2800" dirty="0" err="1"/>
              <a:t>etc</a:t>
            </a:r>
            <a:r>
              <a:rPr lang="en-US" sz="2800" dirty="0"/>
              <a:t>) , as an </a:t>
            </a:r>
            <a:r>
              <a:rPr lang="en-US" sz="2800" dirty="0">
                <a:highlight>
                  <a:srgbClr val="FFFF00"/>
                </a:highlight>
              </a:rPr>
              <a:t>optional</a:t>
            </a:r>
            <a:r>
              <a:rPr lang="en-US" sz="2800" dirty="0"/>
              <a:t> feature”. </a:t>
            </a: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1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#2/3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Do you agree to include the following text to the 11bn SFD: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“11bn will extend UEQM to all BF modes (such as </a:t>
            </a:r>
            <a:r>
              <a:rPr lang="en-US" sz="2800" dirty="0" err="1"/>
              <a:t>CoBF</a:t>
            </a:r>
            <a:r>
              <a:rPr lang="en-US" sz="2800" dirty="0"/>
              <a:t> and MUMIMO) as an </a:t>
            </a:r>
            <a:r>
              <a:rPr lang="en-US" sz="2800" dirty="0">
                <a:highlight>
                  <a:srgbClr val="FFFF00"/>
                </a:highlight>
              </a:rPr>
              <a:t>optional</a:t>
            </a:r>
            <a:r>
              <a:rPr lang="en-US" sz="2800" dirty="0"/>
              <a:t> feature”.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 and Outlines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B3C8CE-AB47-449D-A50C-24944D6C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012"/>
            <a:ext cx="8305800" cy="48783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The contribution [1] “23/1998: Zero-MUI Coordinated Beamforming” discussed </a:t>
            </a:r>
            <a:r>
              <a:rPr lang="en-US" sz="2200" b="0" dirty="0" err="1"/>
              <a:t>CoBF</a:t>
            </a:r>
            <a:r>
              <a:rPr lang="en-US" sz="2200" b="0" dirty="0"/>
              <a:t>/MUMIMO schemes, especially with cases of more </a:t>
            </a:r>
            <a:r>
              <a:rPr lang="en-US" sz="2200" b="0" dirty="0">
                <a:solidFill>
                  <a:srgbClr val="FF0000"/>
                </a:solidFill>
              </a:rPr>
              <a:t>RX antennas than TX antennas</a:t>
            </a:r>
            <a:r>
              <a:rPr lang="en-US" sz="2200" b="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[1]  also stated the schemes needs advanced </a:t>
            </a:r>
            <a:r>
              <a:rPr lang="en-US" sz="2200" dirty="0"/>
              <a:t>MVDR-like</a:t>
            </a:r>
            <a:r>
              <a:rPr lang="en-US" sz="2200" b="0" dirty="0"/>
              <a:t> receivers to achieve zero-MUI.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This contribution is proposing unified </a:t>
            </a:r>
            <a:r>
              <a:rPr lang="en-US" sz="2200" b="0" dirty="0" err="1"/>
              <a:t>CoBF</a:t>
            </a:r>
            <a:r>
              <a:rPr lang="en-US" sz="2200" b="0" dirty="0"/>
              <a:t>/MU-MIMO schemes achieving </a:t>
            </a:r>
            <a:r>
              <a:rPr lang="en-US" sz="2200" dirty="0"/>
              <a:t>Zero-MUI with precoding alone</a:t>
            </a:r>
            <a:r>
              <a:rPr lang="en-US" sz="2200" b="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Providing the equivalence between ZF and BD (Block-Diagonalization)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Sharing </a:t>
            </a:r>
            <a:r>
              <a:rPr lang="en-US" dirty="0"/>
              <a:t>Linearly Constrained Linear Optimal Receivers 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Analyzing Impacts to Optimal Filtering; UEQMCS; as well as Sounding and Feedback Mechanism.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Note: A motion is already passed to have </a:t>
            </a:r>
            <a:r>
              <a:rPr lang="en-US" sz="2200" dirty="0" err="1"/>
              <a:t>CoBF</a:t>
            </a:r>
            <a:r>
              <a:rPr lang="en-US" sz="2200" dirty="0"/>
              <a:t> in 11bn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#3/3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include the following text to the 11bn SFD: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“11bn will enhance the Sounding and Feedback Mechanism for </a:t>
            </a:r>
            <a:r>
              <a:rPr lang="en-US" dirty="0" err="1"/>
              <a:t>CoBF</a:t>
            </a:r>
            <a:r>
              <a:rPr lang="en-US" dirty="0"/>
              <a:t>, as an </a:t>
            </a:r>
            <a:r>
              <a:rPr lang="en-US" dirty="0">
                <a:highlight>
                  <a:srgbClr val="FFFF00"/>
                </a:highlight>
              </a:rPr>
              <a:t>optional</a:t>
            </a:r>
            <a:r>
              <a:rPr lang="en-US" dirty="0"/>
              <a:t> feature”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Note: Exact Details are TBD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6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- 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C7C90-6F51-46EE-BD36-549C0B58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531597"/>
              </p:ext>
            </p:extLst>
          </p:nvPr>
        </p:nvGraphicFramePr>
        <p:xfrm>
          <a:off x="412750" y="1220787"/>
          <a:ext cx="8318500" cy="43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4" imgW="4787640" imgH="2489040" progId="Equation.DSMT4">
                  <p:embed/>
                </p:oleObj>
              </mc:Choice>
              <mc:Fallback>
                <p:oleObj name="Equation" r:id="rId4" imgW="4787640" imgH="2489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1B7532E-A71D-484D-A2E6-67C175C38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2750" y="1220787"/>
                        <a:ext cx="8318500" cy="432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960DB9D1-E8C7-4987-9FAB-BCBB1165531B}"/>
              </a:ext>
            </a:extLst>
          </p:cNvPr>
          <p:cNvSpPr/>
          <p:nvPr/>
        </p:nvSpPr>
        <p:spPr bwMode="auto">
          <a:xfrm>
            <a:off x="522126" y="1141413"/>
            <a:ext cx="2525874" cy="531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ZF-1: Good for EQMCS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7CC73014-4A65-49A4-A7F6-9AFB818027F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ln>
                <a:solidFill>
                  <a:schemeClr val="tx1"/>
                </a:solidFill>
              </a:ln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>
                    <a:highlight>
                      <a:srgbClr val="FFFF00"/>
                    </a:highlight>
                  </a:rPr>
                  <a:t># of RX Ants ≤ # of TX Ants</a:t>
                </a:r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𝑬𝑸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is from Feedbacks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7CC73014-4A65-49A4-A7F6-9AFB818027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99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C7C90-6F51-46EE-BD36-549C0B58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676881"/>
              </p:ext>
            </p:extLst>
          </p:nvPr>
        </p:nvGraphicFramePr>
        <p:xfrm>
          <a:off x="390040" y="1447800"/>
          <a:ext cx="852792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4" imgW="5359320" imgH="2489040" progId="Equation.DSMT4">
                  <p:embed/>
                </p:oleObj>
              </mc:Choice>
              <mc:Fallback>
                <p:oleObj name="Equation" r:id="rId4" imgW="5359320" imgH="2489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65C7C90-6F51-46EE-BD36-549C0B58AC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040" y="1447800"/>
                        <a:ext cx="852792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F522819-9D0F-4AEA-AB92-9E25AAE26E53}"/>
              </a:ext>
            </a:extLst>
          </p:cNvPr>
          <p:cNvSpPr/>
          <p:nvPr/>
        </p:nvSpPr>
        <p:spPr bwMode="auto">
          <a:xfrm>
            <a:off x="533400" y="1144587"/>
            <a:ext cx="1904999" cy="531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ZF-2: Good for UEQMCS/UEQM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82FB2BB-E361-4B94-89EF-0FD2B59252C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ln>
                <a:solidFill>
                  <a:schemeClr val="tx1"/>
                </a:solidFill>
              </a:ln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>
                    <a:highlight>
                      <a:srgbClr val="FFFF00"/>
                    </a:highlight>
                  </a:rPr>
                  <a:t># of RX Ants ≤ # of TX Ants</a:t>
                </a:r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𝑬𝑸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is from Feedbacks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82FB2BB-E361-4B94-89EF-0FD2B59252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0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22819-9D0F-4AEA-AB92-9E25AAE26E53}"/>
              </a:ext>
            </a:extLst>
          </p:cNvPr>
          <p:cNvSpPr/>
          <p:nvPr/>
        </p:nvSpPr>
        <p:spPr bwMode="auto">
          <a:xfrm>
            <a:off x="699425" y="1144587"/>
            <a:ext cx="1143000" cy="3531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BD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1A9E98A-312C-463A-92D4-F6BF276A81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27352"/>
              </p:ext>
            </p:extLst>
          </p:nvPr>
        </p:nvGraphicFramePr>
        <p:xfrm>
          <a:off x="653058" y="1558924"/>
          <a:ext cx="7714656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4" imgW="4647960" imgH="2869920" progId="Equation.DSMT4">
                  <p:embed/>
                </p:oleObj>
              </mc:Choice>
              <mc:Fallback>
                <p:oleObj name="Equation" r:id="rId4" imgW="4647960" imgH="28699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1B7532E-A71D-484D-A2E6-67C175C38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3058" y="1558924"/>
                        <a:ext cx="7714656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9D00BF7-6D8C-428F-B436-7E065B6A8726}"/>
              </a:ext>
            </a:extLst>
          </p:cNvPr>
          <p:cNvSpPr txBox="1"/>
          <p:nvPr/>
        </p:nvSpPr>
        <p:spPr>
          <a:xfrm>
            <a:off x="5040738" y="1219200"/>
            <a:ext cx="3341262" cy="400110"/>
          </a:xfrm>
          <a:prstGeom prst="rect">
            <a:avLst/>
          </a:prstGeom>
          <a:solidFill>
            <a:srgbClr val="F4F3D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BFer</a:t>
            </a:r>
            <a:r>
              <a:rPr lang="en-US" sz="2000" dirty="0"/>
              <a:t> may not know H 100%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6C4F3-9CEA-4B7A-A864-5B8A93CD1156}"/>
                  </a:ext>
                </a:extLst>
              </p:cNvPr>
              <p:cNvSpPr txBox="1"/>
              <p:nvPr/>
            </p:nvSpPr>
            <p:spPr>
              <a:xfrm>
                <a:off x="4983720" y="2362200"/>
                <a:ext cx="3341262" cy="349326"/>
              </a:xfrm>
              <a:prstGeom prst="rect">
                <a:avLst/>
              </a:prstGeom>
              <a:solidFill>
                <a:srgbClr val="F4F3DD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BFee may not know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_1</m:t>
                        </m:r>
                      </m:sub>
                    </m:sSub>
                  </m:oMath>
                </a14:m>
                <a:r>
                  <a:rPr lang="en-US" sz="1600" dirty="0"/>
                  <a:t> 100%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6C4F3-9CEA-4B7A-A864-5B8A93CD1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720" y="2362200"/>
                <a:ext cx="3341262" cy="349326"/>
              </a:xfrm>
              <a:prstGeom prst="rect">
                <a:avLst/>
              </a:prstGeom>
              <a:blipFill>
                <a:blip r:embed="rId6"/>
                <a:stretch>
                  <a:fillRect l="-909" t="-3390" b="-1525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C1D4E5B-D3AD-421E-8E2C-57CED88CD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31052" y="5562600"/>
            <a:ext cx="3160634" cy="431773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# of RX Ants ≤ # of TX Ants </a:t>
            </a:r>
          </a:p>
        </p:txBody>
      </p:sp>
    </p:spTree>
    <p:extLst>
      <p:ext uri="{BB962C8B-B14F-4D97-AF65-F5344CB8AC3E}">
        <p14:creationId xmlns:p14="http://schemas.microsoft.com/office/powerpoint/2010/main" val="332549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Cases of # of RX Ants &gt; # of TX Ants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35EE3B-875D-412A-9021-457746395570}"/>
              </a:ext>
            </a:extLst>
          </p:cNvPr>
          <p:cNvSpPr txBox="1"/>
          <p:nvPr/>
        </p:nvSpPr>
        <p:spPr>
          <a:xfrm>
            <a:off x="457200" y="1327911"/>
            <a:ext cx="808672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[1] and others stated that </a:t>
            </a:r>
            <a:r>
              <a:rPr lang="en-US" sz="2400" dirty="0">
                <a:highlight>
                  <a:srgbClr val="FFFF00"/>
                </a:highlight>
              </a:rPr>
              <a:t>MUI can’t be completely eliminated </a:t>
            </a:r>
            <a:r>
              <a:rPr lang="en-US" sz="2400" dirty="0"/>
              <a:t>with traditional pre-coding scheme alone, and hence “advanced” receivers have to be used to suppress MUI at the </a:t>
            </a:r>
            <a:r>
              <a:rPr lang="en-US" sz="2400" dirty="0" err="1"/>
              <a:t>BFee</a:t>
            </a:r>
            <a:r>
              <a:rPr lang="en-US" sz="2400" dirty="0"/>
              <a:t> side.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7290393D-F3DD-4680-B968-9B279E0C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07" y="3153326"/>
            <a:ext cx="2610379" cy="321946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024A4CB-07A0-46BA-A669-4661EA118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702" y="3152001"/>
            <a:ext cx="3238498" cy="3218003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42DF6C1-DC32-47F5-BFF9-20D170DE77C0}"/>
              </a:ext>
            </a:extLst>
          </p:cNvPr>
          <p:cNvSpPr txBox="1"/>
          <p:nvPr/>
        </p:nvSpPr>
        <p:spPr>
          <a:xfrm>
            <a:off x="457199" y="3152001"/>
            <a:ext cx="143147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/>
              <a:t>MUMIMO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4B601C0-F44F-4237-A34B-F17F3A26A545}"/>
              </a:ext>
            </a:extLst>
          </p:cNvPr>
          <p:cNvSpPr txBox="1"/>
          <p:nvPr/>
        </p:nvSpPr>
        <p:spPr>
          <a:xfrm>
            <a:off x="4114800" y="2868876"/>
            <a:ext cx="101464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err="1"/>
              <a:t>CoBF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53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The Unified Scheme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4BE4112-939E-46E9-92A5-DE7D0A28DD5D}"/>
              </a:ext>
            </a:extLst>
          </p:cNvPr>
          <p:cNvGrpSpPr/>
          <p:nvPr/>
        </p:nvGrpSpPr>
        <p:grpSpPr>
          <a:xfrm>
            <a:off x="696913" y="1981200"/>
            <a:ext cx="5708772" cy="4419600"/>
            <a:chOff x="7599596" y="2327430"/>
            <a:chExt cx="3016604" cy="2424832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33810E2-74BA-42C2-8793-DC43B70038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99596" y="2327430"/>
              <a:ext cx="2440276" cy="2424832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0755A3C-31EF-4169-9E85-F9FB6FCC26A6}"/>
                </a:ext>
              </a:extLst>
            </p:cNvPr>
            <p:cNvGrpSpPr/>
            <p:nvPr/>
          </p:nvGrpSpPr>
          <p:grpSpPr>
            <a:xfrm>
              <a:off x="9344025" y="2429227"/>
              <a:ext cx="1272175" cy="2299936"/>
              <a:chOff x="9344025" y="2429227"/>
              <a:chExt cx="1272175" cy="2299936"/>
            </a:xfrm>
          </p:grpSpPr>
          <p:graphicFrame>
            <p:nvGraphicFramePr>
              <p:cNvPr id="22" name="Object 21">
                <a:extLst>
                  <a:ext uri="{FF2B5EF4-FFF2-40B4-BE49-F238E27FC236}">
                    <a16:creationId xmlns:a16="http://schemas.microsoft.com/office/drawing/2014/main" id="{FFE9C327-AECF-439D-87A4-815AF481448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773311" y="2429227"/>
              <a:ext cx="532389" cy="3650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06" name="Equation" r:id="rId5" imgW="444240" imgH="304560" progId="Equation.DSMT4">
                      <p:embed/>
                    </p:oleObj>
                  </mc:Choice>
                  <mc:Fallback>
                    <p:oleObj name="Equation" r:id="rId5" imgW="444240" imgH="304560" progId="Equation.DSMT4">
                      <p:embed/>
                      <p:pic>
                        <p:nvPicPr>
                          <p:cNvPr id="22" name="Object 21">
                            <a:extLst>
                              <a:ext uri="{FF2B5EF4-FFF2-40B4-BE49-F238E27FC236}">
                                <a16:creationId xmlns:a16="http://schemas.microsoft.com/office/drawing/2014/main" id="{FFE9C327-AECF-439D-87A4-815AF4814480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9773311" y="2429227"/>
                            <a:ext cx="532389" cy="365067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B9A10A1F-8E85-4F4F-A527-69C10CB79AB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794522" y="3125788"/>
              <a:ext cx="546100" cy="3651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07" name="Equation" r:id="rId7" imgW="457200" imgH="304560" progId="Equation.DSMT4">
                      <p:embed/>
                    </p:oleObj>
                  </mc:Choice>
                  <mc:Fallback>
                    <p:oleObj name="Equation" r:id="rId7" imgW="457200" imgH="30456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B9A10A1F-8E85-4F4F-A527-69C10CB79AB1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9794522" y="3125788"/>
                            <a:ext cx="546100" cy="365125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07839939-B6A2-4725-B78E-BD0222BDC00F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070100" y="3797300"/>
              <a:ext cx="546100" cy="3651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08" name="Equation" r:id="rId9" imgW="457200" imgH="304560" progId="Equation.DSMT4">
                      <p:embed/>
                    </p:oleObj>
                  </mc:Choice>
                  <mc:Fallback>
                    <p:oleObj name="Equation" r:id="rId9" imgW="457200" imgH="3045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07839939-B6A2-4725-B78E-BD0222BDC00F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0070100" y="3797300"/>
                            <a:ext cx="546100" cy="365125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Object 24">
                <a:extLst>
                  <a:ext uri="{FF2B5EF4-FFF2-40B4-BE49-F238E27FC236}">
                    <a16:creationId xmlns:a16="http://schemas.microsoft.com/office/drawing/2014/main" id="{46694A78-F221-4858-9915-5670C1F8ECAB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9344025" y="4364038"/>
              <a:ext cx="547688" cy="3651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09" name="Equation" r:id="rId11" imgW="457200" imgH="304560" progId="Equation.DSMT4">
                      <p:embed/>
                    </p:oleObj>
                  </mc:Choice>
                  <mc:Fallback>
                    <p:oleObj name="Equation" r:id="rId11" imgW="457200" imgH="304560" progId="Equation.DSMT4">
                      <p:embed/>
                      <p:pic>
                        <p:nvPicPr>
                          <p:cNvPr id="25" name="Object 24">
                            <a:extLst>
                              <a:ext uri="{FF2B5EF4-FFF2-40B4-BE49-F238E27FC236}">
                                <a16:creationId xmlns:a16="http://schemas.microsoft.com/office/drawing/2014/main" id="{46694A78-F221-4858-9915-5670C1F8ECAB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9344025" y="4364038"/>
                            <a:ext cx="547688" cy="365125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" name="Arrow: Right 2">
            <a:extLst>
              <a:ext uri="{FF2B5EF4-FFF2-40B4-BE49-F238E27FC236}">
                <a16:creationId xmlns:a16="http://schemas.microsoft.com/office/drawing/2014/main" id="{CA5F6B51-D7AB-4F8D-927D-EA389BC1E0A0}"/>
              </a:ext>
            </a:extLst>
          </p:cNvPr>
          <p:cNvSpPr/>
          <p:nvPr/>
        </p:nvSpPr>
        <p:spPr bwMode="auto">
          <a:xfrm>
            <a:off x="2434463" y="2185411"/>
            <a:ext cx="1143000" cy="66538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</a:t>
            </a:r>
            <a:r>
              <a:rPr kumimoji="0" lang="en-US" sz="16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B60C9AC2-C688-422F-919B-0E5A3EB49802}"/>
              </a:ext>
            </a:extLst>
          </p:cNvPr>
          <p:cNvSpPr/>
          <p:nvPr/>
        </p:nvSpPr>
        <p:spPr bwMode="auto">
          <a:xfrm>
            <a:off x="2362200" y="3276600"/>
            <a:ext cx="1143000" cy="66538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600" dirty="0"/>
              <a:t>H</a:t>
            </a:r>
            <a:r>
              <a:rPr kumimoji="0" lang="en-US" sz="1600" baseline="-25000" dirty="0"/>
              <a:t>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56C00E-B967-4524-893C-D730A2DB2298}"/>
              </a:ext>
            </a:extLst>
          </p:cNvPr>
          <p:cNvSpPr txBox="1"/>
          <p:nvPr/>
        </p:nvSpPr>
        <p:spPr>
          <a:xfrm>
            <a:off x="696914" y="1229380"/>
            <a:ext cx="79136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Each STA has 3 physical, but only 2 virtual, antennas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7E0554-2CF9-48FF-AA40-73D17DCFF814}"/>
              </a:ext>
            </a:extLst>
          </p:cNvPr>
          <p:cNvSpPr/>
          <p:nvPr/>
        </p:nvSpPr>
        <p:spPr bwMode="auto">
          <a:xfrm>
            <a:off x="6660514" y="3048000"/>
            <a:ext cx="2331086" cy="15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of Virtual RX Ants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=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of TX </a:t>
            </a:r>
            <a:r>
              <a:rPr kumimoji="0" lang="en-US" sz="1800" dirty="0"/>
              <a:t>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Similarly for MU cases</a:t>
            </a:r>
          </a:p>
        </p:txBody>
      </p:sp>
    </p:spTree>
    <p:extLst>
      <p:ext uri="{BB962C8B-B14F-4D97-AF65-F5344CB8AC3E}">
        <p14:creationId xmlns:p14="http://schemas.microsoft.com/office/powerpoint/2010/main" val="350434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The Unified Scheme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455D26-CA0A-4497-9C35-8437BAB53B4D}"/>
              </a:ext>
            </a:extLst>
          </p:cNvPr>
          <p:cNvGrpSpPr/>
          <p:nvPr/>
        </p:nvGrpSpPr>
        <p:grpSpPr>
          <a:xfrm>
            <a:off x="527046" y="1199017"/>
            <a:ext cx="6240724" cy="5201783"/>
            <a:chOff x="384288" y="1196073"/>
            <a:chExt cx="6383337" cy="5407025"/>
          </a:xfrm>
        </p:grpSpPr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1F73628A-A87C-4A5E-89AC-EA7DC46946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7841423"/>
                </p:ext>
              </p:extLst>
            </p:nvPr>
          </p:nvGraphicFramePr>
          <p:xfrm>
            <a:off x="384288" y="1196073"/>
            <a:ext cx="6383337" cy="540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9" name="Equation" r:id="rId4" imgW="4470120" imgH="3784320" progId="Equation.DSMT4">
                    <p:embed/>
                  </p:oleObj>
                </mc:Choice>
                <mc:Fallback>
                  <p:oleObj name="Equation" r:id="rId4" imgW="4470120" imgH="378432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01B7532E-A71D-484D-A2E6-67C175C38AC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84288" y="1196073"/>
                          <a:ext cx="6383337" cy="54070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48B24B3-7878-4304-BB39-E691CF916FA3}"/>
                </a:ext>
              </a:extLst>
            </p:cNvPr>
            <p:cNvSpPr/>
            <p:nvPr/>
          </p:nvSpPr>
          <p:spPr>
            <a:xfrm>
              <a:off x="2344766" y="4860554"/>
              <a:ext cx="485520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7BB066A-DEE7-493F-8129-D7D024348C1D}"/>
                </a:ext>
              </a:extLst>
            </p:cNvPr>
            <p:cNvSpPr/>
            <p:nvPr/>
          </p:nvSpPr>
          <p:spPr>
            <a:xfrm>
              <a:off x="3050539" y="5335793"/>
              <a:ext cx="525418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9E4C8EC-778E-4945-B4C2-5F49249F5CF8}"/>
                </a:ext>
              </a:extLst>
            </p:cNvPr>
            <p:cNvSpPr/>
            <p:nvPr/>
          </p:nvSpPr>
          <p:spPr>
            <a:xfrm>
              <a:off x="4360014" y="5811032"/>
              <a:ext cx="467800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9B5ED92-8E8C-459B-8DD2-44B4ECA411A6}"/>
                </a:ext>
              </a:extLst>
            </p:cNvPr>
            <p:cNvSpPr/>
            <p:nvPr/>
          </p:nvSpPr>
          <p:spPr>
            <a:xfrm>
              <a:off x="5055908" y="6230928"/>
              <a:ext cx="501249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912ACA-EBCF-4C02-97C9-2F4C89F78994}"/>
                </a:ext>
              </a:extLst>
            </p:cNvPr>
            <p:cNvSpPr/>
            <p:nvPr/>
          </p:nvSpPr>
          <p:spPr>
            <a:xfrm>
              <a:off x="1523486" y="1487023"/>
              <a:ext cx="878031" cy="3636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BA0F007-CB90-465F-B62D-185A0749D3A8}"/>
                </a:ext>
              </a:extLst>
            </p:cNvPr>
            <p:cNvSpPr/>
            <p:nvPr/>
          </p:nvSpPr>
          <p:spPr>
            <a:xfrm>
              <a:off x="2526493" y="1850705"/>
              <a:ext cx="958229" cy="3636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1FA8A60-61F2-4411-8747-EBD32470557C}"/>
              </a:ext>
            </a:extLst>
          </p:cNvPr>
          <p:cNvSpPr/>
          <p:nvPr/>
        </p:nvSpPr>
        <p:spPr bwMode="auto">
          <a:xfrm>
            <a:off x="6324601" y="3124200"/>
            <a:ext cx="2219324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Zero-MUI !!!</a:t>
            </a:r>
          </a:p>
        </p:txBody>
      </p:sp>
    </p:spTree>
    <p:extLst>
      <p:ext uri="{BB962C8B-B14F-4D97-AF65-F5344CB8AC3E}">
        <p14:creationId xmlns:p14="http://schemas.microsoft.com/office/powerpoint/2010/main" val="220414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Equivalence of ZF and BD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0977E7D-92A4-4800-BCA7-0D161F2C2347}"/>
              </a:ext>
            </a:extLst>
          </p:cNvPr>
          <p:cNvGrpSpPr/>
          <p:nvPr/>
        </p:nvGrpSpPr>
        <p:grpSpPr>
          <a:xfrm>
            <a:off x="533400" y="1235075"/>
            <a:ext cx="8145462" cy="5241925"/>
            <a:chOff x="533400" y="1235075"/>
            <a:chExt cx="8145462" cy="524192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71E0C7C-CB8F-4FCE-8BA7-86C0C60F6C8E}"/>
                </a:ext>
              </a:extLst>
            </p:cNvPr>
            <p:cNvSpPr/>
            <p:nvPr/>
          </p:nvSpPr>
          <p:spPr bwMode="auto">
            <a:xfrm>
              <a:off x="2514600" y="1371600"/>
              <a:ext cx="1677988" cy="5334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58538CD6-4D4C-4CAB-B505-43224A26E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9528214"/>
                </p:ext>
              </p:extLst>
            </p:nvPr>
          </p:nvGraphicFramePr>
          <p:xfrm>
            <a:off x="533400" y="1235075"/>
            <a:ext cx="7672387" cy="5241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4" name="Equation" r:id="rId4" imgW="4647960" imgH="3174840" progId="Equation.DSMT4">
                    <p:embed/>
                  </p:oleObj>
                </mc:Choice>
                <mc:Fallback>
                  <p:oleObj name="Equation" r:id="rId4" imgW="4647960" imgH="317484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01B7532E-A71D-484D-A2E6-67C175C38AC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33400" y="1235075"/>
                          <a:ext cx="7672387" cy="5241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59207AFA-58C5-42B4-8825-6A7847D06F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4455078"/>
                </p:ext>
              </p:extLst>
            </p:nvPr>
          </p:nvGraphicFramePr>
          <p:xfrm>
            <a:off x="3733800" y="5410200"/>
            <a:ext cx="4945062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5" name="Equation" r:id="rId6" imgW="2641320" imgH="507960" progId="Equation.DSMT4">
                    <p:embed/>
                  </p:oleObj>
                </mc:Choice>
                <mc:Fallback>
                  <p:oleObj name="Equation" r:id="rId6" imgW="2641320" imgH="50796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1D681898-A263-4425-B732-DDABF27CD2E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733800" y="5410200"/>
                          <a:ext cx="4945062" cy="946150"/>
                        </a:xfrm>
                        <a:prstGeom prst="rect">
                          <a:avLst/>
                        </a:prstGeom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rgbClr val="FF0000"/>
                          </a:solidFill>
                          <a:prstDash val="dash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977026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328968</TotalTime>
  <Words>1454</Words>
  <Application>Microsoft Office PowerPoint</Application>
  <PresentationFormat>On-screen Show (4:3)</PresentationFormat>
  <Paragraphs>256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굴림</vt:lpstr>
      <vt:lpstr>맑은 고딕</vt:lpstr>
      <vt:lpstr>Arial</vt:lpstr>
      <vt:lpstr>Cambria Math</vt:lpstr>
      <vt:lpstr>Times New Roman</vt:lpstr>
      <vt:lpstr>802-11-Submission</vt:lpstr>
      <vt:lpstr>Equation</vt:lpstr>
      <vt:lpstr>Unified CoBF/MUMIMO Schemes  with Zero-MUI</vt:lpstr>
      <vt:lpstr>Introduction and Outlines</vt:lpstr>
      <vt:lpstr>MUMIMO Precoding - (1/3)</vt:lpstr>
      <vt:lpstr>MUMIMO Precoding (2/3)</vt:lpstr>
      <vt:lpstr>MUMIMO Precoding (3/3)</vt:lpstr>
      <vt:lpstr>Cases of # of RX Ants &gt; # of TX Ants</vt:lpstr>
      <vt:lpstr>The Unified Scheme (1/2)</vt:lpstr>
      <vt:lpstr>The Unified Scheme (2/2)</vt:lpstr>
      <vt:lpstr>Equivalence of ZF and BD</vt:lpstr>
      <vt:lpstr>MUI-Mitigation at Receivers</vt:lpstr>
      <vt:lpstr>Impacts (1/3) – Optimal Channel Smoothing</vt:lpstr>
      <vt:lpstr>Impacts (2/3) – EQMCS and UEQMCS</vt:lpstr>
      <vt:lpstr>Impacts (3/3) – Sounding and Feedback</vt:lpstr>
      <vt:lpstr>11be Sounding Sequence Recap</vt:lpstr>
      <vt:lpstr>11bn Sounding Sequence Proposal</vt:lpstr>
      <vt:lpstr>Summary</vt:lpstr>
      <vt:lpstr>References</vt:lpstr>
      <vt:lpstr>SP #1/3</vt:lpstr>
      <vt:lpstr>SP #2/3</vt:lpstr>
      <vt:lpstr>SP #3/3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6024</cp:revision>
  <cp:lastPrinted>2019-01-10T23:08:02Z</cp:lastPrinted>
  <dcterms:created xsi:type="dcterms:W3CDTF">2007-05-21T21:00:37Z</dcterms:created>
  <dcterms:modified xsi:type="dcterms:W3CDTF">2024-09-05T18:55:04Z</dcterms:modified>
</cp:coreProperties>
</file>