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1057" r:id="rId3"/>
    <p:sldId id="1058" r:id="rId4"/>
    <p:sldId id="1061" r:id="rId5"/>
    <p:sldId id="1056" r:id="rId6"/>
    <p:sldId id="1055" r:id="rId7"/>
    <p:sldId id="1063" r:id="rId8"/>
    <p:sldId id="1060" r:id="rId9"/>
    <p:sldId id="1064" r:id="rId10"/>
    <p:sldId id="1011" r:id="rId11"/>
    <p:sldId id="1054" r:id="rId12"/>
    <p:sldId id="1062" r:id="rId13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0326" autoAdjust="0"/>
  </p:normalViewPr>
  <p:slideViewPr>
    <p:cSldViewPr>
      <p:cViewPr varScale="1">
        <p:scale>
          <a:sx n="79" d="100"/>
          <a:sy n="79" d="100"/>
        </p:scale>
        <p:origin x="1518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90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68081" y="78836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2461" y="78836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19752" y="6784786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84637" y="678478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29492" y="292645"/>
            <a:ext cx="74374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29491" y="6784786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29492" y="6776612"/>
            <a:ext cx="76423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27473" y="1998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6038" y="1998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1950" y="530225"/>
            <a:ext cx="3492500" cy="2620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8332" y="3330268"/>
            <a:ext cx="6819736" cy="3155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10574" y="6788055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0497" y="6788055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1066" y="6788055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971066" y="6786421"/>
            <a:ext cx="735426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870099" y="223980"/>
            <a:ext cx="755620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3089" y="6788055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4676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0470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6685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3662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39865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56491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1830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8002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93090" y="678805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8113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802.11-24/1431r2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4147" y="6475413"/>
            <a:ext cx="1299778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A Unified Signaling Scheme for EQM/UEQM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2024-08-21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009967"/>
              </p:ext>
            </p:extLst>
          </p:nvPr>
        </p:nvGraphicFramePr>
        <p:xfrm>
          <a:off x="762000" y="2895605"/>
          <a:ext cx="7620000" cy="317912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7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Aiguo Yan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Samsung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3655 N First St, San Jose, CA 95134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aiguo.yan@samsung.com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Zigui Yang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Srini Kandala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Ravi Gidvani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Jeon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19899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15998"/>
            <a:ext cx="7772400" cy="3560802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24/1411: </a:t>
            </a:r>
            <a:r>
              <a:rPr lang="en-GB" sz="2000" dirty="0" err="1"/>
              <a:t>Signaling</a:t>
            </a:r>
            <a:r>
              <a:rPr lang="en-GB" sz="2000" dirty="0"/>
              <a:t> for UHR PPDU </a:t>
            </a:r>
            <a:r>
              <a:rPr lang="en-US" altLang="en-US" sz="2000" dirty="0"/>
              <a:t>(Huawei/Ross Yu)</a:t>
            </a:r>
            <a:endParaRPr lang="en-US" sz="2000" dirty="0"/>
          </a:p>
          <a:p>
            <a:pPr marL="0" indent="0">
              <a:buNone/>
            </a:pPr>
            <a:r>
              <a:rPr lang="en-US" altLang="ko-KR" sz="2000" dirty="0"/>
              <a:t>[2] 24/1409: </a:t>
            </a:r>
            <a:r>
              <a:rPr lang="en-US" altLang="en-US" sz="2000" dirty="0"/>
              <a:t>Unequal Pattern Discussion </a:t>
            </a:r>
            <a:r>
              <a:rPr lang="en-US" altLang="zh-CN" sz="2000" dirty="0"/>
              <a:t>F</a:t>
            </a:r>
            <a:r>
              <a:rPr lang="en-US" altLang="en-US" sz="2000" dirty="0"/>
              <a:t>ollow up (Huawei/Ross Yu)</a:t>
            </a:r>
            <a:endParaRPr lang="en-US" sz="2000" dirty="0"/>
          </a:p>
          <a:p>
            <a:pPr marL="0" indent="0">
              <a:buNone/>
            </a:pPr>
            <a:r>
              <a:rPr lang="en-US" altLang="ko-KR" sz="2000" dirty="0"/>
              <a:t>[3] 24/1427: Signaling for MCS and UEQM in 11bn (LGE/Dongguk Lim)</a:t>
            </a:r>
          </a:p>
          <a:p>
            <a:pPr marL="0" indent="0">
              <a:buNone/>
            </a:pPr>
            <a:r>
              <a:rPr lang="en-US" altLang="zh-CN" sz="2000" dirty="0"/>
              <a:t>[4] 24/0474: UHR Unequal Modulation Pattern and New MCS (NXP/Rui Cao)</a:t>
            </a:r>
          </a:p>
          <a:p>
            <a:pPr marL="0" indent="0">
              <a:buNone/>
            </a:pPr>
            <a:r>
              <a:rPr lang="en-US" altLang="zh-CN" sz="2000" dirty="0"/>
              <a:t>[5] 24/0498: Unequal Modulation in MIMO TXBF and New MCS for 11bn (QCOM/Alice Chen )</a:t>
            </a:r>
          </a:p>
          <a:p>
            <a:pPr marL="0" indent="0">
              <a:buNone/>
            </a:pPr>
            <a:r>
              <a:rPr lang="en-US" altLang="zh-CN" sz="2000" dirty="0"/>
              <a:t>[6] 24/0734: On UEQM and UEQ-MCS (BRCM/Ron </a:t>
            </a:r>
            <a:r>
              <a:rPr lang="en-US" altLang="zh-CN" sz="2000" dirty="0" err="1"/>
              <a:t>Porat</a:t>
            </a:r>
            <a:r>
              <a:rPr lang="en-US" altLang="zh-CN" sz="2000" dirty="0"/>
              <a:t>)	</a:t>
            </a:r>
          </a:p>
          <a:p>
            <a:pPr marL="0" indent="0">
              <a:buNone/>
            </a:pPr>
            <a:r>
              <a:rPr lang="en-US" altLang="zh-CN" sz="2000" dirty="0"/>
              <a:t>[7] 24/0507: UEQM Further Details (BRCM/Ron </a:t>
            </a:r>
            <a:r>
              <a:rPr lang="en-US" altLang="zh-CN" sz="2000" dirty="0" err="1"/>
              <a:t>Porat</a:t>
            </a:r>
            <a:r>
              <a:rPr lang="en-US" altLang="zh-CN" sz="2000" dirty="0"/>
              <a:t>)</a:t>
            </a:r>
          </a:p>
          <a:p>
            <a:pPr marL="0" indent="0">
              <a:buNone/>
            </a:pPr>
            <a:endParaRPr lang="en-US" altLang="ko-KR" sz="2000" b="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16" name="内容占位符 1">
            <a:extLst>
              <a:ext uri="{FF2B5EF4-FFF2-40B4-BE49-F238E27FC236}">
                <a16:creationId xmlns:a16="http://schemas.microsoft.com/office/drawing/2014/main" id="{3ED039B7-B609-4FCD-BA08-64A95D480A09}"/>
              </a:ext>
            </a:extLst>
          </p:cNvPr>
          <p:cNvSpPr txBox="1">
            <a:spLocks/>
          </p:cNvSpPr>
          <p:nvPr/>
        </p:nvSpPr>
        <p:spPr bwMode="auto">
          <a:xfrm>
            <a:off x="800794" y="12954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zh-CN" sz="2800" kern="0" dirty="0"/>
              <a:t>Do you agree to include the following into the 11bn SFD?</a:t>
            </a:r>
          </a:p>
          <a:p>
            <a:pPr lvl="1"/>
            <a:r>
              <a:rPr kumimoji="0" lang="en-US" altLang="zh-CN" sz="2800" kern="0" dirty="0"/>
              <a:t>11bn will use an unified scheme to indicate different (EQM and UEQM) combinations (exact detail to be further harmonized) </a:t>
            </a:r>
          </a:p>
          <a:p>
            <a:pPr marL="457200" lvl="1" indent="0">
              <a:buNone/>
            </a:pPr>
            <a:endParaRPr kumimoji="0" lang="en-US" altLang="zh-CN" sz="2800" kern="0" dirty="0"/>
          </a:p>
          <a:p>
            <a:pPr marL="457200" lvl="1" indent="0">
              <a:buNone/>
            </a:pPr>
            <a:r>
              <a:rPr kumimoji="0" lang="en-US" altLang="zh-CN" sz="2800" kern="0" dirty="0"/>
              <a:t>Note: Option 1a and 1b</a:t>
            </a:r>
          </a:p>
          <a:p>
            <a:pPr lvl="1"/>
            <a:endParaRPr kumimoji="0" lang="en-US" altLang="zh-CN" sz="2800" kern="0" dirty="0"/>
          </a:p>
          <a:p>
            <a:pPr lvl="1"/>
            <a:r>
              <a:rPr kumimoji="0" lang="en-US" altLang="zh-CN" sz="2800" kern="0" dirty="0"/>
              <a:t>Y; N; A</a:t>
            </a:r>
          </a:p>
        </p:txBody>
      </p:sp>
    </p:spTree>
    <p:extLst>
      <p:ext uri="{BB962C8B-B14F-4D97-AF65-F5344CB8AC3E}">
        <p14:creationId xmlns:p14="http://schemas.microsoft.com/office/powerpoint/2010/main" val="2202221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SP #2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16" name="内容占位符 1">
            <a:extLst>
              <a:ext uri="{FF2B5EF4-FFF2-40B4-BE49-F238E27FC236}">
                <a16:creationId xmlns:a16="http://schemas.microsoft.com/office/drawing/2014/main" id="{3ED039B7-B609-4FCD-BA08-64A95D480A09}"/>
              </a:ext>
            </a:extLst>
          </p:cNvPr>
          <p:cNvSpPr txBox="1">
            <a:spLocks/>
          </p:cNvSpPr>
          <p:nvPr/>
        </p:nvSpPr>
        <p:spPr bwMode="auto">
          <a:xfrm>
            <a:off x="685800" y="1371600"/>
            <a:ext cx="7872873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zh-CN" sz="2800" kern="0" dirty="0"/>
              <a:t>Do you agree to include the following into the 11bn SFD?</a:t>
            </a:r>
          </a:p>
          <a:p>
            <a:pPr lvl="1"/>
            <a:r>
              <a:rPr kumimoji="0" lang="en-US" altLang="zh-CN" sz="2800" kern="0" dirty="0"/>
              <a:t>11bn will use an unified scheme to indicate different (EQM, UEQM, and </a:t>
            </a:r>
            <a:r>
              <a:rPr kumimoji="0" lang="en-US" altLang="zh-CN" sz="2800" kern="0" dirty="0" err="1"/>
              <a:t>Nss</a:t>
            </a:r>
            <a:r>
              <a:rPr kumimoji="0" lang="en-US" altLang="zh-CN" sz="2800" kern="0" dirty="0"/>
              <a:t>) combinations (exact detail to be further harmonized) </a:t>
            </a:r>
          </a:p>
          <a:p>
            <a:pPr marL="457200" lvl="1" indent="0">
              <a:buNone/>
            </a:pPr>
            <a:endParaRPr kumimoji="0" lang="en-US" altLang="zh-CN" sz="2800" kern="0" dirty="0"/>
          </a:p>
          <a:p>
            <a:pPr marL="457200" lvl="1" indent="0">
              <a:buNone/>
            </a:pPr>
            <a:r>
              <a:rPr kumimoji="0" lang="en-US" altLang="zh-CN" sz="2800" kern="0" dirty="0"/>
              <a:t>Note: Option 3</a:t>
            </a:r>
          </a:p>
          <a:p>
            <a:pPr marL="457200" lvl="1" indent="0">
              <a:buNone/>
            </a:pPr>
            <a:endParaRPr kumimoji="0" lang="en-US" altLang="zh-CN" sz="2800" kern="0" dirty="0"/>
          </a:p>
          <a:p>
            <a:pPr lvl="1"/>
            <a:r>
              <a:rPr kumimoji="0" lang="en-US" altLang="zh-CN" sz="2800" kern="0" dirty="0"/>
              <a:t>Y; N; A</a:t>
            </a:r>
          </a:p>
        </p:txBody>
      </p:sp>
    </p:spTree>
    <p:extLst>
      <p:ext uri="{BB962C8B-B14F-4D97-AF65-F5344CB8AC3E}">
        <p14:creationId xmlns:p14="http://schemas.microsoft.com/office/powerpoint/2010/main" val="1275032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DCCD707-D104-40D3-9125-CED6F1723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923" y="1371600"/>
            <a:ext cx="7772400" cy="444172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The UEQMOD will be a key feature in 11bn to enhance BF </a:t>
            </a:r>
            <a:r>
              <a:rPr lang="en-US" dirty="0" err="1"/>
              <a:t>ThroughPut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Motion on UEQMOD was already passed in July/2024 meeting.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There is a wide consensus on major combinations of UEQMOD. [4]-]7]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Many contributions proposed signaling details for UEQMOD (UEQM for short). [1],[3]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This contribution is proposing a unified signaling mechanism for both EQM and UEQM.</a:t>
            </a:r>
          </a:p>
        </p:txBody>
      </p:sp>
    </p:spTree>
    <p:extLst>
      <p:ext uri="{BB962C8B-B14F-4D97-AF65-F5344CB8AC3E}">
        <p14:creationId xmlns:p14="http://schemas.microsoft.com/office/powerpoint/2010/main" val="657417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2C21585-E0E6-42CB-8C5D-639B327613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913" y="4766601"/>
            <a:ext cx="4637087" cy="1696116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18349"/>
            <a:ext cx="7772400" cy="502102"/>
          </a:xfrm>
        </p:spPr>
        <p:txBody>
          <a:bodyPr/>
          <a:lstStyle/>
          <a:p>
            <a:r>
              <a:rPr lang="en-US" altLang="ko-KR" dirty="0"/>
              <a:t>Proposed UEQM Combinations Recap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B605C32-675B-40FE-BC82-279C4B10CFE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96913" y="1960197"/>
            <a:ext cx="2914671" cy="208599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39B3DB1-240C-4863-8218-5344FCD0248A}"/>
              </a:ext>
            </a:extLst>
          </p:cNvPr>
          <p:cNvSpPr txBox="1"/>
          <p:nvPr/>
        </p:nvSpPr>
        <p:spPr>
          <a:xfrm>
            <a:off x="685800" y="4343400"/>
            <a:ext cx="8034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[2] also proposed to add one more combination for 4SS case.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CBDEAA-016C-4384-948D-583C923E233D}"/>
              </a:ext>
            </a:extLst>
          </p:cNvPr>
          <p:cNvSpPr txBox="1"/>
          <p:nvPr/>
        </p:nvSpPr>
        <p:spPr>
          <a:xfrm>
            <a:off x="628879" y="1129200"/>
            <a:ext cx="8034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Following 2 tables are cut and pasted from [5]. Similar info can also be found in [1]-[7], and many other contributions.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3643C9D-B54C-4A05-94FB-95B10DA98E77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4875213" y="1968946"/>
            <a:ext cx="3484664" cy="186567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5ECFA15-076F-479C-88F3-5A88BBCAA67C}"/>
              </a:ext>
            </a:extLst>
          </p:cNvPr>
          <p:cNvSpPr txBox="1"/>
          <p:nvPr/>
        </p:nvSpPr>
        <p:spPr>
          <a:xfrm>
            <a:off x="5696780" y="5414604"/>
            <a:ext cx="2847145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No “BaseMCS-2” twice</a:t>
            </a:r>
          </a:p>
        </p:txBody>
      </p:sp>
    </p:spTree>
    <p:extLst>
      <p:ext uri="{BB962C8B-B14F-4D97-AF65-F5344CB8AC3E}">
        <p14:creationId xmlns:p14="http://schemas.microsoft.com/office/powerpoint/2010/main" val="1343450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1824"/>
          </a:xfrm>
        </p:spPr>
        <p:txBody>
          <a:bodyPr/>
          <a:lstStyle/>
          <a:p>
            <a:r>
              <a:rPr lang="en-US" altLang="ko-KR" dirty="0"/>
              <a:t>4 Options for a Unified Indicator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C48257E2-A9BF-424D-9EDF-F63B1CF9A4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0848878"/>
              </p:ext>
            </p:extLst>
          </p:nvPr>
        </p:nvGraphicFramePr>
        <p:xfrm>
          <a:off x="838200" y="1447800"/>
          <a:ext cx="6858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923">
                  <a:extLst>
                    <a:ext uri="{9D8B030D-6E8A-4147-A177-3AD203B41FA5}">
                      <a16:colId xmlns:a16="http://schemas.microsoft.com/office/drawing/2014/main" val="2170581248"/>
                    </a:ext>
                  </a:extLst>
                </a:gridCol>
                <a:gridCol w="1670539">
                  <a:extLst>
                    <a:ext uri="{9D8B030D-6E8A-4147-A177-3AD203B41FA5}">
                      <a16:colId xmlns:a16="http://schemas.microsoft.com/office/drawing/2014/main" val="2217109999"/>
                    </a:ext>
                  </a:extLst>
                </a:gridCol>
                <a:gridCol w="1318846">
                  <a:extLst>
                    <a:ext uri="{9D8B030D-6E8A-4147-A177-3AD203B41FA5}">
                      <a16:colId xmlns:a16="http://schemas.microsoft.com/office/drawing/2014/main" val="2682943659"/>
                    </a:ext>
                  </a:extLst>
                </a:gridCol>
                <a:gridCol w="1318846">
                  <a:extLst>
                    <a:ext uri="{9D8B030D-6E8A-4147-A177-3AD203B41FA5}">
                      <a16:colId xmlns:a16="http://schemas.microsoft.com/office/drawing/2014/main" val="3685540281"/>
                    </a:ext>
                  </a:extLst>
                </a:gridCol>
                <a:gridCol w="1318846">
                  <a:extLst>
                    <a:ext uri="{9D8B030D-6E8A-4147-A177-3AD203B41FA5}">
                      <a16:colId xmlns:a16="http://schemas.microsoft.com/office/drawing/2014/main" val="11821889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Combine?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Combine?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Combine?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Combine?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169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EQM/UEQM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Patterns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BaseMCS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836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Option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870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Option 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424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Option 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678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Option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634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Option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47989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D7C4D6BF-727F-4E0C-8A19-1E8572BDE05E}"/>
              </a:ext>
            </a:extLst>
          </p:cNvPr>
          <p:cNvSpPr txBox="1"/>
          <p:nvPr/>
        </p:nvSpPr>
        <p:spPr>
          <a:xfrm>
            <a:off x="685800" y="4191000"/>
            <a:ext cx="77724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Reason for no details on Option 4 in this submission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No consensus yet on total # of bits for the </a:t>
            </a:r>
            <a:r>
              <a:rPr lang="en-US" sz="2400" dirty="0" err="1"/>
              <a:t>BaseMCS</a:t>
            </a: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Details can be worked easily once having consensus.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Don’t want to make the table too complex. Any of Option 1a/1b/3 could be a good compromise.</a:t>
            </a:r>
          </a:p>
        </p:txBody>
      </p:sp>
    </p:spTree>
    <p:extLst>
      <p:ext uri="{BB962C8B-B14F-4D97-AF65-F5344CB8AC3E}">
        <p14:creationId xmlns:p14="http://schemas.microsoft.com/office/powerpoint/2010/main" val="212872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1824"/>
          </a:xfrm>
        </p:spPr>
        <p:txBody>
          <a:bodyPr/>
          <a:lstStyle/>
          <a:p>
            <a:r>
              <a:rPr lang="en-US" altLang="ko-KR" dirty="0"/>
              <a:t>A Unified Indicator – Option 1a (1/2)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43" name="내용 개체 틀 2">
            <a:extLst>
              <a:ext uri="{FF2B5EF4-FFF2-40B4-BE49-F238E27FC236}">
                <a16:creationId xmlns:a16="http://schemas.microsoft.com/office/drawing/2014/main" id="{67FE7F0D-29E5-4E73-A1D9-84C203FBB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800" b="0" dirty="0"/>
              <a:t>We use an example to explain the key ideas</a:t>
            </a:r>
          </a:p>
          <a:p>
            <a:pPr marL="0" indent="0">
              <a:buNone/>
            </a:pPr>
            <a:endParaRPr lang="en-US" altLang="ko-KR" sz="2000" dirty="0"/>
          </a:p>
          <a:p>
            <a:pPr marL="0" indent="0">
              <a:buNone/>
            </a:pPr>
            <a:endParaRPr lang="en-US" altLang="ko-KR" sz="2000" b="0" dirty="0"/>
          </a:p>
          <a:p>
            <a:pPr marL="0" indent="0">
              <a:buNone/>
            </a:pPr>
            <a:r>
              <a:rPr lang="en-US" altLang="ko-KR" sz="2800" b="0" dirty="0"/>
              <a:t>4SS (all): 	QAM; QAM; QAM-</a:t>
            </a:r>
            <a:r>
              <a:rPr lang="en-US" altLang="ko-KR" sz="2800" b="0" dirty="0">
                <a:highlight>
                  <a:srgbClr val="FFFF00"/>
                </a:highlight>
              </a:rPr>
              <a:t>1</a:t>
            </a:r>
            <a:r>
              <a:rPr lang="en-US" altLang="ko-KR" sz="2800" b="0" dirty="0"/>
              <a:t>; QAM-</a:t>
            </a:r>
            <a:r>
              <a:rPr lang="en-US" altLang="ko-KR" sz="2800" b="0" dirty="0">
                <a:solidFill>
                  <a:srgbClr val="FF0000"/>
                </a:solidFill>
              </a:rPr>
              <a:t>2</a:t>
            </a:r>
            <a:r>
              <a:rPr lang="en-US" altLang="ko-KR" sz="2800" b="0" dirty="0"/>
              <a:t>.</a:t>
            </a:r>
          </a:p>
          <a:p>
            <a:pPr marL="0" indent="0">
              <a:buNone/>
            </a:pPr>
            <a:r>
              <a:rPr lang="en-US" altLang="ko-KR" sz="2800" b="0" dirty="0"/>
              <a:t>3SS (top 3): 	QAM; QAM; QAM-</a:t>
            </a:r>
            <a:r>
              <a:rPr lang="en-US" altLang="ko-KR" sz="2800" b="0" dirty="0">
                <a:highlight>
                  <a:srgbClr val="FFFF00"/>
                </a:highlight>
              </a:rPr>
              <a:t>1</a:t>
            </a:r>
            <a:r>
              <a:rPr lang="en-US" altLang="ko-KR" sz="2800" b="0" dirty="0"/>
              <a:t>. 	</a:t>
            </a:r>
          </a:p>
          <a:p>
            <a:pPr marL="0" indent="0">
              <a:buNone/>
            </a:pPr>
            <a:r>
              <a:rPr lang="en-US" altLang="ko-KR" sz="2800" b="0" dirty="0"/>
              <a:t>2SS (top 2): 	QAM; QAM. 		</a:t>
            </a:r>
          </a:p>
          <a:p>
            <a:pPr marL="0" indent="0">
              <a:buNone/>
            </a:pPr>
            <a:endParaRPr lang="en-US" altLang="ko-KR" sz="2000" b="0" dirty="0"/>
          </a:p>
          <a:p>
            <a:pPr marL="0" indent="0">
              <a:buNone/>
            </a:pPr>
            <a:r>
              <a:rPr lang="en-US" altLang="ko-KR" sz="2800" b="0" dirty="0"/>
              <a:t>Objective: </a:t>
            </a:r>
          </a:p>
          <a:p>
            <a:r>
              <a:rPr lang="en-US" altLang="ko-KR" sz="2800" b="0" dirty="0"/>
              <a:t>Enable more combinations with same # of bits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8A04717-06AE-4F4E-8FFD-78FFCDA75BC4}"/>
              </a:ext>
            </a:extLst>
          </p:cNvPr>
          <p:cNvGrpSpPr/>
          <p:nvPr/>
        </p:nvGrpSpPr>
        <p:grpSpPr>
          <a:xfrm>
            <a:off x="647700" y="2252990"/>
            <a:ext cx="3924300" cy="523220"/>
            <a:chOff x="647700" y="2252990"/>
            <a:chExt cx="3924300" cy="52322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E9BD305D-55F8-4158-AD41-CFBB80F90915}"/>
                </a:ext>
              </a:extLst>
            </p:cNvPr>
            <p:cNvGrpSpPr/>
            <p:nvPr/>
          </p:nvGrpSpPr>
          <p:grpSpPr>
            <a:xfrm>
              <a:off x="1828800" y="2286000"/>
              <a:ext cx="2743200" cy="457200"/>
              <a:chOff x="1219200" y="2209800"/>
              <a:chExt cx="1783708" cy="304800"/>
            </a:xfrm>
            <a:noFill/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219BA2E-4EFF-40F4-B41A-6A105BC54B26}"/>
                  </a:ext>
                </a:extLst>
              </p:cNvPr>
              <p:cNvSpPr/>
              <p:nvPr/>
            </p:nvSpPr>
            <p:spPr bwMode="auto">
              <a:xfrm>
                <a:off x="1219200" y="2209800"/>
                <a:ext cx="445927" cy="3048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134C77F0-BFEF-4BD4-B456-7BFF89D00FD8}"/>
                  </a:ext>
                </a:extLst>
              </p:cNvPr>
              <p:cNvSpPr/>
              <p:nvPr/>
            </p:nvSpPr>
            <p:spPr bwMode="auto">
              <a:xfrm>
                <a:off x="1665127" y="2209800"/>
                <a:ext cx="445927" cy="3048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dirty="0"/>
                  <a:t>0</a:t>
                </a:r>
                <a:endParaRPr kumimoji="0" lang="en-US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309CF0DA-D387-49BD-8E56-72333CBCB535}"/>
                  </a:ext>
                </a:extLst>
              </p:cNvPr>
              <p:cNvSpPr/>
              <p:nvPr/>
            </p:nvSpPr>
            <p:spPr bwMode="auto">
              <a:xfrm>
                <a:off x="2111054" y="2209800"/>
                <a:ext cx="445927" cy="3048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dirty="0">
                    <a:highlight>
                      <a:srgbClr val="FFFF00"/>
                    </a:highlight>
                  </a:rPr>
                  <a:t>1</a:t>
                </a:r>
                <a:endParaRPr kumimoji="0" lang="en-US" sz="1800" b="1" i="0" u="none" strike="noStrike" cap="none" normalizeH="0" baseline="0" dirty="0">
                  <a:ln>
                    <a:noFill/>
                  </a:ln>
                  <a:effectLst/>
                  <a:highlight>
                    <a:srgbClr val="FFFF00"/>
                  </a:highlight>
                </a:endParaRP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F0E17D3A-62A4-49F2-9CF1-BF565CB350F3}"/>
                  </a:ext>
                </a:extLst>
              </p:cNvPr>
              <p:cNvSpPr/>
              <p:nvPr/>
            </p:nvSpPr>
            <p:spPr bwMode="auto">
              <a:xfrm>
                <a:off x="2556981" y="2209800"/>
                <a:ext cx="445927" cy="3048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dirty="0">
                    <a:solidFill>
                      <a:srgbClr val="FF0000"/>
                    </a:solidFill>
                  </a:rPr>
                  <a:t>2</a:t>
                </a:r>
                <a:endParaRPr kumimoji="0" lang="en-US" sz="18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03465E4-DB8C-47D6-98AE-1DBFEC4C3AC3}"/>
                </a:ext>
              </a:extLst>
            </p:cNvPr>
            <p:cNvSpPr txBox="1"/>
            <p:nvPr/>
          </p:nvSpPr>
          <p:spPr>
            <a:xfrm>
              <a:off x="647700" y="2252990"/>
              <a:ext cx="990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UEQM Pattern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8990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1824"/>
          </a:xfrm>
        </p:spPr>
        <p:txBody>
          <a:bodyPr/>
          <a:lstStyle/>
          <a:p>
            <a:r>
              <a:rPr lang="en-US" altLang="ko-KR" dirty="0"/>
              <a:t>A Unified Indicator - Option 1a (2/2)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F0745A6-38E9-4F17-AB86-B8AB12DCF737}"/>
              </a:ext>
            </a:extLst>
          </p:cNvPr>
          <p:cNvSpPr txBox="1"/>
          <p:nvPr/>
        </p:nvSpPr>
        <p:spPr>
          <a:xfrm>
            <a:off x="6858000" y="2743200"/>
            <a:ext cx="2133600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Note: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No EQMCS for 4 SS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Without counting EQMCS</a:t>
            </a:r>
          </a:p>
          <a:p>
            <a:r>
              <a:rPr lang="en-US" dirty="0"/>
              <a:t>1: 2SS case has 2 choices</a:t>
            </a:r>
          </a:p>
          <a:p>
            <a:r>
              <a:rPr lang="en-US" dirty="0"/>
              <a:t>2: 3SS case has 4 choices</a:t>
            </a:r>
          </a:p>
          <a:p>
            <a:r>
              <a:rPr lang="en-US" dirty="0"/>
              <a:t>3: 4SS case has 5 choices</a:t>
            </a:r>
          </a:p>
          <a:p>
            <a:endParaRPr lang="en-US" dirty="0"/>
          </a:p>
          <a:p>
            <a:r>
              <a:rPr lang="en-US" dirty="0"/>
              <a:t>Total # of combinations: 13 (with 2 EQ-MCS)</a:t>
            </a:r>
          </a:p>
          <a:p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39A30BE-C8B1-4845-99CD-46AD541B7CB6}"/>
              </a:ext>
            </a:extLst>
          </p:cNvPr>
          <p:cNvGrpSpPr/>
          <p:nvPr/>
        </p:nvGrpSpPr>
        <p:grpSpPr>
          <a:xfrm>
            <a:off x="533400" y="1600200"/>
            <a:ext cx="6500795" cy="4679136"/>
            <a:chOff x="343889" y="406172"/>
            <a:chExt cx="6500795" cy="467913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5185762-D57C-4006-BA71-D36E223C2E56}"/>
                </a:ext>
              </a:extLst>
            </p:cNvPr>
            <p:cNvSpPr/>
            <p:nvPr/>
          </p:nvSpPr>
          <p:spPr>
            <a:xfrm>
              <a:off x="463628" y="1005502"/>
              <a:ext cx="767443" cy="234043"/>
            </a:xfrm>
            <a:prstGeom prst="rect">
              <a:avLst/>
            </a:prstGeom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2DDFA8F-1DB0-48AA-A4EB-FC574D70DD3D}"/>
                </a:ext>
              </a:extLst>
            </p:cNvPr>
            <p:cNvSpPr/>
            <p:nvPr/>
          </p:nvSpPr>
          <p:spPr>
            <a:xfrm>
              <a:off x="414641" y="3558561"/>
              <a:ext cx="767443" cy="23404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0 1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FB7D221-768B-4DBA-A935-8EACC4AF43DA}"/>
                </a:ext>
              </a:extLst>
            </p:cNvPr>
            <p:cNvSpPr/>
            <p:nvPr/>
          </p:nvSpPr>
          <p:spPr>
            <a:xfrm>
              <a:off x="414640" y="4815770"/>
              <a:ext cx="767443" cy="234043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0 2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F5D739A-2818-47AC-943E-21128F8B4EFB}"/>
                </a:ext>
              </a:extLst>
            </p:cNvPr>
            <p:cNvSpPr/>
            <p:nvPr/>
          </p:nvSpPr>
          <p:spPr>
            <a:xfrm>
              <a:off x="1688271" y="1005502"/>
              <a:ext cx="767443" cy="234043"/>
            </a:xfrm>
            <a:prstGeom prst="rect">
              <a:avLst/>
            </a:prstGeom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0 0 0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A82383C-46F5-4906-BC1D-F6102C0824B4}"/>
                </a:ext>
              </a:extLst>
            </p:cNvPr>
            <p:cNvSpPr/>
            <p:nvPr/>
          </p:nvSpPr>
          <p:spPr>
            <a:xfrm>
              <a:off x="2847600" y="1005502"/>
              <a:ext cx="947057" cy="239485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trike="sngStrike" dirty="0">
                  <a:solidFill>
                    <a:schemeClr val="tx1"/>
                  </a:solidFill>
                </a:rPr>
                <a:t>0 0 0 0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F2BA8B8-20BE-4A51-B170-A47FC89C612D}"/>
                </a:ext>
              </a:extLst>
            </p:cNvPr>
            <p:cNvSpPr/>
            <p:nvPr/>
          </p:nvSpPr>
          <p:spPr>
            <a:xfrm>
              <a:off x="2847600" y="1315744"/>
              <a:ext cx="947057" cy="23948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0 0 0 1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5BD5E8F-72AB-43CF-B8E0-216C0478F20F}"/>
                </a:ext>
              </a:extLst>
            </p:cNvPr>
            <p:cNvSpPr/>
            <p:nvPr/>
          </p:nvSpPr>
          <p:spPr>
            <a:xfrm>
              <a:off x="2847600" y="1625986"/>
              <a:ext cx="947057" cy="23948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0 0 0 2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805B65C-C590-4113-93A6-0EAB24D753E9}"/>
                </a:ext>
              </a:extLst>
            </p:cNvPr>
            <p:cNvSpPr/>
            <p:nvPr/>
          </p:nvSpPr>
          <p:spPr>
            <a:xfrm>
              <a:off x="1688271" y="2178440"/>
              <a:ext cx="767443" cy="23404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0 0 1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38F2A42-F8C7-455E-9B23-7E029DBEA0AE}"/>
                </a:ext>
              </a:extLst>
            </p:cNvPr>
            <p:cNvSpPr/>
            <p:nvPr/>
          </p:nvSpPr>
          <p:spPr>
            <a:xfrm>
              <a:off x="2847600" y="2172998"/>
              <a:ext cx="947057" cy="23948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0 0 1 1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39FB86E-71DD-493B-BF42-505456FF6F21}"/>
                </a:ext>
              </a:extLst>
            </p:cNvPr>
            <p:cNvSpPr/>
            <p:nvPr/>
          </p:nvSpPr>
          <p:spPr>
            <a:xfrm>
              <a:off x="2847600" y="2483240"/>
              <a:ext cx="947057" cy="23948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0 0 1 2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A0BA691-23A5-4310-88C9-B219EA473598}"/>
                </a:ext>
              </a:extLst>
            </p:cNvPr>
            <p:cNvSpPr/>
            <p:nvPr/>
          </p:nvSpPr>
          <p:spPr>
            <a:xfrm>
              <a:off x="1688271" y="3558561"/>
              <a:ext cx="767443" cy="23404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0 1 1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8A5D0B3-C279-48BA-BB7E-C8EBFDF828A1}"/>
                </a:ext>
              </a:extLst>
            </p:cNvPr>
            <p:cNvSpPr/>
            <p:nvPr/>
          </p:nvSpPr>
          <p:spPr>
            <a:xfrm>
              <a:off x="1688271" y="4317836"/>
              <a:ext cx="767443" cy="234043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0 1 2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5E61D2D-AB24-4BEC-B594-811A845A3E4F}"/>
                </a:ext>
              </a:extLst>
            </p:cNvPr>
            <p:cNvSpPr/>
            <p:nvPr/>
          </p:nvSpPr>
          <p:spPr>
            <a:xfrm>
              <a:off x="2847600" y="3553119"/>
              <a:ext cx="947057" cy="23948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trike="sngStrike" dirty="0">
                  <a:solidFill>
                    <a:schemeClr val="tx1"/>
                  </a:solidFill>
                </a:rPr>
                <a:t>0 1 1 1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12879A3-7BF5-443B-AF1A-F974C98BDFFC}"/>
                </a:ext>
              </a:extLst>
            </p:cNvPr>
            <p:cNvSpPr/>
            <p:nvPr/>
          </p:nvSpPr>
          <p:spPr>
            <a:xfrm>
              <a:off x="2847600" y="3906904"/>
              <a:ext cx="947057" cy="23948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0 1 1 2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0C50FEE-7E8C-4EF1-B9FE-A8D5345FBA09}"/>
                </a:ext>
              </a:extLst>
            </p:cNvPr>
            <p:cNvSpPr/>
            <p:nvPr/>
          </p:nvSpPr>
          <p:spPr>
            <a:xfrm>
              <a:off x="1688271" y="2935441"/>
              <a:ext cx="767443" cy="23404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0 0 2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7D890B5-788C-4398-8649-FD45A544B12B}"/>
                </a:ext>
              </a:extLst>
            </p:cNvPr>
            <p:cNvSpPr/>
            <p:nvPr/>
          </p:nvSpPr>
          <p:spPr>
            <a:xfrm>
              <a:off x="4186543" y="2172998"/>
              <a:ext cx="947057" cy="23948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Pick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414151B-43D2-4B89-B3C9-6B498C9F173E}"/>
                </a:ext>
              </a:extLst>
            </p:cNvPr>
            <p:cNvSpPr/>
            <p:nvPr/>
          </p:nvSpPr>
          <p:spPr>
            <a:xfrm>
              <a:off x="4186543" y="1002780"/>
              <a:ext cx="947057" cy="23948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EQMCS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CEF7758-AF22-4BCF-ABB6-4412CEED71B0}"/>
                </a:ext>
              </a:extLst>
            </p:cNvPr>
            <p:cNvSpPr/>
            <p:nvPr/>
          </p:nvSpPr>
          <p:spPr>
            <a:xfrm>
              <a:off x="343889" y="951079"/>
              <a:ext cx="4904015" cy="329289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F55C413F-CFDE-487C-8DF5-0A7456F2ABFD}"/>
                </a:ext>
              </a:extLst>
            </p:cNvPr>
            <p:cNvSpPr/>
            <p:nvPr/>
          </p:nvSpPr>
          <p:spPr>
            <a:xfrm>
              <a:off x="4186542" y="3558561"/>
              <a:ext cx="947057" cy="23948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No Pick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AFCB006-77CC-4D0B-A71C-6B15A1C2E864}"/>
                </a:ext>
              </a:extLst>
            </p:cNvPr>
            <p:cNvSpPr/>
            <p:nvPr/>
          </p:nvSpPr>
          <p:spPr>
            <a:xfrm>
              <a:off x="463628" y="416242"/>
              <a:ext cx="767443" cy="24210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2SS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1462B4E-9A0F-40A2-875E-20D2D3D30E3D}"/>
                </a:ext>
              </a:extLst>
            </p:cNvPr>
            <p:cNvSpPr/>
            <p:nvPr/>
          </p:nvSpPr>
          <p:spPr>
            <a:xfrm>
              <a:off x="1688270" y="406172"/>
              <a:ext cx="767443" cy="24210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3SS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8FDADF5-A17E-49C6-B916-0C1BFC642AE9}"/>
                </a:ext>
              </a:extLst>
            </p:cNvPr>
            <p:cNvSpPr/>
            <p:nvPr/>
          </p:nvSpPr>
          <p:spPr>
            <a:xfrm>
              <a:off x="2847600" y="416242"/>
              <a:ext cx="947057" cy="22731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4SS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4A029D33-90FC-4239-9304-EFA7971723B9}"/>
                </a:ext>
              </a:extLst>
            </p:cNvPr>
            <p:cNvSpPr/>
            <p:nvPr/>
          </p:nvSpPr>
          <p:spPr>
            <a:xfrm>
              <a:off x="5357054" y="1315744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ID-0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86630C3-D36C-42E4-A78F-E7BED4AD5567}"/>
                </a:ext>
              </a:extLst>
            </p:cNvPr>
            <p:cNvSpPr/>
            <p:nvPr/>
          </p:nvSpPr>
          <p:spPr>
            <a:xfrm>
              <a:off x="5357054" y="1681504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ID-1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F65B27E3-FE20-47F5-9D16-E501813AA0B9}"/>
                </a:ext>
              </a:extLst>
            </p:cNvPr>
            <p:cNvSpPr/>
            <p:nvPr/>
          </p:nvSpPr>
          <p:spPr>
            <a:xfrm>
              <a:off x="5357053" y="2172998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ID-2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096AF949-60CC-4950-83D2-9FC2EEBCDD6C}"/>
                </a:ext>
              </a:extLst>
            </p:cNvPr>
            <p:cNvSpPr/>
            <p:nvPr/>
          </p:nvSpPr>
          <p:spPr>
            <a:xfrm>
              <a:off x="5357053" y="2480621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ID-3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056B06B-9C0B-4E95-827A-B300D439EFE5}"/>
                </a:ext>
              </a:extLst>
            </p:cNvPr>
            <p:cNvSpPr/>
            <p:nvPr/>
          </p:nvSpPr>
          <p:spPr>
            <a:xfrm>
              <a:off x="5357052" y="2935441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ID-4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2AE5523-85C7-44F3-BCD8-4E2D583C876A}"/>
                </a:ext>
              </a:extLst>
            </p:cNvPr>
            <p:cNvSpPr/>
            <p:nvPr/>
          </p:nvSpPr>
          <p:spPr>
            <a:xfrm>
              <a:off x="5357052" y="3906904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ID-5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A86F2FB-C6EC-4CA9-BB87-9EF4CCD0F2F3}"/>
                </a:ext>
              </a:extLst>
            </p:cNvPr>
            <p:cNvSpPr/>
            <p:nvPr/>
          </p:nvSpPr>
          <p:spPr>
            <a:xfrm>
              <a:off x="5357051" y="4323385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ID-6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6469E5B7-7FDF-42A6-919D-17C118668DB6}"/>
                </a:ext>
              </a:extLst>
            </p:cNvPr>
            <p:cNvSpPr/>
            <p:nvPr/>
          </p:nvSpPr>
          <p:spPr>
            <a:xfrm>
              <a:off x="5357051" y="4822728"/>
              <a:ext cx="767443" cy="2421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ID-7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4A24A847-4D25-41C2-AB5A-20BDB8A80B2C}"/>
                </a:ext>
              </a:extLst>
            </p:cNvPr>
            <p:cNvSpPr/>
            <p:nvPr/>
          </p:nvSpPr>
          <p:spPr>
            <a:xfrm>
              <a:off x="5357052" y="412361"/>
              <a:ext cx="1487632" cy="53871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Samsung Proposal</a:t>
              </a:r>
            </a:p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(3 bits)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766F7888-319C-40A6-8938-2224CDC10ABF}"/>
                </a:ext>
              </a:extLst>
            </p:cNvPr>
            <p:cNvSpPr/>
            <p:nvPr/>
          </p:nvSpPr>
          <p:spPr>
            <a:xfrm>
              <a:off x="463628" y="1532348"/>
              <a:ext cx="1147560" cy="48985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Existing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Proposals</a:t>
              </a: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E4D7D0B6-DAED-4308-8E60-7437543BEE6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47601" y="4146390"/>
              <a:ext cx="266699" cy="44905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: Rounded Corners 55">
              <a:extLst>
                <a:ext uri="{FF2B5EF4-FFF2-40B4-BE49-F238E27FC236}">
                  <a16:creationId xmlns:a16="http://schemas.microsoft.com/office/drawing/2014/main" id="{8F0C9022-D332-4D19-A431-FB30674C4C54}"/>
                </a:ext>
              </a:extLst>
            </p:cNvPr>
            <p:cNvSpPr/>
            <p:nvPr/>
          </p:nvSpPr>
          <p:spPr>
            <a:xfrm>
              <a:off x="2681936" y="4595449"/>
              <a:ext cx="1278384" cy="489859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Enable [2]’s preference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A8CCA4C-C8A8-4C84-B691-F71D015B6230}"/>
                </a:ext>
              </a:extLst>
            </p:cNvPr>
            <p:cNvSpPr/>
            <p:nvPr/>
          </p:nvSpPr>
          <p:spPr>
            <a:xfrm>
              <a:off x="5357051" y="3560942"/>
              <a:ext cx="767443" cy="24210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ID-X</a:t>
              </a:r>
            </a:p>
          </p:txBody>
        </p: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8E2B5D9-B4D5-4494-B084-0C0F67F1D420}"/>
              </a:ext>
            </a:extLst>
          </p:cNvPr>
          <p:cNvCxnSpPr>
            <a:cxnSpLocks/>
          </p:cNvCxnSpPr>
          <p:nvPr/>
        </p:nvCxnSpPr>
        <p:spPr bwMode="auto">
          <a:xfrm>
            <a:off x="4825786" y="3688565"/>
            <a:ext cx="0" cy="959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B49B67EE-A52D-4300-AD9B-1BAB2EE25E4C}"/>
              </a:ext>
            </a:extLst>
          </p:cNvPr>
          <p:cNvSpPr/>
          <p:nvPr/>
        </p:nvSpPr>
        <p:spPr bwMode="auto">
          <a:xfrm>
            <a:off x="4450245" y="4038600"/>
            <a:ext cx="767442" cy="242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Either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16A20E5-0180-48A2-B402-33228C76F043}"/>
              </a:ext>
            </a:extLst>
          </p:cNvPr>
          <p:cNvCxnSpPr>
            <a:cxnSpLocks/>
          </p:cNvCxnSpPr>
          <p:nvPr/>
        </p:nvCxnSpPr>
        <p:spPr bwMode="auto">
          <a:xfrm>
            <a:off x="4018701" y="2411308"/>
            <a:ext cx="2888286" cy="8736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75383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09FFE-2FF6-4557-ADAB-528D8006B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1b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FF81162-BC60-4698-AEC8-16A2FC2046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497404"/>
              </p:ext>
            </p:extLst>
          </p:nvPr>
        </p:nvGraphicFramePr>
        <p:xfrm>
          <a:off x="838200" y="2338229"/>
          <a:ext cx="2057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51719026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065629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Indicator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Pattern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710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203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983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684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70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17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292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052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433977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3B5B8-67F4-47E5-827E-AC2E60693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23EA1E-4095-4E66-9B67-B8A9D4F0A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D8B1E1-C7FE-4880-9F62-97130754C8A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F04CE7-AB51-4675-9B82-1A5105847C84}"/>
              </a:ext>
            </a:extLst>
          </p:cNvPr>
          <p:cNvSpPr txBox="1"/>
          <p:nvPr/>
        </p:nvSpPr>
        <p:spPr>
          <a:xfrm>
            <a:off x="1263188" y="1676400"/>
            <a:ext cx="854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 SS</a:t>
            </a:r>
          </a:p>
        </p:txBody>
      </p:sp>
      <p:graphicFrame>
        <p:nvGraphicFramePr>
          <p:cNvPr id="10" name="Content Placeholder 6">
            <a:extLst>
              <a:ext uri="{FF2B5EF4-FFF2-40B4-BE49-F238E27FC236}">
                <a16:creationId xmlns:a16="http://schemas.microsoft.com/office/drawing/2014/main" id="{CD7278A7-708D-465E-8EC2-47A3185393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9994297"/>
              </p:ext>
            </p:extLst>
          </p:nvPr>
        </p:nvGraphicFramePr>
        <p:xfrm>
          <a:off x="3316288" y="2338229"/>
          <a:ext cx="2057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512">
                  <a:extLst>
                    <a:ext uri="{9D8B030D-6E8A-4147-A177-3AD203B41FA5}">
                      <a16:colId xmlns:a16="http://schemas.microsoft.com/office/drawing/2014/main" val="517190265"/>
                    </a:ext>
                  </a:extLst>
                </a:gridCol>
                <a:gridCol w="877888">
                  <a:extLst>
                    <a:ext uri="{9D8B030D-6E8A-4147-A177-3AD203B41FA5}">
                      <a16:colId xmlns:a16="http://schemas.microsoft.com/office/drawing/2014/main" val="1065629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Indicator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Pattern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710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203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983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684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70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17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292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052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433977"/>
                  </a:ext>
                </a:extLst>
              </a:tr>
            </a:tbl>
          </a:graphicData>
        </a:graphic>
      </p:graphicFrame>
      <p:graphicFrame>
        <p:nvGraphicFramePr>
          <p:cNvPr id="11" name="Content Placeholder 6">
            <a:extLst>
              <a:ext uri="{FF2B5EF4-FFF2-40B4-BE49-F238E27FC236}">
                <a16:creationId xmlns:a16="http://schemas.microsoft.com/office/drawing/2014/main" id="{390D45AE-9D75-4B8D-8B2A-F40621E3D9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7585782"/>
              </p:ext>
            </p:extLst>
          </p:nvPr>
        </p:nvGraphicFramePr>
        <p:xfrm>
          <a:off x="5805058" y="2338229"/>
          <a:ext cx="2057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342">
                  <a:extLst>
                    <a:ext uri="{9D8B030D-6E8A-4147-A177-3AD203B41FA5}">
                      <a16:colId xmlns:a16="http://schemas.microsoft.com/office/drawing/2014/main" val="517190265"/>
                    </a:ext>
                  </a:extLst>
                </a:gridCol>
                <a:gridCol w="852058">
                  <a:extLst>
                    <a:ext uri="{9D8B030D-6E8A-4147-A177-3AD203B41FA5}">
                      <a16:colId xmlns:a16="http://schemas.microsoft.com/office/drawing/2014/main" val="1065629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Indicator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Pattern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710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203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983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684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0011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70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17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0111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292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0112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052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43397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68C451B-4548-483C-B95F-5B1F172EEF8A}"/>
              </a:ext>
            </a:extLst>
          </p:cNvPr>
          <p:cNvSpPr txBox="1"/>
          <p:nvPr/>
        </p:nvSpPr>
        <p:spPr>
          <a:xfrm>
            <a:off x="3917627" y="1683872"/>
            <a:ext cx="854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 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DDFBEF-36F6-43BE-8D44-801641E19C4A}"/>
              </a:ext>
            </a:extLst>
          </p:cNvPr>
          <p:cNvSpPr txBox="1"/>
          <p:nvPr/>
        </p:nvSpPr>
        <p:spPr>
          <a:xfrm>
            <a:off x="6588332" y="1676400"/>
            <a:ext cx="854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 SS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200E309-9B5B-4648-B634-7901FEB1DF30}"/>
              </a:ext>
            </a:extLst>
          </p:cNvPr>
          <p:cNvSpPr/>
          <p:nvPr/>
        </p:nvSpPr>
        <p:spPr bwMode="auto">
          <a:xfrm>
            <a:off x="533400" y="2629238"/>
            <a:ext cx="7772399" cy="496391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27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09FFE-2FF6-4557-ADAB-528D8006B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346200"/>
          </a:xfrm>
        </p:spPr>
        <p:txBody>
          <a:bodyPr/>
          <a:lstStyle/>
          <a:p>
            <a:r>
              <a:rPr lang="en-US" dirty="0"/>
              <a:t>Option 3 (Combine </a:t>
            </a:r>
            <a:r>
              <a:rPr lang="en-US" dirty="0" err="1"/>
              <a:t>Nss</a:t>
            </a:r>
            <a:r>
              <a:rPr lang="en-US" dirty="0"/>
              <a:t>) </a:t>
            </a:r>
            <a:br>
              <a:rPr lang="en-US" dirty="0"/>
            </a:br>
            <a:r>
              <a:rPr lang="en-US" sz="2000" dirty="0"/>
              <a:t>(all combinations without double-2 Patterns)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FF81162-BC60-4698-AEC8-16A2FC2046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945675"/>
              </p:ext>
            </p:extLst>
          </p:nvPr>
        </p:nvGraphicFramePr>
        <p:xfrm>
          <a:off x="838200" y="2565400"/>
          <a:ext cx="2057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51719026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065629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Indicator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Pattern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710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203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983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684899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3B5B8-67F4-47E5-827E-AC2E60693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23EA1E-4095-4E66-9B67-B8A9D4F0A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D8B1E1-C7FE-4880-9F62-97130754C8A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F04CE7-AB51-4675-9B82-1A5105847C84}"/>
              </a:ext>
            </a:extLst>
          </p:cNvPr>
          <p:cNvSpPr txBox="1"/>
          <p:nvPr/>
        </p:nvSpPr>
        <p:spPr>
          <a:xfrm>
            <a:off x="1263188" y="1903571"/>
            <a:ext cx="854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 SS</a:t>
            </a:r>
          </a:p>
        </p:txBody>
      </p:sp>
      <p:graphicFrame>
        <p:nvGraphicFramePr>
          <p:cNvPr id="10" name="Content Placeholder 6">
            <a:extLst>
              <a:ext uri="{FF2B5EF4-FFF2-40B4-BE49-F238E27FC236}">
                <a16:creationId xmlns:a16="http://schemas.microsoft.com/office/drawing/2014/main" id="{CD7278A7-708D-465E-8EC2-47A3185393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9562258"/>
              </p:ext>
            </p:extLst>
          </p:nvPr>
        </p:nvGraphicFramePr>
        <p:xfrm>
          <a:off x="3316288" y="2565400"/>
          <a:ext cx="2057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512">
                  <a:extLst>
                    <a:ext uri="{9D8B030D-6E8A-4147-A177-3AD203B41FA5}">
                      <a16:colId xmlns:a16="http://schemas.microsoft.com/office/drawing/2014/main" val="517190265"/>
                    </a:ext>
                  </a:extLst>
                </a:gridCol>
                <a:gridCol w="877888">
                  <a:extLst>
                    <a:ext uri="{9D8B030D-6E8A-4147-A177-3AD203B41FA5}">
                      <a16:colId xmlns:a16="http://schemas.microsoft.com/office/drawing/2014/main" val="1065629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Indicator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Pattern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710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203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983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684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70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17126"/>
                  </a:ext>
                </a:extLst>
              </a:tr>
            </a:tbl>
          </a:graphicData>
        </a:graphic>
      </p:graphicFrame>
      <p:graphicFrame>
        <p:nvGraphicFramePr>
          <p:cNvPr id="11" name="Content Placeholder 6">
            <a:extLst>
              <a:ext uri="{FF2B5EF4-FFF2-40B4-BE49-F238E27FC236}">
                <a16:creationId xmlns:a16="http://schemas.microsoft.com/office/drawing/2014/main" id="{390D45AE-9D75-4B8D-8B2A-F40621E3D9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101325"/>
              </p:ext>
            </p:extLst>
          </p:nvPr>
        </p:nvGraphicFramePr>
        <p:xfrm>
          <a:off x="5805058" y="2565400"/>
          <a:ext cx="2057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342">
                  <a:extLst>
                    <a:ext uri="{9D8B030D-6E8A-4147-A177-3AD203B41FA5}">
                      <a16:colId xmlns:a16="http://schemas.microsoft.com/office/drawing/2014/main" val="517190265"/>
                    </a:ext>
                  </a:extLst>
                </a:gridCol>
                <a:gridCol w="852058">
                  <a:extLst>
                    <a:ext uri="{9D8B030D-6E8A-4147-A177-3AD203B41FA5}">
                      <a16:colId xmlns:a16="http://schemas.microsoft.com/office/drawing/2014/main" val="1065629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Indicator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Pattern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710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203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983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684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0011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70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0012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17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0111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292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0112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052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RSVD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68526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68C451B-4548-483C-B95F-5B1F172EEF8A}"/>
              </a:ext>
            </a:extLst>
          </p:cNvPr>
          <p:cNvSpPr txBox="1"/>
          <p:nvPr/>
        </p:nvSpPr>
        <p:spPr>
          <a:xfrm>
            <a:off x="3917627" y="1911043"/>
            <a:ext cx="854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 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DDFBEF-36F6-43BE-8D44-801641E19C4A}"/>
              </a:ext>
            </a:extLst>
          </p:cNvPr>
          <p:cNvSpPr txBox="1"/>
          <p:nvPr/>
        </p:nvSpPr>
        <p:spPr>
          <a:xfrm>
            <a:off x="6588332" y="1903571"/>
            <a:ext cx="854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 SS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829EAED-C60C-4F35-8344-6FB1E8C58485}"/>
              </a:ext>
            </a:extLst>
          </p:cNvPr>
          <p:cNvCxnSpPr>
            <a:cxnSpLocks/>
          </p:cNvCxnSpPr>
          <p:nvPr/>
        </p:nvCxnSpPr>
        <p:spPr bwMode="auto">
          <a:xfrm flipV="1">
            <a:off x="2209800" y="4267200"/>
            <a:ext cx="1106488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650DAF0-82A0-4521-8BBC-737D43EFA01B}"/>
              </a:ext>
            </a:extLst>
          </p:cNvPr>
          <p:cNvCxnSpPr>
            <a:cxnSpLocks/>
            <a:stCxn id="14" idx="3"/>
          </p:cNvCxnSpPr>
          <p:nvPr/>
        </p:nvCxnSpPr>
        <p:spPr bwMode="auto">
          <a:xfrm flipV="1">
            <a:off x="2895600" y="4305300"/>
            <a:ext cx="2932114" cy="1333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AF0BFA8-D704-48F8-A008-D13AA52ED3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819400" y="5410200"/>
            <a:ext cx="289560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44D1F851-A445-421A-945B-18CD21D6CE50}"/>
              </a:ext>
            </a:extLst>
          </p:cNvPr>
          <p:cNvSpPr/>
          <p:nvPr/>
        </p:nvSpPr>
        <p:spPr bwMode="auto">
          <a:xfrm>
            <a:off x="914400" y="5334000"/>
            <a:ext cx="19812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UEQM Covered by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Option 1a Already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DFBC780-CCC3-456D-977D-AB327BD8C073}"/>
              </a:ext>
            </a:extLst>
          </p:cNvPr>
          <p:cNvCxnSpPr/>
          <p:nvPr/>
        </p:nvCxnSpPr>
        <p:spPr bwMode="auto">
          <a:xfrm flipH="1">
            <a:off x="7848600" y="3124200"/>
            <a:ext cx="44334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82014E7A-182B-44C7-B0EE-EBDAE267C36D}"/>
              </a:ext>
            </a:extLst>
          </p:cNvPr>
          <p:cNvSpPr/>
          <p:nvPr/>
        </p:nvSpPr>
        <p:spPr bwMode="auto">
          <a:xfrm>
            <a:off x="3770314" y="5410200"/>
            <a:ext cx="1456061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[2]’s Preference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6764D88-8014-4D3F-9412-046940A6DA12}"/>
              </a:ext>
            </a:extLst>
          </p:cNvPr>
          <p:cNvSpPr/>
          <p:nvPr/>
        </p:nvSpPr>
        <p:spPr bwMode="auto">
          <a:xfrm>
            <a:off x="696913" y="2885441"/>
            <a:ext cx="7304087" cy="467360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6C41B5B-70D9-43D0-A57D-575F5F420327}"/>
              </a:ext>
            </a:extLst>
          </p:cNvPr>
          <p:cNvCxnSpPr/>
          <p:nvPr/>
        </p:nvCxnSpPr>
        <p:spPr bwMode="auto">
          <a:xfrm flipH="1">
            <a:off x="7862458" y="5029200"/>
            <a:ext cx="44334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8BF4EA02-4178-476D-8523-D5334934429A}"/>
              </a:ext>
            </a:extLst>
          </p:cNvPr>
          <p:cNvSpPr txBox="1"/>
          <p:nvPr/>
        </p:nvSpPr>
        <p:spPr>
          <a:xfrm>
            <a:off x="8198683" y="2872599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 in option 1a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5F50565-B079-463B-8D63-E9BEC6E3A04E}"/>
              </a:ext>
            </a:extLst>
          </p:cNvPr>
          <p:cNvSpPr txBox="1"/>
          <p:nvPr/>
        </p:nvSpPr>
        <p:spPr>
          <a:xfrm>
            <a:off x="8229600" y="479044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 in option 1a</a:t>
            </a:r>
          </a:p>
        </p:txBody>
      </p:sp>
    </p:spTree>
    <p:extLst>
      <p:ext uri="{BB962C8B-B14F-4D97-AF65-F5344CB8AC3E}">
        <p14:creationId xmlns:p14="http://schemas.microsoft.com/office/powerpoint/2010/main" val="1895704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16" name="内容占位符 1">
            <a:extLst>
              <a:ext uri="{FF2B5EF4-FFF2-40B4-BE49-F238E27FC236}">
                <a16:creationId xmlns:a16="http://schemas.microsoft.com/office/drawing/2014/main" id="{3ED039B7-B609-4FCD-BA08-64A95D480A09}"/>
              </a:ext>
            </a:extLst>
          </p:cNvPr>
          <p:cNvSpPr txBox="1">
            <a:spLocks/>
          </p:cNvSpPr>
          <p:nvPr/>
        </p:nvSpPr>
        <p:spPr bwMode="auto">
          <a:xfrm>
            <a:off x="786273" y="1472381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zh-CN" sz="3200" kern="0" dirty="0"/>
              <a:t>UEQM is one of key features for 11bn.</a:t>
            </a:r>
          </a:p>
          <a:p>
            <a:r>
              <a:rPr kumimoji="0" lang="en-US" altLang="zh-CN" sz="3200" kern="0" dirty="0"/>
              <a:t>3 options of a unified signaling scheme for EQM/UEQM are presented</a:t>
            </a:r>
          </a:p>
        </p:txBody>
      </p:sp>
    </p:spTree>
    <p:extLst>
      <p:ext uri="{BB962C8B-B14F-4D97-AF65-F5344CB8AC3E}">
        <p14:creationId xmlns:p14="http://schemas.microsoft.com/office/powerpoint/2010/main" val="16216202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331554</TotalTime>
  <Words>1149</Words>
  <Application>Microsoft Office PowerPoint</Application>
  <PresentationFormat>On-screen Show (4:3)</PresentationFormat>
  <Paragraphs>335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A Unified Signaling Scheme for EQM/UEQM</vt:lpstr>
      <vt:lpstr>Introduction</vt:lpstr>
      <vt:lpstr>Proposed UEQM Combinations Recap</vt:lpstr>
      <vt:lpstr>4 Options for a Unified Indicator</vt:lpstr>
      <vt:lpstr>A Unified Indicator – Option 1a (1/2)</vt:lpstr>
      <vt:lpstr>A Unified Indicator - Option 1a (2/2)</vt:lpstr>
      <vt:lpstr>Option 1b</vt:lpstr>
      <vt:lpstr>Option 3 (Combine Nss)  (all combinations without double-2 Patterns)</vt:lpstr>
      <vt:lpstr>Summary</vt:lpstr>
      <vt:lpstr>References</vt:lpstr>
      <vt:lpstr>SP #1</vt:lpstr>
      <vt:lpstr>SP #2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Aiguo Yan</cp:lastModifiedBy>
  <cp:revision>6054</cp:revision>
  <cp:lastPrinted>2024-08-27T20:45:13Z</cp:lastPrinted>
  <dcterms:created xsi:type="dcterms:W3CDTF">2007-05-21T21:00:37Z</dcterms:created>
  <dcterms:modified xsi:type="dcterms:W3CDTF">2024-09-09T23:58:27Z</dcterms:modified>
</cp:coreProperties>
</file>