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20"/>
  </p:notesMasterIdLst>
  <p:handoutMasterIdLst>
    <p:handoutMasterId r:id="rId21"/>
  </p:handoutMasterIdLst>
  <p:sldIdLst>
    <p:sldId id="283" r:id="rId2"/>
    <p:sldId id="402" r:id="rId3"/>
    <p:sldId id="415" r:id="rId4"/>
    <p:sldId id="416" r:id="rId5"/>
    <p:sldId id="417" r:id="rId6"/>
    <p:sldId id="420" r:id="rId7"/>
    <p:sldId id="403" r:id="rId8"/>
    <p:sldId id="405" r:id="rId9"/>
    <p:sldId id="407" r:id="rId10"/>
    <p:sldId id="406" r:id="rId11"/>
    <p:sldId id="421" r:id="rId12"/>
    <p:sldId id="422" r:id="rId13"/>
    <p:sldId id="411" r:id="rId14"/>
    <p:sldId id="413" r:id="rId15"/>
    <p:sldId id="419" r:id="rId16"/>
    <p:sldId id="423" r:id="rId17"/>
    <p:sldId id="412" r:id="rId18"/>
    <p:sldId id="414" r:id="rId19"/>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6400" autoAdjust="0"/>
  </p:normalViewPr>
  <p:slideViewPr>
    <p:cSldViewPr>
      <p:cViewPr varScale="1">
        <p:scale>
          <a:sx n="112" d="100"/>
          <a:sy n="112" d="100"/>
        </p:scale>
        <p:origin x="1428"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7" d="100"/>
          <a:sy n="117" d="100"/>
        </p:scale>
        <p:origin x="2058" y="10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1620315" cy="276999"/>
          </a:xfrm>
        </p:spPr>
        <p:txBody>
          <a:bodyPr/>
          <a:lstStyle/>
          <a:p>
            <a:pPr>
              <a:defRPr/>
            </a:pPr>
            <a:r>
              <a:rPr lang="en-US" altLang="ko-KR" dirty="0" smtClean="0"/>
              <a:t>September. 2024</a:t>
            </a:r>
            <a:endParaRPr lang="en-US" altLang="ko-KR"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September. 2024</a:t>
            </a:r>
            <a:endParaRPr lang="en-US" altLang="ko-KR"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September. 2024</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802.11-24/1427r0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hg.cho@lge.com" TargetMode="External"/><Relationship Id="rId3" Type="http://schemas.openxmlformats.org/officeDocument/2006/relationships/hyperlink" Target="mailto:dongguk.lim@lge.com" TargetMode="External"/><Relationship Id="rId7"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insik0618.jung@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 Id="rId9" Type="http://schemas.openxmlformats.org/officeDocument/2006/relationships/hyperlink" Target="mailto:sanggook.kim@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Signaling for MCS and UEQM in 11bn</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2024-09-xx</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4012067750"/>
              </p:ext>
            </p:extLst>
          </p:nvPr>
        </p:nvGraphicFramePr>
        <p:xfrm>
          <a:off x="762000" y="2895600"/>
          <a:ext cx="7620000" cy="2724151"/>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4452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43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Jung</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insik0618.jung@lge.com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Choi</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7"/>
                        </a:rPr>
                        <a:t>js.choi@lge.com</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0784598"/>
                  </a:ext>
                </a:extLst>
              </a:tr>
              <a:tr h="314325">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hlinkClick r:id="rId8"/>
                        </a:rPr>
                        <a:t>hg.cho@lge.com</a:t>
                      </a:r>
                      <a:r>
                        <a:rPr lang="en-US" altLang="ko-KR" sz="1100" dirty="0" smtClean="0"/>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5798548"/>
                  </a:ext>
                </a:extLst>
              </a:tr>
              <a:tr h="392906">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10680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Treena</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 Diego, CA 92131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9"/>
                        </a:rPr>
                        <a:t>sanggook.kim@lge.com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30942211"/>
                  </a:ext>
                </a:extLst>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167802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ko-KR" altLang="en-US" dirty="0"/>
              <a:t> </a:t>
            </a:r>
            <a:r>
              <a:rPr lang="en-US" altLang="ko-KR" dirty="0" smtClean="0"/>
              <a:t>September. 2024</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Indication of QAM combination(1/3) </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dirty="0"/>
              <a:t>In addition, </a:t>
            </a:r>
            <a:r>
              <a:rPr lang="en-US" altLang="ko-KR" dirty="0" smtClean="0"/>
              <a:t>to apply the UEQM on 11bn transmissions, the </a:t>
            </a:r>
            <a:r>
              <a:rPr lang="en-US" altLang="ko-KR" dirty="0"/>
              <a:t>information of QAM combination for the UEQM </a:t>
            </a:r>
            <a:r>
              <a:rPr lang="en-US" altLang="ko-KR" dirty="0" smtClean="0"/>
              <a:t>as described in[5,6] should be </a:t>
            </a:r>
            <a:r>
              <a:rPr lang="en-US" altLang="ko-KR" dirty="0"/>
              <a:t>indicated </a:t>
            </a:r>
            <a:r>
              <a:rPr lang="en-US" altLang="ko-KR" dirty="0" smtClean="0"/>
              <a:t>to STA supporting this transmission.  </a:t>
            </a:r>
          </a:p>
          <a:p>
            <a:pPr lvl="1"/>
            <a:r>
              <a:rPr lang="en-US" altLang="ko-KR" dirty="0" smtClean="0"/>
              <a:t>Although the complete QAM combinations require further discussion, it does not seem necessary to define all combinations.  </a:t>
            </a:r>
          </a:p>
          <a:p>
            <a:pPr lvl="1"/>
            <a:r>
              <a:rPr lang="en-US" altLang="ko-KR" dirty="0"/>
              <a:t>And, it is better to keep the same size of the user field as defined in EHT when we design the signaling of this information. </a:t>
            </a:r>
            <a:endParaRPr lang="en-US" altLang="ko-KR" dirty="0" smtClean="0"/>
          </a:p>
          <a:p>
            <a:pPr lvl="1"/>
            <a:r>
              <a:rPr lang="en-US" altLang="ko-KR" dirty="0" smtClean="0"/>
              <a:t>For </a:t>
            </a:r>
            <a:r>
              <a:rPr lang="en-US" altLang="ko-KR" dirty="0"/>
              <a:t>the example, </a:t>
            </a:r>
            <a:r>
              <a:rPr lang="en-US" altLang="ko-KR" dirty="0" smtClean="0"/>
              <a:t>we assume the </a:t>
            </a:r>
            <a:r>
              <a:rPr lang="en-US" altLang="ko-KR" dirty="0"/>
              <a:t>following </a:t>
            </a:r>
            <a:r>
              <a:rPr lang="en-US" altLang="ko-KR" dirty="0" smtClean="0"/>
              <a:t>combination for multiple spatial streams for UEQM in this contribution.   </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marL="457200" lvl="1" indent="0">
              <a:buNone/>
            </a:pPr>
            <a:r>
              <a:rPr lang="en-US" altLang="ko-KR" dirty="0"/>
              <a:t> </a:t>
            </a:r>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2"/>
            <a:endParaRPr lang="en-US" altLang="ko-KR" dirty="0" smtClean="0"/>
          </a:p>
          <a:p>
            <a:pPr lvl="1"/>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655855434"/>
              </p:ext>
            </p:extLst>
          </p:nvPr>
        </p:nvGraphicFramePr>
        <p:xfrm>
          <a:off x="1676399" y="4419600"/>
          <a:ext cx="3657601" cy="1905000"/>
        </p:xfrm>
        <a:graphic>
          <a:graphicData uri="http://schemas.openxmlformats.org/drawingml/2006/table">
            <a:tbl>
              <a:tblPr>
                <a:tableStyleId>{616DA210-FB5B-4158-B5E0-FEB733F419BA}</a:tableStyleId>
              </a:tblPr>
              <a:tblGrid>
                <a:gridCol w="707269">
                  <a:extLst>
                    <a:ext uri="{9D8B030D-6E8A-4147-A177-3AD203B41FA5}">
                      <a16:colId xmlns:a16="http://schemas.microsoft.com/office/drawing/2014/main" val="600911641"/>
                    </a:ext>
                  </a:extLst>
                </a:gridCol>
                <a:gridCol w="737583">
                  <a:extLst>
                    <a:ext uri="{9D8B030D-6E8A-4147-A177-3AD203B41FA5}">
                      <a16:colId xmlns:a16="http://schemas.microsoft.com/office/drawing/2014/main" val="2961968185"/>
                    </a:ext>
                  </a:extLst>
                </a:gridCol>
                <a:gridCol w="737583">
                  <a:extLst>
                    <a:ext uri="{9D8B030D-6E8A-4147-A177-3AD203B41FA5}">
                      <a16:colId xmlns:a16="http://schemas.microsoft.com/office/drawing/2014/main" val="2594297009"/>
                    </a:ext>
                  </a:extLst>
                </a:gridCol>
                <a:gridCol w="737583">
                  <a:extLst>
                    <a:ext uri="{9D8B030D-6E8A-4147-A177-3AD203B41FA5}">
                      <a16:colId xmlns:a16="http://schemas.microsoft.com/office/drawing/2014/main" val="1050372761"/>
                    </a:ext>
                  </a:extLst>
                </a:gridCol>
                <a:gridCol w="737583">
                  <a:extLst>
                    <a:ext uri="{9D8B030D-6E8A-4147-A177-3AD203B41FA5}">
                      <a16:colId xmlns:a16="http://schemas.microsoft.com/office/drawing/2014/main" val="386544408"/>
                    </a:ext>
                  </a:extLst>
                </a:gridCol>
              </a:tblGrid>
              <a:tr h="373448">
                <a:tc>
                  <a:txBody>
                    <a:bodyPr/>
                    <a:lstStyle/>
                    <a:p>
                      <a:pPr algn="ctr" fontAlgn="ctr"/>
                      <a:r>
                        <a:rPr lang="en-US" sz="1000" b="1" u="none" strike="noStrike" dirty="0">
                          <a:solidFill>
                            <a:schemeClr val="tx1"/>
                          </a:solidFill>
                          <a:effectLst/>
                        </a:rPr>
                        <a:t>Total </a:t>
                      </a:r>
                      <a:r>
                        <a:rPr lang="en-US" sz="1000" b="1" u="none" strike="noStrike" dirty="0" err="1">
                          <a:solidFill>
                            <a:schemeClr val="tx1"/>
                          </a:solidFill>
                          <a:effectLst/>
                        </a:rPr>
                        <a:t>Nss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1st 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2nd 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3rd 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4th ss</a:t>
                      </a:r>
                      <a:endParaRPr lang="en-US" sz="10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06597985"/>
                  </a:ext>
                </a:extLst>
              </a:tr>
              <a:tr h="191444">
                <a:tc rowSpan="2">
                  <a:txBody>
                    <a:bodyPr/>
                    <a:lstStyle/>
                    <a:p>
                      <a:pPr algn="ctr" fontAlgn="ctr"/>
                      <a:r>
                        <a:rPr lang="en-US" sz="1000" b="1" u="none" strike="noStrike" dirty="0">
                          <a:solidFill>
                            <a:schemeClr val="tx1"/>
                          </a:solidFill>
                          <a:effectLst/>
                        </a:rPr>
                        <a:t>2ss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M-1</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3243167382"/>
                  </a:ext>
                </a:extLst>
              </a:tr>
              <a:tr h="191444">
                <a:tc vMerge="1">
                  <a:txBody>
                    <a:bodyPr/>
                    <a:lstStyle/>
                    <a:p>
                      <a:endParaRPr lang="en-US"/>
                    </a:p>
                  </a:txBody>
                  <a:tcP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M-2</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213537370"/>
                  </a:ext>
                </a:extLst>
              </a:tr>
              <a:tr h="191444">
                <a:tc rowSpan="3">
                  <a:txBody>
                    <a:bodyPr/>
                    <a:lstStyle/>
                    <a:p>
                      <a:pPr algn="ctr" fontAlgn="ctr"/>
                      <a:r>
                        <a:rPr lang="en-US" sz="1000" b="1" u="none" strike="noStrike" dirty="0">
                          <a:solidFill>
                            <a:schemeClr val="tx1"/>
                          </a:solidFill>
                          <a:effectLst/>
                        </a:rPr>
                        <a:t>3ss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M-1</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527119775"/>
                  </a:ext>
                </a:extLst>
              </a:tr>
              <a:tr h="191444">
                <a:tc vMerge="1">
                  <a:txBody>
                    <a:bodyPr/>
                    <a:lstStyle/>
                    <a:p>
                      <a:endParaRPr lang="en-US"/>
                    </a:p>
                  </a:txBody>
                  <a:tcP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M-2</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1905490640"/>
                  </a:ext>
                </a:extLst>
              </a:tr>
              <a:tr h="191444">
                <a:tc vMerge="1">
                  <a:txBody>
                    <a:bodyPr/>
                    <a:lstStyle/>
                    <a:p>
                      <a:endParaRPr lang="en-US"/>
                    </a:p>
                  </a:txBody>
                  <a:tcP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M-1</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M-2</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1286359582"/>
                  </a:ext>
                </a:extLst>
              </a:tr>
              <a:tr h="191444">
                <a:tc rowSpan="3">
                  <a:txBody>
                    <a:bodyPr/>
                    <a:lstStyle/>
                    <a:p>
                      <a:pPr algn="ctr" fontAlgn="ctr"/>
                      <a:r>
                        <a:rPr lang="en-US" sz="1000" b="1" u="none" strike="noStrike" dirty="0">
                          <a:solidFill>
                            <a:schemeClr val="tx1"/>
                          </a:solidFill>
                          <a:effectLst/>
                        </a:rPr>
                        <a:t>4ss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M-1</a:t>
                      </a:r>
                      <a:endParaRPr lang="en-US" sz="10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21660453"/>
                  </a:ext>
                </a:extLst>
              </a:tr>
              <a:tr h="191444">
                <a:tc vMerge="1">
                  <a:txBody>
                    <a:bodyPr/>
                    <a:lstStyle/>
                    <a:p>
                      <a:endParaRPr lang="en-US"/>
                    </a:p>
                  </a:txBody>
                  <a:tcP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M-2</a:t>
                      </a:r>
                      <a:endParaRPr lang="en-US" sz="10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05855418"/>
                  </a:ext>
                </a:extLst>
              </a:tr>
              <a:tr h="191444">
                <a:tc vMerge="1">
                  <a:txBody>
                    <a:bodyPr/>
                    <a:lstStyle/>
                    <a:p>
                      <a:endParaRPr lang="en-US"/>
                    </a:p>
                  </a:txBody>
                  <a:tcP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M-1</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M-2</a:t>
                      </a:r>
                      <a:endParaRPr lang="en-US" sz="10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73643244"/>
                  </a:ext>
                </a:extLst>
              </a:tr>
            </a:tbl>
          </a:graphicData>
        </a:graphic>
      </p:graphicFrame>
    </p:spTree>
    <p:extLst>
      <p:ext uri="{BB962C8B-B14F-4D97-AF65-F5344CB8AC3E}">
        <p14:creationId xmlns:p14="http://schemas.microsoft.com/office/powerpoint/2010/main" val="1056897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Indication of QAM </a:t>
            </a:r>
            <a:r>
              <a:rPr lang="en-US" altLang="ko-KR" dirty="0" smtClean="0"/>
              <a:t>combination(2/3) </a:t>
            </a:r>
            <a:endParaRPr lang="ko-KR" altLang="en-US" dirty="0"/>
          </a:p>
        </p:txBody>
      </p:sp>
      <p:sp>
        <p:nvSpPr>
          <p:cNvPr id="3" name="내용 개체 틀 2"/>
          <p:cNvSpPr>
            <a:spLocks noGrp="1"/>
          </p:cNvSpPr>
          <p:nvPr>
            <p:ph idx="1"/>
          </p:nvPr>
        </p:nvSpPr>
        <p:spPr/>
        <p:txBody>
          <a:bodyPr>
            <a:normAutofit/>
          </a:bodyPr>
          <a:lstStyle/>
          <a:p>
            <a:r>
              <a:rPr lang="en-US" altLang="ko-KR" dirty="0" smtClean="0"/>
              <a:t>Since this information is only used when UEQM is applied, that can be indicated by reusing the conventional field depending on the use of UEQM. </a:t>
            </a:r>
          </a:p>
          <a:p>
            <a:pPr lvl="1"/>
            <a:r>
              <a:rPr lang="en-US" altLang="ko-KR" dirty="0" smtClean="0"/>
              <a:t>For that, we can take into account the following methods. </a:t>
            </a:r>
          </a:p>
          <a:p>
            <a:pPr lvl="2"/>
            <a:r>
              <a:rPr lang="en-US" altLang="ko-KR" dirty="0" smtClean="0"/>
              <a:t>Option 1: indicated by using the NSS field </a:t>
            </a:r>
          </a:p>
          <a:p>
            <a:pPr lvl="3"/>
            <a:r>
              <a:rPr lang="en-US" altLang="ko-KR" dirty="0" smtClean="0"/>
              <a:t>For example, when UEQM is used, the contents of the NSS field are</a:t>
            </a:r>
            <a:r>
              <a:rPr lang="ko-KR" altLang="en-US" dirty="0" smtClean="0"/>
              <a:t> </a:t>
            </a:r>
            <a:r>
              <a:rPr lang="en-US" altLang="ko-KR" dirty="0" smtClean="0"/>
              <a:t>reconfigured as follows.  </a:t>
            </a:r>
          </a:p>
          <a:p>
            <a:pPr lvl="4"/>
            <a:r>
              <a:rPr lang="en-US" altLang="ko-KR" dirty="0" smtClean="0"/>
              <a:t>M (modulation for the first stream ) is indicated by the MCS field </a:t>
            </a:r>
          </a:p>
          <a:p>
            <a:pPr lvl="4"/>
            <a:r>
              <a:rPr lang="en-US" altLang="ko-KR" dirty="0" smtClean="0"/>
              <a:t>Then, the contents of the NSS field can be configured as bellow.</a:t>
            </a:r>
          </a:p>
          <a:p>
            <a:pPr lvl="5"/>
            <a:endParaRPr lang="en-US" altLang="ko-KR" dirty="0" smtClean="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259389171"/>
              </p:ext>
            </p:extLst>
          </p:nvPr>
        </p:nvGraphicFramePr>
        <p:xfrm>
          <a:off x="2590799" y="4802347"/>
          <a:ext cx="4343401" cy="1415573"/>
        </p:xfrm>
        <a:graphic>
          <a:graphicData uri="http://schemas.openxmlformats.org/drawingml/2006/table">
            <a:tbl>
              <a:tblPr firstRow="1" bandRow="1">
                <a:tableStyleId>{5940675A-B579-460E-94D1-54222C63F5DA}</a:tableStyleId>
              </a:tblPr>
              <a:tblGrid>
                <a:gridCol w="1349977">
                  <a:extLst>
                    <a:ext uri="{9D8B030D-6E8A-4147-A177-3AD203B41FA5}">
                      <a16:colId xmlns:a16="http://schemas.microsoft.com/office/drawing/2014/main" val="1149608495"/>
                    </a:ext>
                  </a:extLst>
                </a:gridCol>
                <a:gridCol w="2993424">
                  <a:extLst>
                    <a:ext uri="{9D8B030D-6E8A-4147-A177-3AD203B41FA5}">
                      <a16:colId xmlns:a16="http://schemas.microsoft.com/office/drawing/2014/main" val="811500245"/>
                    </a:ext>
                  </a:extLst>
                </a:gridCol>
              </a:tblGrid>
              <a:tr h="253694">
                <a:tc>
                  <a:txBody>
                    <a:bodyPr/>
                    <a:lstStyle/>
                    <a:p>
                      <a:pPr latinLnBrk="1"/>
                      <a:r>
                        <a:rPr lang="en-US" altLang="ko-KR" sz="1200" dirty="0" smtClean="0"/>
                        <a:t>Value of NSS field</a:t>
                      </a:r>
                      <a:endParaRPr lang="ko-KR" altLang="en-US" sz="1200" dirty="0"/>
                    </a:p>
                  </a:txBody>
                  <a:tcPr/>
                </a:tc>
                <a:tc>
                  <a:txBody>
                    <a:bodyPr/>
                    <a:lstStyle/>
                    <a:p>
                      <a:pPr latinLnBrk="1"/>
                      <a:r>
                        <a:rPr lang="en-US" altLang="ko-KR" sz="1200" dirty="0" smtClean="0"/>
                        <a:t>Information</a:t>
                      </a:r>
                      <a:endParaRPr lang="ko-KR" altLang="en-US" sz="1200" dirty="0"/>
                    </a:p>
                  </a:txBody>
                  <a:tcPr/>
                </a:tc>
                <a:extLst>
                  <a:ext uri="{0D108BD9-81ED-4DB2-BD59-A6C34878D82A}">
                    <a16:rowId xmlns:a16="http://schemas.microsoft.com/office/drawing/2014/main" val="3295137613"/>
                  </a:ext>
                </a:extLst>
              </a:tr>
              <a:tr h="253694">
                <a:tc>
                  <a:txBody>
                    <a:bodyPr/>
                    <a:lstStyle/>
                    <a:p>
                      <a:pPr latinLnBrk="1"/>
                      <a:r>
                        <a:rPr lang="en-US" altLang="ko-KR" sz="1200" dirty="0" smtClean="0"/>
                        <a:t>0</a:t>
                      </a:r>
                      <a:endParaRPr lang="ko-KR" altLang="en-US" sz="1200" dirty="0"/>
                    </a:p>
                  </a:txBody>
                  <a:tcPr/>
                </a:tc>
                <a:tc>
                  <a:txBody>
                    <a:bodyPr/>
                    <a:lstStyle/>
                    <a:p>
                      <a:pPr latinLnBrk="1"/>
                      <a:r>
                        <a:rPr lang="en-US" altLang="ko-KR" sz="1200" dirty="0" smtClean="0"/>
                        <a:t>1st </a:t>
                      </a:r>
                      <a:r>
                        <a:rPr lang="en-US" altLang="ko-KR" sz="1200" dirty="0" err="1" smtClean="0"/>
                        <a:t>ss</a:t>
                      </a:r>
                      <a:r>
                        <a:rPr lang="en-US" altLang="ko-KR" sz="1200" dirty="0" smtClean="0"/>
                        <a:t> = M , 2</a:t>
                      </a:r>
                      <a:r>
                        <a:rPr lang="en-US" altLang="ko-KR" sz="1200" baseline="30000" dirty="0" smtClean="0"/>
                        <a:t>nd</a:t>
                      </a:r>
                      <a:r>
                        <a:rPr lang="en-US" altLang="ko-KR" sz="1200" baseline="0" dirty="0" smtClean="0"/>
                        <a:t> </a:t>
                      </a:r>
                      <a:r>
                        <a:rPr lang="en-US" altLang="ko-KR" sz="1200" baseline="0" dirty="0" err="1" smtClean="0"/>
                        <a:t>ss</a:t>
                      </a:r>
                      <a:r>
                        <a:rPr lang="en-US" altLang="ko-KR" sz="1200" baseline="0" dirty="0" smtClean="0"/>
                        <a:t> = M-1</a:t>
                      </a:r>
                      <a:endParaRPr lang="ko-KR" altLang="en-US" sz="1200" dirty="0"/>
                    </a:p>
                  </a:txBody>
                  <a:tcPr/>
                </a:tc>
                <a:extLst>
                  <a:ext uri="{0D108BD9-81ED-4DB2-BD59-A6C34878D82A}">
                    <a16:rowId xmlns:a16="http://schemas.microsoft.com/office/drawing/2014/main" val="631436291"/>
                  </a:ext>
                </a:extLst>
              </a:tr>
              <a:tr h="253694">
                <a:tc>
                  <a:txBody>
                    <a:bodyPr/>
                    <a:lstStyle/>
                    <a:p>
                      <a:pPr latinLnBrk="1"/>
                      <a:r>
                        <a:rPr lang="en-US" altLang="ko-KR" sz="1200" dirty="0" smtClean="0"/>
                        <a:t>1</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1st </a:t>
                      </a:r>
                      <a:r>
                        <a:rPr lang="en-US" altLang="ko-KR" sz="1200" dirty="0" err="1" smtClean="0"/>
                        <a:t>ss</a:t>
                      </a:r>
                      <a:r>
                        <a:rPr lang="en-US" altLang="ko-KR" sz="1200" dirty="0" smtClean="0"/>
                        <a:t> = M , 2</a:t>
                      </a:r>
                      <a:r>
                        <a:rPr lang="en-US" altLang="ko-KR" sz="1200" baseline="30000" dirty="0" smtClean="0"/>
                        <a:t>nd</a:t>
                      </a:r>
                      <a:r>
                        <a:rPr lang="en-US" altLang="ko-KR" sz="1200" baseline="0" dirty="0" smtClean="0"/>
                        <a:t> </a:t>
                      </a:r>
                      <a:r>
                        <a:rPr lang="en-US" altLang="ko-KR" sz="1200" baseline="0" dirty="0" err="1" smtClean="0"/>
                        <a:t>ss</a:t>
                      </a:r>
                      <a:r>
                        <a:rPr lang="en-US" altLang="ko-KR" sz="1200" baseline="0" dirty="0" smtClean="0"/>
                        <a:t> = M-2</a:t>
                      </a:r>
                      <a:endParaRPr lang="ko-KR" altLang="en-US" sz="1200" dirty="0"/>
                    </a:p>
                  </a:txBody>
                  <a:tcPr/>
                </a:tc>
                <a:extLst>
                  <a:ext uri="{0D108BD9-81ED-4DB2-BD59-A6C34878D82A}">
                    <a16:rowId xmlns:a16="http://schemas.microsoft.com/office/drawing/2014/main" val="2815752199"/>
                  </a:ext>
                </a:extLst>
              </a:tr>
              <a:tr h="318293">
                <a:tc>
                  <a:txBody>
                    <a:bodyPr/>
                    <a:lstStyle/>
                    <a:p>
                      <a:pPr latinLnBrk="1"/>
                      <a:r>
                        <a:rPr lang="en-US" altLang="ko-KR" sz="1200" dirty="0" smtClean="0"/>
                        <a:t>2</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1st </a:t>
                      </a:r>
                      <a:r>
                        <a:rPr lang="en-US" altLang="ko-KR" sz="1200" dirty="0" err="1" smtClean="0"/>
                        <a:t>ss</a:t>
                      </a:r>
                      <a:r>
                        <a:rPr lang="en-US" altLang="ko-KR" sz="1200" dirty="0" smtClean="0"/>
                        <a:t> = M , 2</a:t>
                      </a:r>
                      <a:r>
                        <a:rPr lang="en-US" altLang="ko-KR" sz="1200" baseline="30000" dirty="0" smtClean="0"/>
                        <a:t>nd</a:t>
                      </a:r>
                      <a:r>
                        <a:rPr lang="en-US" altLang="ko-KR" sz="1200" baseline="0" dirty="0" smtClean="0"/>
                        <a:t> </a:t>
                      </a:r>
                      <a:r>
                        <a:rPr lang="en-US" altLang="ko-KR" sz="1200" baseline="0" dirty="0" err="1" smtClean="0"/>
                        <a:t>ss</a:t>
                      </a:r>
                      <a:r>
                        <a:rPr lang="en-US" altLang="ko-KR" sz="1200" baseline="0" dirty="0" smtClean="0"/>
                        <a:t> = M, 3</a:t>
                      </a:r>
                      <a:r>
                        <a:rPr lang="en-US" altLang="ko-KR" sz="1200" baseline="30000" dirty="0" smtClean="0"/>
                        <a:t>rd</a:t>
                      </a:r>
                      <a:r>
                        <a:rPr lang="en-US" altLang="ko-KR" sz="1200" baseline="0" dirty="0" smtClean="0"/>
                        <a:t> </a:t>
                      </a:r>
                      <a:r>
                        <a:rPr lang="en-US" altLang="ko-KR" sz="1200" baseline="0" dirty="0" err="1" smtClean="0"/>
                        <a:t>ss</a:t>
                      </a:r>
                      <a:r>
                        <a:rPr lang="en-US" altLang="ko-KR" sz="1200" baseline="0" dirty="0" smtClean="0"/>
                        <a:t> =M-1</a:t>
                      </a:r>
                      <a:endParaRPr lang="ko-KR" altLang="en-US" sz="1200" dirty="0"/>
                    </a:p>
                  </a:txBody>
                  <a:tcPr/>
                </a:tc>
                <a:extLst>
                  <a:ext uri="{0D108BD9-81ED-4DB2-BD59-A6C34878D82A}">
                    <a16:rowId xmlns:a16="http://schemas.microsoft.com/office/drawing/2014/main" val="1178077340"/>
                  </a:ext>
                </a:extLst>
              </a:tr>
              <a:tr h="253694">
                <a:tc>
                  <a:txBody>
                    <a:bodyPr/>
                    <a:lstStyle/>
                    <a:p>
                      <a:pPr latinLnBrk="1"/>
                      <a:r>
                        <a:rPr lang="en-US" altLang="ko-KR" sz="1200" dirty="0" smtClean="0"/>
                        <a:t>……</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a:t>
                      </a:r>
                      <a:endParaRPr lang="ko-KR" altLang="en-US" sz="1200" dirty="0" smtClean="0"/>
                    </a:p>
                  </a:txBody>
                  <a:tcPr/>
                </a:tc>
                <a:extLst>
                  <a:ext uri="{0D108BD9-81ED-4DB2-BD59-A6C34878D82A}">
                    <a16:rowId xmlns:a16="http://schemas.microsoft.com/office/drawing/2014/main" val="1226292731"/>
                  </a:ext>
                </a:extLst>
              </a:tr>
            </a:tbl>
          </a:graphicData>
        </a:graphic>
      </p:graphicFrame>
    </p:spTree>
    <p:extLst>
      <p:ext uri="{BB962C8B-B14F-4D97-AF65-F5344CB8AC3E}">
        <p14:creationId xmlns:p14="http://schemas.microsoft.com/office/powerpoint/2010/main" val="3853175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Indication of QAM </a:t>
            </a:r>
            <a:r>
              <a:rPr lang="en-US" altLang="ko-KR" dirty="0" smtClean="0"/>
              <a:t>combination(3/3</a:t>
            </a:r>
            <a:r>
              <a:rPr lang="en-US" altLang="ko-KR" dirty="0"/>
              <a:t>) </a:t>
            </a:r>
            <a:endParaRPr lang="ko-KR" altLang="en-US" dirty="0"/>
          </a:p>
        </p:txBody>
      </p:sp>
      <p:sp>
        <p:nvSpPr>
          <p:cNvPr id="3" name="내용 개체 틀 2"/>
          <p:cNvSpPr>
            <a:spLocks noGrp="1"/>
          </p:cNvSpPr>
          <p:nvPr>
            <p:ph idx="1"/>
          </p:nvPr>
        </p:nvSpPr>
        <p:spPr/>
        <p:txBody>
          <a:bodyPr>
            <a:normAutofit fontScale="85000" lnSpcReduction="20000"/>
          </a:bodyPr>
          <a:lstStyle/>
          <a:p>
            <a:pPr lvl="2"/>
            <a:r>
              <a:rPr lang="en-US" altLang="ko-KR" dirty="0"/>
              <a:t>Option 2 : indicated by using the MCS field  </a:t>
            </a:r>
          </a:p>
          <a:p>
            <a:pPr lvl="3"/>
            <a:r>
              <a:rPr lang="en-US" altLang="ko-KR" dirty="0"/>
              <a:t>For example, when UEQM is used, the contents of the </a:t>
            </a:r>
            <a:r>
              <a:rPr lang="en-US" altLang="ko-KR" dirty="0" smtClean="0"/>
              <a:t>MCS </a:t>
            </a:r>
            <a:r>
              <a:rPr lang="en-US" altLang="ko-KR" dirty="0"/>
              <a:t>field are</a:t>
            </a:r>
            <a:r>
              <a:rPr lang="ko-KR" altLang="en-US" dirty="0"/>
              <a:t> </a:t>
            </a:r>
            <a:r>
              <a:rPr lang="en-US" altLang="ko-KR" dirty="0"/>
              <a:t>reconfigured </a:t>
            </a:r>
            <a:r>
              <a:rPr lang="en-US" altLang="ko-KR" dirty="0" smtClean="0"/>
              <a:t>differently according to NSS.  </a:t>
            </a:r>
            <a:endParaRPr lang="en-US" altLang="ko-KR" dirty="0"/>
          </a:p>
          <a:p>
            <a:pPr lvl="4"/>
            <a:r>
              <a:rPr lang="en-US" altLang="ko-KR" dirty="0" smtClean="0"/>
              <a:t>The number of SS is indicated by the NSS field.</a:t>
            </a:r>
          </a:p>
          <a:p>
            <a:pPr lvl="4"/>
            <a:r>
              <a:rPr lang="en-US" altLang="ko-KR" dirty="0" smtClean="0"/>
              <a:t>Depending on the NSS, the contents of the MCS field indicate the different information. </a:t>
            </a:r>
          </a:p>
          <a:p>
            <a:pPr lvl="5"/>
            <a:r>
              <a:rPr lang="en-US" altLang="ko-KR" dirty="0" smtClean="0"/>
              <a:t>When NSS = 2, the MCS field can configured below.</a:t>
            </a:r>
          </a:p>
          <a:p>
            <a:pPr lvl="5"/>
            <a:endParaRPr lang="en-US" altLang="ko-KR" dirty="0" smtClean="0"/>
          </a:p>
          <a:p>
            <a:pPr lvl="5"/>
            <a:endParaRPr lang="en-US" altLang="ko-KR" dirty="0"/>
          </a:p>
          <a:p>
            <a:pPr lvl="5"/>
            <a:endParaRPr lang="en-US" altLang="ko-KR" dirty="0"/>
          </a:p>
          <a:p>
            <a:pPr lvl="5"/>
            <a:endParaRPr lang="en-US" altLang="ko-KR" dirty="0" smtClean="0"/>
          </a:p>
          <a:p>
            <a:pPr lvl="5"/>
            <a:endParaRPr lang="en-US" altLang="ko-KR" dirty="0"/>
          </a:p>
          <a:p>
            <a:pPr lvl="1"/>
            <a:endParaRPr lang="en-US" altLang="ko-KR" dirty="0" smtClean="0"/>
          </a:p>
          <a:p>
            <a:pPr lvl="3"/>
            <a:endParaRPr lang="en-US" altLang="ko-KR" dirty="0"/>
          </a:p>
          <a:p>
            <a:pPr lvl="3"/>
            <a:endParaRPr lang="en-US" altLang="ko-KR" dirty="0" smtClean="0"/>
          </a:p>
          <a:p>
            <a:pPr lvl="3"/>
            <a:endParaRPr lang="en-US" altLang="ko-KR" dirty="0"/>
          </a:p>
          <a:p>
            <a:r>
              <a:rPr lang="en-US" altLang="ko-KR" dirty="0"/>
              <a:t>We can indicate this information without any signaling overhead in the user field by </a:t>
            </a:r>
            <a:r>
              <a:rPr lang="en-US" altLang="ko-KR" dirty="0" smtClean="0"/>
              <a:t>considering the described options.</a:t>
            </a:r>
            <a:endParaRPr lang="en-US" altLang="ko-KR" dirty="0"/>
          </a:p>
          <a:p>
            <a:pPr lvl="1"/>
            <a:r>
              <a:rPr lang="en-US" altLang="ko-KR" dirty="0"/>
              <a:t>So, we can retain the size of the user field as defined in EHT.   </a:t>
            </a:r>
            <a:endParaRPr lang="ko-KR" altLang="en-US"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940379461"/>
              </p:ext>
            </p:extLst>
          </p:nvPr>
        </p:nvGraphicFramePr>
        <p:xfrm>
          <a:off x="2971797" y="3276600"/>
          <a:ext cx="4800602" cy="1854200"/>
        </p:xfrm>
        <a:graphic>
          <a:graphicData uri="http://schemas.openxmlformats.org/drawingml/2006/table">
            <a:tbl>
              <a:tblPr firstRow="1" bandRow="1">
                <a:tableStyleId>{5940675A-B579-460E-94D1-54222C63F5DA}</a:tableStyleId>
              </a:tblPr>
              <a:tblGrid>
                <a:gridCol w="1905003">
                  <a:extLst>
                    <a:ext uri="{9D8B030D-6E8A-4147-A177-3AD203B41FA5}">
                      <a16:colId xmlns:a16="http://schemas.microsoft.com/office/drawing/2014/main" val="2055874953"/>
                    </a:ext>
                  </a:extLst>
                </a:gridCol>
                <a:gridCol w="2895599">
                  <a:extLst>
                    <a:ext uri="{9D8B030D-6E8A-4147-A177-3AD203B41FA5}">
                      <a16:colId xmlns:a16="http://schemas.microsoft.com/office/drawing/2014/main" val="182043243"/>
                    </a:ext>
                  </a:extLst>
                </a:gridCol>
              </a:tblGrid>
              <a:tr h="370840">
                <a:tc>
                  <a:txBody>
                    <a:bodyPr/>
                    <a:lstStyle/>
                    <a:p>
                      <a:pPr latinLnBrk="1"/>
                      <a:r>
                        <a:rPr lang="en-US" altLang="ko-KR" sz="1200" dirty="0" smtClean="0"/>
                        <a:t>Value of MCS field</a:t>
                      </a:r>
                      <a:endParaRPr lang="ko-KR" altLang="en-US" sz="1200" dirty="0"/>
                    </a:p>
                  </a:txBody>
                  <a:tcPr/>
                </a:tc>
                <a:tc>
                  <a:txBody>
                    <a:bodyPr/>
                    <a:lstStyle/>
                    <a:p>
                      <a:pPr latinLnBrk="1"/>
                      <a:r>
                        <a:rPr lang="en-US" altLang="ko-KR" sz="1200" dirty="0" smtClean="0"/>
                        <a:t>Information</a:t>
                      </a:r>
                      <a:r>
                        <a:rPr lang="en-US" altLang="ko-KR" sz="1200" baseline="0" dirty="0" smtClean="0"/>
                        <a:t> </a:t>
                      </a:r>
                      <a:endParaRPr lang="ko-KR" altLang="en-US" sz="1200" dirty="0"/>
                    </a:p>
                  </a:txBody>
                  <a:tcPr/>
                </a:tc>
                <a:extLst>
                  <a:ext uri="{0D108BD9-81ED-4DB2-BD59-A6C34878D82A}">
                    <a16:rowId xmlns:a16="http://schemas.microsoft.com/office/drawing/2014/main" val="3638371913"/>
                  </a:ext>
                </a:extLst>
              </a:tr>
              <a:tr h="370840">
                <a:tc>
                  <a:txBody>
                    <a:bodyPr/>
                    <a:lstStyle/>
                    <a:p>
                      <a:pPr latinLnBrk="1"/>
                      <a:r>
                        <a:rPr lang="en-US" altLang="ko-KR" sz="1200" dirty="0" smtClean="0"/>
                        <a:t>0</a:t>
                      </a:r>
                      <a:endParaRPr lang="ko-KR" altLang="en-US" sz="1200" dirty="0"/>
                    </a:p>
                  </a:txBody>
                  <a:tcPr/>
                </a:tc>
                <a:tc>
                  <a:txBody>
                    <a:bodyPr/>
                    <a:lstStyle/>
                    <a:p>
                      <a:pPr latinLnBrk="1"/>
                      <a:r>
                        <a:rPr lang="en-US" altLang="ko-KR" sz="1400" dirty="0" smtClean="0"/>
                        <a:t>1st </a:t>
                      </a:r>
                      <a:r>
                        <a:rPr lang="en-US" altLang="ko-KR" sz="1400" dirty="0" err="1" smtClean="0"/>
                        <a:t>ss</a:t>
                      </a:r>
                      <a:r>
                        <a:rPr lang="en-US" altLang="ko-KR" sz="1400" dirty="0" smtClean="0"/>
                        <a:t> = MCS1 , 2</a:t>
                      </a:r>
                      <a:r>
                        <a:rPr lang="en-US" altLang="ko-KR" sz="1400" baseline="30000" dirty="0" smtClean="0"/>
                        <a:t>nd</a:t>
                      </a:r>
                      <a:r>
                        <a:rPr lang="en-US" altLang="ko-KR" sz="1400" baseline="0" dirty="0" smtClean="0"/>
                        <a:t> </a:t>
                      </a:r>
                      <a:r>
                        <a:rPr lang="en-US" altLang="ko-KR" sz="1400" baseline="0" dirty="0" err="1" smtClean="0"/>
                        <a:t>ss</a:t>
                      </a:r>
                      <a:r>
                        <a:rPr lang="en-US" altLang="ko-KR" sz="1400" baseline="0" dirty="0" smtClean="0"/>
                        <a:t> = MCS0</a:t>
                      </a:r>
                      <a:endParaRPr lang="ko-KR" altLang="en-US" sz="1400" dirty="0"/>
                    </a:p>
                  </a:txBody>
                  <a:tcPr/>
                </a:tc>
                <a:extLst>
                  <a:ext uri="{0D108BD9-81ED-4DB2-BD59-A6C34878D82A}">
                    <a16:rowId xmlns:a16="http://schemas.microsoft.com/office/drawing/2014/main" val="1691745141"/>
                  </a:ext>
                </a:extLst>
              </a:tr>
              <a:tr h="370840">
                <a:tc>
                  <a:txBody>
                    <a:bodyPr/>
                    <a:lstStyle/>
                    <a:p>
                      <a:pPr latinLnBrk="1"/>
                      <a:r>
                        <a:rPr lang="en-US" altLang="ko-KR" sz="1200" dirty="0" smtClean="0"/>
                        <a:t>1</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1st </a:t>
                      </a:r>
                      <a:r>
                        <a:rPr lang="en-US" altLang="ko-KR" sz="1400" dirty="0" err="1" smtClean="0"/>
                        <a:t>ss</a:t>
                      </a:r>
                      <a:r>
                        <a:rPr lang="en-US" altLang="ko-KR" sz="1400" dirty="0" smtClean="0"/>
                        <a:t> = MCS3 , 2</a:t>
                      </a:r>
                      <a:r>
                        <a:rPr lang="en-US" altLang="ko-KR" sz="1400" baseline="30000" dirty="0" smtClean="0"/>
                        <a:t>nd</a:t>
                      </a:r>
                      <a:r>
                        <a:rPr lang="en-US" altLang="ko-KR" sz="1400" baseline="0" dirty="0" smtClean="0"/>
                        <a:t> </a:t>
                      </a:r>
                      <a:r>
                        <a:rPr lang="en-US" altLang="ko-KR" sz="1400" baseline="0" dirty="0" err="1" smtClean="0"/>
                        <a:t>ss</a:t>
                      </a:r>
                      <a:r>
                        <a:rPr lang="en-US" altLang="ko-KR" sz="1400" baseline="0" dirty="0" smtClean="0"/>
                        <a:t> = MCS1</a:t>
                      </a:r>
                      <a:endParaRPr lang="ko-KR" altLang="en-US" sz="1400" dirty="0"/>
                    </a:p>
                  </a:txBody>
                  <a:tcPr/>
                </a:tc>
                <a:extLst>
                  <a:ext uri="{0D108BD9-81ED-4DB2-BD59-A6C34878D82A}">
                    <a16:rowId xmlns:a16="http://schemas.microsoft.com/office/drawing/2014/main" val="1457922636"/>
                  </a:ext>
                </a:extLst>
              </a:tr>
              <a:tr h="370840">
                <a:tc>
                  <a:txBody>
                    <a:bodyPr/>
                    <a:lstStyle/>
                    <a:p>
                      <a:pPr latinLnBrk="1"/>
                      <a:r>
                        <a:rPr lang="en-US" altLang="ko-KR" sz="1200" dirty="0" smtClean="0"/>
                        <a:t>2</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1st </a:t>
                      </a:r>
                      <a:r>
                        <a:rPr lang="en-US" altLang="ko-KR" sz="1400" dirty="0" err="1" smtClean="0"/>
                        <a:t>ss</a:t>
                      </a:r>
                      <a:r>
                        <a:rPr lang="en-US" altLang="ko-KR" sz="1400" dirty="0" smtClean="0"/>
                        <a:t> = MCS3 , 2</a:t>
                      </a:r>
                      <a:r>
                        <a:rPr lang="en-US" altLang="ko-KR" sz="1400" baseline="30000" dirty="0" smtClean="0"/>
                        <a:t>nd</a:t>
                      </a:r>
                      <a:r>
                        <a:rPr lang="en-US" altLang="ko-KR" sz="1400" baseline="0" dirty="0" smtClean="0"/>
                        <a:t> </a:t>
                      </a:r>
                      <a:r>
                        <a:rPr lang="en-US" altLang="ko-KR" sz="1400" baseline="0" dirty="0" err="1" smtClean="0"/>
                        <a:t>ss</a:t>
                      </a:r>
                      <a:r>
                        <a:rPr lang="en-US" altLang="ko-KR" sz="1400" baseline="0" dirty="0" smtClean="0"/>
                        <a:t> = MCS0</a:t>
                      </a:r>
                      <a:endParaRPr lang="ko-KR" altLang="en-US" sz="1400" dirty="0"/>
                    </a:p>
                  </a:txBody>
                  <a:tcPr/>
                </a:tc>
                <a:extLst>
                  <a:ext uri="{0D108BD9-81ED-4DB2-BD59-A6C34878D82A}">
                    <a16:rowId xmlns:a16="http://schemas.microsoft.com/office/drawing/2014/main" val="2590263873"/>
                  </a:ext>
                </a:extLst>
              </a:tr>
              <a:tr h="370840">
                <a:tc>
                  <a:txBody>
                    <a:bodyPr/>
                    <a:lstStyle/>
                    <a:p>
                      <a:pPr latinLnBrk="1"/>
                      <a:r>
                        <a:rPr lang="en-US" altLang="ko-KR" sz="1400" dirty="0" smtClean="0"/>
                        <a:t>……</a:t>
                      </a:r>
                      <a:endParaRPr lang="ko-KR"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a:t>
                      </a:r>
                      <a:endParaRPr lang="ko-KR" altLang="en-US" sz="1400" dirty="0" smtClean="0"/>
                    </a:p>
                  </a:txBody>
                  <a:tcPr/>
                </a:tc>
                <a:extLst>
                  <a:ext uri="{0D108BD9-81ED-4DB2-BD59-A6C34878D82A}">
                    <a16:rowId xmlns:a16="http://schemas.microsoft.com/office/drawing/2014/main" val="1033936229"/>
                  </a:ext>
                </a:extLst>
              </a:tr>
            </a:tbl>
          </a:graphicData>
        </a:graphic>
      </p:graphicFrame>
    </p:spTree>
    <p:extLst>
      <p:ext uri="{BB962C8B-B14F-4D97-AF65-F5344CB8AC3E}">
        <p14:creationId xmlns:p14="http://schemas.microsoft.com/office/powerpoint/2010/main" val="510512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In this contribution, we show the design way of the user field to indicate the new features (i.e., UEQM and expanded MCS set). </a:t>
            </a:r>
          </a:p>
          <a:p>
            <a:pPr lvl="1"/>
            <a:r>
              <a:rPr lang="en-US" altLang="ko-KR" dirty="0" smtClean="0"/>
              <a:t>To support more MCSs, the MCS field in the User field should be expanded to 5 bits. </a:t>
            </a:r>
          </a:p>
          <a:p>
            <a:pPr lvl="1"/>
            <a:r>
              <a:rPr lang="en-US" altLang="ko-KR" dirty="0" smtClean="0"/>
              <a:t>For an indication of UEQM, we can add the UEQM field defined 1bit in the user field for non-MU-MIMO allocation. </a:t>
            </a:r>
          </a:p>
          <a:p>
            <a:pPr lvl="1"/>
            <a:r>
              <a:rPr lang="en-US" altLang="ko-KR" dirty="0"/>
              <a:t>Considering that the </a:t>
            </a:r>
            <a:r>
              <a:rPr lang="en-US" altLang="ko-KR" dirty="0" smtClean="0"/>
              <a:t>supported maximum </a:t>
            </a:r>
            <a:r>
              <a:rPr lang="en-US" altLang="ko-KR" dirty="0"/>
              <a:t>NSS is 8, the NSS field and spatial stream configuration field can be modified</a:t>
            </a:r>
            <a:r>
              <a:rPr lang="en-US" altLang="ko-KR" dirty="0" smtClean="0"/>
              <a:t>.</a:t>
            </a:r>
          </a:p>
          <a:p>
            <a:pPr lvl="2"/>
            <a:r>
              <a:rPr lang="en-US" altLang="ko-KR" dirty="0" smtClean="0"/>
              <a:t>After revising this, a remaining bit can be used to indicate UEQM or expand MCS. </a:t>
            </a:r>
          </a:p>
          <a:p>
            <a:pPr lvl="1"/>
            <a:r>
              <a:rPr lang="en-US" altLang="ko-KR" dirty="0" smtClean="0"/>
              <a:t>The QAM combination for UEQM can be indicated by reusing the conventional subfield such as the NSS field or the MCS field. </a:t>
            </a:r>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18284829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1</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to the 11bn SFD?</a:t>
            </a:r>
          </a:p>
          <a:p>
            <a:pPr lvl="1"/>
            <a:r>
              <a:rPr lang="en-US" altLang="ko-KR" dirty="0"/>
              <a:t>The </a:t>
            </a:r>
            <a:r>
              <a:rPr lang="en-US" altLang="ko-KR" dirty="0" smtClean="0"/>
              <a:t>UEQM </a:t>
            </a:r>
            <a:r>
              <a:rPr lang="en-US" altLang="ko-KR" dirty="0"/>
              <a:t>field </a:t>
            </a:r>
            <a:r>
              <a:rPr lang="en-US" altLang="ko-KR" dirty="0" smtClean="0"/>
              <a:t>is included in the user field for non-MU-MIMO allocation.</a:t>
            </a:r>
          </a:p>
          <a:p>
            <a:pPr lvl="2"/>
            <a:r>
              <a:rPr lang="en-US" altLang="ko-KR" dirty="0" smtClean="0"/>
              <a:t>The UEQM field consists of 1bit. </a:t>
            </a:r>
          </a:p>
          <a:p>
            <a:pPr lvl="2"/>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6628172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a:t>
            </a:r>
            <a:endParaRPr lang="ko-KR" altLang="en-US" dirty="0"/>
          </a:p>
        </p:txBody>
      </p:sp>
      <p:sp>
        <p:nvSpPr>
          <p:cNvPr id="3" name="내용 개체 틀 2"/>
          <p:cNvSpPr>
            <a:spLocks noGrp="1"/>
          </p:cNvSpPr>
          <p:nvPr>
            <p:ph idx="1"/>
          </p:nvPr>
        </p:nvSpPr>
        <p:spPr/>
        <p:txBody>
          <a:bodyPr/>
          <a:lstStyle/>
          <a:p>
            <a:r>
              <a:rPr lang="en-US" altLang="ko-KR" dirty="0" smtClean="0"/>
              <a:t>Do you agree to change the assigned bits for NSS field and Spatial configuration field by considering the maximum NSS is 8 in 11bn? </a:t>
            </a:r>
          </a:p>
          <a:p>
            <a:pPr lvl="1"/>
            <a:r>
              <a:rPr lang="en-US" altLang="ko-KR" dirty="0" smtClean="0"/>
              <a:t>NSS field consists of 3 bits in the user field for non-MU-MIMO allocation of the UHR SIG field.</a:t>
            </a:r>
          </a:p>
          <a:p>
            <a:pPr lvl="1"/>
            <a:r>
              <a:rPr lang="en-US" altLang="ko-KR" dirty="0" smtClean="0"/>
              <a:t>Spatial configuration field consists of 4 bits in the user field for MU-MIMO </a:t>
            </a:r>
            <a:r>
              <a:rPr lang="en-US" altLang="ko-KR" dirty="0"/>
              <a:t>allocation of the UHR SIG </a:t>
            </a:r>
            <a:r>
              <a:rPr lang="en-US" altLang="ko-KR" dirty="0" smtClean="0"/>
              <a:t>field.</a:t>
            </a:r>
            <a:endParaRPr lang="en-US" altLang="ko-KR" dirty="0"/>
          </a:p>
          <a:p>
            <a:pPr lvl="1"/>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25286761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t>Which option do you prefer to indicate the UEQM combination when UEQM is used ? </a:t>
            </a:r>
          </a:p>
          <a:p>
            <a:pPr lvl="1"/>
            <a:r>
              <a:rPr lang="en-US" altLang="ko-KR" dirty="0" smtClean="0"/>
              <a:t>Option1: by using the NSS field (described in slide 11)</a:t>
            </a:r>
          </a:p>
          <a:p>
            <a:pPr lvl="1"/>
            <a:r>
              <a:rPr lang="en-US" altLang="ko-KR" dirty="0" smtClean="0"/>
              <a:t>Option2: by using the MCS </a:t>
            </a:r>
            <a:r>
              <a:rPr lang="en-US" altLang="ko-KR" dirty="0"/>
              <a:t>field </a:t>
            </a:r>
            <a:r>
              <a:rPr lang="en-US" altLang="ko-KR" dirty="0" smtClean="0"/>
              <a:t>(described in slide 12)</a:t>
            </a:r>
          </a:p>
          <a:p>
            <a:pPr lvl="1"/>
            <a:r>
              <a:rPr lang="en-US" altLang="ko-KR" dirty="0" smtClean="0"/>
              <a:t>Option3: by using the </a:t>
            </a:r>
            <a:r>
              <a:rPr lang="en-US" altLang="ko-KR" dirty="0"/>
              <a:t>newly defined </a:t>
            </a:r>
            <a:r>
              <a:rPr lang="en-US" altLang="ko-KR" dirty="0" smtClean="0"/>
              <a:t>separate field </a:t>
            </a:r>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spTree>
    <p:extLst>
      <p:ext uri="{BB962C8B-B14F-4D97-AF65-F5344CB8AC3E}">
        <p14:creationId xmlns:p14="http://schemas.microsoft.com/office/powerpoint/2010/main" val="23414742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 </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to the 11bn SFD</a:t>
            </a:r>
            <a:r>
              <a:rPr lang="en-US" altLang="ko-KR" dirty="0" smtClean="0"/>
              <a:t>?</a:t>
            </a:r>
          </a:p>
          <a:p>
            <a:pPr lvl="1"/>
            <a:r>
              <a:rPr lang="en-US" altLang="ko-KR" dirty="0" smtClean="0"/>
              <a:t>The MCS field in the user field of UHR-SIG field consists of 5 bits. </a:t>
            </a:r>
          </a:p>
          <a:p>
            <a:pPr lvl="2"/>
            <a:r>
              <a:rPr lang="en-US" altLang="ko-KR" dirty="0" smtClean="0"/>
              <a:t>The B11 ~ B15 of the UHR-SIG field is assigned for the MCS field</a:t>
            </a:r>
          </a:p>
          <a:p>
            <a:pPr lvl="2"/>
            <a:r>
              <a:rPr lang="en-US" altLang="ko-KR" dirty="0" smtClean="0"/>
              <a:t>The configuration of MCS field is TBD. </a:t>
            </a:r>
            <a:endParaRPr lang="en-US" altLang="ko-KR"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17</a:t>
            </a:fld>
            <a:endParaRPr lang="en-US" altLang="ko-KR"/>
          </a:p>
        </p:txBody>
      </p:sp>
    </p:spTree>
    <p:extLst>
      <p:ext uri="{BB962C8B-B14F-4D97-AF65-F5344CB8AC3E}">
        <p14:creationId xmlns:p14="http://schemas.microsoft.com/office/powerpoint/2010/main" val="16493657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dirty="0"/>
          </a:p>
        </p:txBody>
      </p:sp>
      <p:sp>
        <p:nvSpPr>
          <p:cNvPr id="3" name="내용 개체 틀 2"/>
          <p:cNvSpPr>
            <a:spLocks noGrp="1"/>
          </p:cNvSpPr>
          <p:nvPr>
            <p:ph idx="1"/>
          </p:nvPr>
        </p:nvSpPr>
        <p:spPr/>
        <p:txBody>
          <a:bodyPr>
            <a:normAutofit fontScale="85000" lnSpcReduction="10000"/>
          </a:bodyPr>
          <a:lstStyle/>
          <a:p>
            <a:pPr>
              <a:spcBef>
                <a:spcPts val="600"/>
              </a:spcBef>
            </a:pPr>
            <a:r>
              <a:rPr lang="en-US" altLang="ko-KR" dirty="0"/>
              <a:t>[1] 11-24-0117-01 Improved </a:t>
            </a:r>
            <a:r>
              <a:rPr lang="en-US" altLang="ko-KR" dirty="0" err="1"/>
              <a:t>Tx</a:t>
            </a:r>
            <a:r>
              <a:rPr lang="en-US" altLang="ko-KR" dirty="0"/>
              <a:t> Beamforming with UEQM </a:t>
            </a:r>
          </a:p>
          <a:p>
            <a:pPr>
              <a:spcBef>
                <a:spcPts val="600"/>
              </a:spcBef>
            </a:pPr>
            <a:r>
              <a:rPr lang="en-US" altLang="zh-CN" dirty="0"/>
              <a:t>[2] 11-24-0016-01-00bn-uhr-mimo-rvr-enhancement-with-unequal-modulation</a:t>
            </a:r>
          </a:p>
          <a:p>
            <a:r>
              <a:rPr lang="en-US" altLang="zh-CN" dirty="0"/>
              <a:t>[3] 11-24-0113-01-00bn-unequal-modulation-in-mimo-txbf-in-11bn</a:t>
            </a:r>
          </a:p>
          <a:p>
            <a:r>
              <a:rPr lang="en-US" altLang="zh-CN" dirty="0"/>
              <a:t>[4] 11-24-0176-01-00bn-unequal-modulation-over-spatial-streams</a:t>
            </a:r>
          </a:p>
          <a:p>
            <a:r>
              <a:rPr lang="en-US" altLang="zh-CN" dirty="0"/>
              <a:t>[5] 11-24-0474-00-00bn-</a:t>
            </a:r>
            <a:r>
              <a:rPr lang="en-GB" altLang="ko-KR" dirty="0">
                <a:ea typeface="Times New Roman" panose="02020603050405020304" pitchFamily="18" charset="0"/>
              </a:rPr>
              <a:t>UHR unequal modulation pattern and new MCS</a:t>
            </a:r>
          </a:p>
          <a:p>
            <a:r>
              <a:rPr lang="en-GB" altLang="zh-CN" dirty="0"/>
              <a:t>[6] 11-</a:t>
            </a:r>
            <a:r>
              <a:rPr lang="en-US" altLang="zh-CN" dirty="0"/>
              <a:t>24-0498-00-00bn-</a:t>
            </a:r>
            <a:r>
              <a:rPr lang="en-GB" altLang="ko-KR" dirty="0">
                <a:ea typeface="Times New Roman" panose="02020603050405020304" pitchFamily="18" charset="0"/>
              </a:rPr>
              <a:t>Unequal Modulation in MIMO </a:t>
            </a:r>
            <a:r>
              <a:rPr lang="en-GB" altLang="ko-KR" dirty="0" err="1">
                <a:ea typeface="Times New Roman" panose="02020603050405020304" pitchFamily="18" charset="0"/>
              </a:rPr>
              <a:t>TxBF</a:t>
            </a:r>
            <a:r>
              <a:rPr lang="en-GB" altLang="ko-KR" dirty="0">
                <a:ea typeface="Times New Roman" panose="02020603050405020304" pitchFamily="18" charset="0"/>
              </a:rPr>
              <a:t> and New MCS for 11bn</a:t>
            </a:r>
          </a:p>
          <a:p>
            <a:r>
              <a:rPr lang="en-GB" altLang="zh-CN" dirty="0"/>
              <a:t>[7] 11-</a:t>
            </a:r>
            <a:r>
              <a:rPr lang="en-US" altLang="zh-CN" dirty="0"/>
              <a:t>24-0469-00-00bn-</a:t>
            </a:r>
            <a:r>
              <a:rPr lang="en-GB" altLang="ko-KR" dirty="0">
                <a:ea typeface="Times New Roman" panose="02020603050405020304" pitchFamily="18" charset="0"/>
              </a:rPr>
              <a:t>New MCSs for </a:t>
            </a:r>
            <a:r>
              <a:rPr lang="en-GB" altLang="ko-KR" dirty="0" smtClean="0">
                <a:ea typeface="Times New Roman" panose="02020603050405020304" pitchFamily="18" charset="0"/>
              </a:rPr>
              <a:t>11bn</a:t>
            </a:r>
          </a:p>
          <a:p>
            <a:pPr>
              <a:spcBef>
                <a:spcPts val="600"/>
              </a:spcBef>
            </a:pPr>
            <a:r>
              <a:rPr lang="en-US" altLang="ko-KR" dirty="0" smtClean="0"/>
              <a:t>[8] </a:t>
            </a:r>
            <a:r>
              <a:rPr lang="en-US" altLang="ko-KR" dirty="0"/>
              <a:t>11-24-0433-00 Analysis on UEQM and UEQ MCS</a:t>
            </a:r>
          </a:p>
          <a:p>
            <a:r>
              <a:rPr lang="en-GB" altLang="ko-KR" dirty="0" smtClean="0">
                <a:ea typeface="Times New Roman" panose="02020603050405020304" pitchFamily="18" charset="0"/>
              </a:rPr>
              <a:t> </a:t>
            </a:r>
            <a:endParaRPr lang="en-US" altLang="zh-CN" dirty="0"/>
          </a:p>
        </p:txBody>
      </p:sp>
      <p:sp>
        <p:nvSpPr>
          <p:cNvPr id="4" name="날짜 개체 틀 3"/>
          <p:cNvSpPr>
            <a:spLocks noGrp="1"/>
          </p:cNvSpPr>
          <p:nvPr>
            <p:ph type="dt" sz="half" idx="2"/>
          </p:nvPr>
        </p:nvSpPr>
        <p:spPr/>
        <p:txBody>
          <a:bodyPr/>
          <a:lstStyle/>
          <a:p>
            <a:pPr>
              <a:defRPr/>
            </a:pPr>
            <a:r>
              <a:rPr lang="en-US" altLang="ko-KR" smtClean="0"/>
              <a:t>July.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18</a:t>
            </a:fld>
            <a:endParaRPr lang="en-US" altLang="ko-KR"/>
          </a:p>
        </p:txBody>
      </p:sp>
    </p:spTree>
    <p:extLst>
      <p:ext uri="{BB962C8B-B14F-4D97-AF65-F5344CB8AC3E}">
        <p14:creationId xmlns:p14="http://schemas.microsoft.com/office/powerpoint/2010/main" val="2209616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dirty="0"/>
          </a:p>
        </p:txBody>
      </p:sp>
      <p:sp>
        <p:nvSpPr>
          <p:cNvPr id="3" name="내용 개체 틀 2"/>
          <p:cNvSpPr>
            <a:spLocks noGrp="1"/>
          </p:cNvSpPr>
          <p:nvPr>
            <p:ph idx="1"/>
          </p:nvPr>
        </p:nvSpPr>
        <p:spPr/>
        <p:txBody>
          <a:bodyPr/>
          <a:lstStyle/>
          <a:p>
            <a:r>
              <a:rPr lang="en-US" altLang="ko-KR" dirty="0" smtClean="0"/>
              <a:t>In the previous meeting, for the </a:t>
            </a:r>
            <a:r>
              <a:rPr lang="en-US" altLang="ko-KR" dirty="0"/>
              <a:t>Rate-vs-Range (</a:t>
            </a:r>
            <a:r>
              <a:rPr lang="en-US" altLang="ko-KR" dirty="0" err="1"/>
              <a:t>RvR</a:t>
            </a:r>
            <a:r>
              <a:rPr lang="en-US" altLang="ko-KR" dirty="0"/>
              <a:t>) </a:t>
            </a:r>
            <a:r>
              <a:rPr lang="en-US" altLang="ko-KR" dirty="0" smtClean="0"/>
              <a:t>enhancement the UEQM (i.e. unequal modulation) and New MCSs have been proposed.[1-8] </a:t>
            </a:r>
          </a:p>
          <a:p>
            <a:endParaRPr lang="en-US" altLang="ko-KR" dirty="0"/>
          </a:p>
          <a:p>
            <a:r>
              <a:rPr lang="en-US" altLang="ko-KR" dirty="0" smtClean="0"/>
              <a:t>To support those features in the UHR </a:t>
            </a:r>
            <a:r>
              <a:rPr lang="en-US" altLang="ko-KR" dirty="0"/>
              <a:t>transmission, </a:t>
            </a:r>
            <a:r>
              <a:rPr lang="en-US" altLang="ko-KR" dirty="0" smtClean="0"/>
              <a:t>the PHY signaling related to that should defined in the UHR PPDU newly. </a:t>
            </a:r>
          </a:p>
          <a:p>
            <a:endParaRPr lang="en-US" altLang="ko-KR" dirty="0"/>
          </a:p>
          <a:p>
            <a:r>
              <a:rPr lang="en-US" altLang="ko-KR" dirty="0" smtClean="0"/>
              <a:t>In this contribution, we discuss how to indicate those schemes and related information. </a:t>
            </a:r>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2987526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for MCS (1/2)</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a:t>For reliable </a:t>
            </a:r>
            <a:r>
              <a:rPr lang="en-US" altLang="ko-KR" dirty="0" smtClean="0"/>
              <a:t>transmission and </a:t>
            </a:r>
            <a:r>
              <a:rPr lang="en-US" altLang="ko-KR" dirty="0"/>
              <a:t>more accurate link adaptation</a:t>
            </a:r>
            <a:r>
              <a:rPr lang="en-US" altLang="ko-KR" dirty="0" smtClean="0"/>
              <a:t>, </a:t>
            </a:r>
            <a:r>
              <a:rPr lang="en-US" altLang="ko-KR" dirty="0"/>
              <a:t>new MCSs were proposed in </a:t>
            </a:r>
            <a:r>
              <a:rPr lang="en-US" altLang="ko-KR" dirty="0" smtClean="0"/>
              <a:t>[6-8]</a:t>
            </a:r>
          </a:p>
          <a:p>
            <a:pPr lvl="1"/>
            <a:r>
              <a:rPr lang="en-US" altLang="ko-KR" dirty="0" smtClean="0"/>
              <a:t>The proposed new MCSs :</a:t>
            </a:r>
          </a:p>
          <a:p>
            <a:pPr lvl="2"/>
            <a:r>
              <a:rPr lang="en-US" altLang="ko-KR" dirty="0"/>
              <a:t> QPSK-2/3, 16QAM-2/3, 16QAM-5/6, 256QAM-2/3</a:t>
            </a:r>
          </a:p>
          <a:p>
            <a:pPr lvl="1"/>
            <a:r>
              <a:rPr lang="en-US" altLang="ko-KR" dirty="0"/>
              <a:t>Finer granularity of MCS can provide smoother </a:t>
            </a:r>
            <a:r>
              <a:rPr lang="en-US" altLang="ko-KR" dirty="0" err="1"/>
              <a:t>goodput</a:t>
            </a:r>
            <a:r>
              <a:rPr lang="en-US" altLang="ko-KR" dirty="0"/>
              <a:t> performance by filling out gaps </a:t>
            </a:r>
            <a:r>
              <a:rPr lang="en-US" altLang="ko-KR" dirty="0" smtClean="0"/>
              <a:t>between </a:t>
            </a:r>
            <a:r>
              <a:rPr lang="en-US" altLang="ko-KR" dirty="0"/>
              <a:t>MCSs</a:t>
            </a:r>
            <a:r>
              <a:rPr lang="en-US" altLang="ko-KR" dirty="0" smtClean="0"/>
              <a:t>.</a:t>
            </a:r>
          </a:p>
          <a:p>
            <a:pPr lvl="1"/>
            <a:endParaRPr lang="en-US" altLang="ko-KR" dirty="0" smtClean="0"/>
          </a:p>
          <a:p>
            <a:r>
              <a:rPr lang="en-US" altLang="ko-KR" dirty="0" smtClean="0"/>
              <a:t>In </a:t>
            </a:r>
            <a:r>
              <a:rPr lang="en-US" altLang="ko-KR" dirty="0"/>
              <a:t>11be, by considering up to 4K QAM the MCS field was defined as 4 bits and this field does not have more room for signaling of </a:t>
            </a:r>
            <a:r>
              <a:rPr lang="en-US" altLang="ko-KR" dirty="0" smtClean="0"/>
              <a:t>additional MCSs. </a:t>
            </a:r>
          </a:p>
          <a:p>
            <a:endParaRPr lang="en-US" altLang="ko-KR" dirty="0"/>
          </a:p>
          <a:p>
            <a:r>
              <a:rPr lang="en-US" altLang="ko-KR" dirty="0"/>
              <a:t>Therefore, to indicate the MCS set including new MCSs, we </a:t>
            </a:r>
            <a:r>
              <a:rPr lang="en-US" altLang="ko-KR" dirty="0" smtClean="0"/>
              <a:t>should </a:t>
            </a:r>
            <a:r>
              <a:rPr lang="en-US" altLang="ko-KR" dirty="0"/>
              <a:t>consider expanding the MCS field </a:t>
            </a:r>
            <a:r>
              <a:rPr lang="en-US" altLang="ko-KR" dirty="0" smtClean="0"/>
              <a:t>in the user field of UHR-SIG field. </a:t>
            </a:r>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spTree>
    <p:extLst>
      <p:ext uri="{BB962C8B-B14F-4D97-AF65-F5344CB8AC3E}">
        <p14:creationId xmlns:p14="http://schemas.microsoft.com/office/powerpoint/2010/main" val="1687970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Signaling for MCS </a:t>
            </a:r>
            <a:r>
              <a:rPr lang="en-US" altLang="ko-KR" dirty="0" smtClean="0"/>
              <a:t>(2/2)</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a:t>Assuming 4 </a:t>
            </a:r>
            <a:r>
              <a:rPr lang="en-US" altLang="ko-KR" dirty="0" smtClean="0"/>
              <a:t>new MCSs </a:t>
            </a:r>
            <a:r>
              <a:rPr lang="en-US" altLang="ko-KR" dirty="0"/>
              <a:t>which seem to compensate enough for large gaps between MCSs are applied, an additional 1 bit may be enough to indicate the expanded MCS set. </a:t>
            </a:r>
          </a:p>
          <a:p>
            <a:pPr lvl="1"/>
            <a:r>
              <a:rPr lang="en-US" altLang="ko-KR" dirty="0" smtClean="0"/>
              <a:t>So, the MCS field in the UHR-SIG field can consist of 5 bits and is applied to both a </a:t>
            </a:r>
            <a:r>
              <a:rPr lang="de-DE" altLang="ko-KR" dirty="0" smtClean="0"/>
              <a:t>non-MU-MIMO </a:t>
            </a:r>
            <a:r>
              <a:rPr lang="de-DE" altLang="ko-KR" dirty="0"/>
              <a:t>allocation </a:t>
            </a:r>
            <a:r>
              <a:rPr lang="de-DE" altLang="ko-KR" dirty="0" smtClean="0"/>
              <a:t>and an </a:t>
            </a:r>
            <a:r>
              <a:rPr lang="de-DE" altLang="ko-KR" dirty="0"/>
              <a:t>MU-MIMO </a:t>
            </a:r>
            <a:r>
              <a:rPr lang="de-DE" altLang="ko-KR" dirty="0" smtClean="0"/>
              <a:t>allocation in 11bn</a:t>
            </a:r>
            <a:r>
              <a:rPr lang="en-US" altLang="ko-KR" dirty="0" smtClean="0"/>
              <a:t>.  </a:t>
            </a:r>
          </a:p>
          <a:p>
            <a:pPr lvl="1"/>
            <a:endParaRPr lang="en-US" altLang="ko-KR" dirty="0" smtClean="0"/>
          </a:p>
          <a:p>
            <a:r>
              <a:rPr lang="en-US" altLang="ko-KR" dirty="0"/>
              <a:t>Herein, we can consider designing </a:t>
            </a:r>
            <a:r>
              <a:rPr lang="en-US" altLang="ko-KR" dirty="0" smtClean="0"/>
              <a:t>the </a:t>
            </a:r>
            <a:r>
              <a:rPr lang="en-US" altLang="ko-KR" dirty="0"/>
              <a:t>UHR-SIG field that may inherit the structure of the </a:t>
            </a:r>
            <a:r>
              <a:rPr lang="en-US" altLang="ko-KR" dirty="0" smtClean="0"/>
              <a:t>EHT-SIG </a:t>
            </a:r>
            <a:r>
              <a:rPr lang="en-US" altLang="ko-KR" dirty="0"/>
              <a:t>field. </a:t>
            </a:r>
            <a:endParaRPr lang="en-US" altLang="ko-KR" dirty="0" smtClean="0"/>
          </a:p>
          <a:p>
            <a:pPr lvl="1"/>
            <a:r>
              <a:rPr lang="en-US" altLang="ko-KR" dirty="0" smtClean="0"/>
              <a:t>Thus, to expand the MCS field to 5 bits, we </a:t>
            </a:r>
            <a:r>
              <a:rPr lang="en-US" altLang="ko-KR" dirty="0"/>
              <a:t>can </a:t>
            </a:r>
            <a:r>
              <a:rPr lang="en-US" altLang="ko-KR" dirty="0" smtClean="0"/>
              <a:t>take into account the following depending on whether UHR transmission is a non-MU-MIMO allocation or an MU-MIMO allocation.   </a:t>
            </a:r>
          </a:p>
          <a:p>
            <a:pPr lvl="1"/>
            <a:endParaRPr lang="en-US" altLang="ko-KR" dirty="0" smtClean="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4134446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de-DE" altLang="ko-KR" dirty="0" smtClean="0"/>
              <a:t>Non-MU-MIMO allocation</a:t>
            </a:r>
            <a:r>
              <a:rPr lang="en-US" altLang="ko-KR" dirty="0" smtClean="0"/>
              <a:t> </a:t>
            </a:r>
            <a:endParaRPr lang="ko-KR" altLang="en-US" dirty="0"/>
          </a:p>
        </p:txBody>
      </p:sp>
      <p:sp>
        <p:nvSpPr>
          <p:cNvPr id="3" name="내용 개체 틀 2"/>
          <p:cNvSpPr>
            <a:spLocks noGrp="1"/>
          </p:cNvSpPr>
          <p:nvPr>
            <p:ph idx="1"/>
          </p:nvPr>
        </p:nvSpPr>
        <p:spPr/>
        <p:txBody>
          <a:bodyPr>
            <a:normAutofit/>
          </a:bodyPr>
          <a:lstStyle/>
          <a:p>
            <a:r>
              <a:rPr lang="en-US" altLang="ko-KR" dirty="0" smtClean="0"/>
              <a:t>In the transmission for </a:t>
            </a:r>
            <a:r>
              <a:rPr lang="en-US" altLang="ko-KR" dirty="0"/>
              <a:t>a </a:t>
            </a:r>
            <a:r>
              <a:rPr lang="de-DE" altLang="ko-KR" dirty="0"/>
              <a:t>non-MU-MIMO </a:t>
            </a:r>
            <a:r>
              <a:rPr lang="de-DE" altLang="ko-KR" dirty="0" smtClean="0"/>
              <a:t>allocation, o</a:t>
            </a:r>
            <a:r>
              <a:rPr lang="en-US" altLang="ko-KR" dirty="0" smtClean="0"/>
              <a:t>ne </a:t>
            </a:r>
            <a:r>
              <a:rPr lang="en-US" altLang="ko-KR" dirty="0"/>
              <a:t>reserved </a:t>
            </a:r>
            <a:r>
              <a:rPr lang="en-US" altLang="ko-KR" dirty="0" smtClean="0"/>
              <a:t>bit(i.e., B15) after </a:t>
            </a:r>
            <a:r>
              <a:rPr lang="en-US" altLang="ko-KR" dirty="0"/>
              <a:t>the MCS field </a:t>
            </a:r>
            <a:r>
              <a:rPr lang="en-US" altLang="ko-KR" dirty="0" smtClean="0"/>
              <a:t>can be assigned </a:t>
            </a:r>
            <a:r>
              <a:rPr lang="de-DE" altLang="ko-KR" dirty="0" smtClean="0"/>
              <a:t>for </a:t>
            </a:r>
            <a:r>
              <a:rPr lang="en-US" altLang="ko-KR" dirty="0" smtClean="0"/>
              <a:t>expanding </a:t>
            </a:r>
            <a:r>
              <a:rPr lang="en-US" altLang="ko-KR" dirty="0"/>
              <a:t>the MCS </a:t>
            </a:r>
            <a:r>
              <a:rPr lang="en-US" altLang="ko-KR" dirty="0" smtClean="0"/>
              <a:t>field. </a:t>
            </a:r>
          </a:p>
          <a:p>
            <a:pPr lvl="2"/>
            <a:endParaRPr lang="en-US" altLang="ko-KR" dirty="0"/>
          </a:p>
          <a:p>
            <a:pPr lvl="1"/>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graphicFrame>
        <p:nvGraphicFramePr>
          <p:cNvPr id="9" name="표 8"/>
          <p:cNvGraphicFramePr>
            <a:graphicFrameLocks noGrp="1"/>
          </p:cNvGraphicFramePr>
          <p:nvPr>
            <p:extLst>
              <p:ext uri="{D42A27DB-BD31-4B8C-83A1-F6EECF244321}">
                <p14:modId xmlns:p14="http://schemas.microsoft.com/office/powerpoint/2010/main" val="1249041306"/>
              </p:ext>
            </p:extLst>
          </p:nvPr>
        </p:nvGraphicFramePr>
        <p:xfrm>
          <a:off x="1152926" y="3598087"/>
          <a:ext cx="3124200" cy="2595880"/>
        </p:xfrm>
        <a:graphic>
          <a:graphicData uri="http://schemas.openxmlformats.org/drawingml/2006/table">
            <a:tbl>
              <a:tblPr firstRow="1" bandRow="1">
                <a:tableStyleId>{5940675A-B579-460E-94D1-54222C63F5DA}</a:tableStyleId>
              </a:tblPr>
              <a:tblGrid>
                <a:gridCol w="1562100">
                  <a:extLst>
                    <a:ext uri="{9D8B030D-6E8A-4147-A177-3AD203B41FA5}">
                      <a16:colId xmlns:a16="http://schemas.microsoft.com/office/drawing/2014/main" val="1177422439"/>
                    </a:ext>
                  </a:extLst>
                </a:gridCol>
                <a:gridCol w="1562100">
                  <a:extLst>
                    <a:ext uri="{9D8B030D-6E8A-4147-A177-3AD203B41FA5}">
                      <a16:colId xmlns:a16="http://schemas.microsoft.com/office/drawing/2014/main" val="257662962"/>
                    </a:ext>
                  </a:extLst>
                </a:gridCol>
              </a:tblGrid>
              <a:tr h="370840">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70840">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370840">
                <a:tc>
                  <a:txBody>
                    <a:bodyPr/>
                    <a:lstStyle/>
                    <a:p>
                      <a:pPr latinLnBrk="1"/>
                      <a:r>
                        <a:rPr lang="en-US" altLang="ko-KR" sz="1400" dirty="0" smtClean="0"/>
                        <a:t>B11–B14</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70840">
                <a:tc>
                  <a:txBody>
                    <a:bodyPr/>
                    <a:lstStyle/>
                    <a:p>
                      <a:pPr latinLnBrk="1"/>
                      <a:r>
                        <a:rPr lang="en-US" altLang="ko-KR" sz="1400" dirty="0" smtClean="0"/>
                        <a:t>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Reserved</a:t>
                      </a:r>
                      <a:endParaRPr lang="ko-KR" altLang="en-US" sz="1400" dirty="0" smtClean="0"/>
                    </a:p>
                  </a:txBody>
                  <a:tcPr/>
                </a:tc>
                <a:extLst>
                  <a:ext uri="{0D108BD9-81ED-4DB2-BD59-A6C34878D82A}">
                    <a16:rowId xmlns:a16="http://schemas.microsoft.com/office/drawing/2014/main" val="2600017641"/>
                  </a:ext>
                </a:extLst>
              </a:tr>
              <a:tr h="370840">
                <a:tc>
                  <a:txBody>
                    <a:bodyPr/>
                    <a:lstStyle/>
                    <a:p>
                      <a:pPr latinLnBrk="1"/>
                      <a:r>
                        <a:rPr lang="en-US" altLang="ko-KR" sz="1400" dirty="0" smtClean="0"/>
                        <a:t>B16–B19</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NSS</a:t>
                      </a:r>
                      <a:endParaRPr lang="ko-KR" altLang="en-US" sz="1400" dirty="0" smtClean="0"/>
                    </a:p>
                  </a:txBody>
                  <a:tcPr/>
                </a:tc>
                <a:extLst>
                  <a:ext uri="{0D108BD9-81ED-4DB2-BD59-A6C34878D82A}">
                    <a16:rowId xmlns:a16="http://schemas.microsoft.com/office/drawing/2014/main" val="2332042423"/>
                  </a:ext>
                </a:extLst>
              </a:tr>
              <a:tr h="370840">
                <a:tc>
                  <a:txBody>
                    <a:bodyPr/>
                    <a:lstStyle/>
                    <a:p>
                      <a:pPr latinLnBrk="1"/>
                      <a:r>
                        <a:rPr lang="en-US" altLang="ko-KR" sz="1400" dirty="0" smtClean="0"/>
                        <a:t>B20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err="1" smtClean="0"/>
                        <a:t>Beamformed</a:t>
                      </a:r>
                      <a:endParaRPr lang="ko-KR" altLang="en-US" sz="1400" dirty="0" smtClean="0"/>
                    </a:p>
                  </a:txBody>
                  <a:tcPr/>
                </a:tc>
                <a:extLst>
                  <a:ext uri="{0D108BD9-81ED-4DB2-BD59-A6C34878D82A}">
                    <a16:rowId xmlns:a16="http://schemas.microsoft.com/office/drawing/2014/main" val="3666766511"/>
                  </a:ext>
                </a:extLst>
              </a:tr>
              <a:tr h="370840">
                <a:tc>
                  <a:txBody>
                    <a:bodyPr/>
                    <a:lstStyle/>
                    <a:p>
                      <a:pPr latinLnBrk="1"/>
                      <a:r>
                        <a:rPr lang="en-US" altLang="ko-KR" sz="1400" dirty="0" smtClean="0"/>
                        <a:t>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3112479113"/>
                  </a:ext>
                </a:extLst>
              </a:tr>
            </a:tbl>
          </a:graphicData>
        </a:graphic>
      </p:graphicFrame>
      <p:sp>
        <p:nvSpPr>
          <p:cNvPr id="10" name="직사각형 9"/>
          <p:cNvSpPr/>
          <p:nvPr/>
        </p:nvSpPr>
        <p:spPr>
          <a:xfrm>
            <a:off x="2819400" y="3214300"/>
            <a:ext cx="3677610" cy="276999"/>
          </a:xfrm>
          <a:prstGeom prst="rect">
            <a:avLst/>
          </a:prstGeom>
        </p:spPr>
        <p:txBody>
          <a:bodyPr wrap="none">
            <a:spAutoFit/>
          </a:bodyPr>
          <a:lstStyle/>
          <a:p>
            <a:r>
              <a:rPr lang="en-US" altLang="ko-KR" b="1" dirty="0">
                <a:solidFill>
                  <a:srgbClr val="000000"/>
                </a:solidFill>
                <a:latin typeface="Arial" panose="020B0604020202020204" pitchFamily="34" charset="0"/>
              </a:rPr>
              <a:t>User field format for a non-MU-MIMO allocation </a:t>
            </a:r>
            <a:endParaRPr lang="ko-KR" altLang="en-US" dirty="0"/>
          </a:p>
        </p:txBody>
      </p:sp>
      <p:graphicFrame>
        <p:nvGraphicFramePr>
          <p:cNvPr id="11" name="표 10"/>
          <p:cNvGraphicFramePr>
            <a:graphicFrameLocks noGrp="1"/>
          </p:cNvGraphicFramePr>
          <p:nvPr>
            <p:extLst>
              <p:ext uri="{D42A27DB-BD31-4B8C-83A1-F6EECF244321}">
                <p14:modId xmlns:p14="http://schemas.microsoft.com/office/powerpoint/2010/main" val="4205454330"/>
              </p:ext>
            </p:extLst>
          </p:nvPr>
        </p:nvGraphicFramePr>
        <p:xfrm>
          <a:off x="5096693" y="3598087"/>
          <a:ext cx="3124200" cy="2595880"/>
        </p:xfrm>
        <a:graphic>
          <a:graphicData uri="http://schemas.openxmlformats.org/drawingml/2006/table">
            <a:tbl>
              <a:tblPr firstRow="1" bandRow="1">
                <a:tableStyleId>{5940675A-B579-460E-94D1-54222C63F5DA}</a:tableStyleId>
              </a:tblPr>
              <a:tblGrid>
                <a:gridCol w="1562100">
                  <a:extLst>
                    <a:ext uri="{9D8B030D-6E8A-4147-A177-3AD203B41FA5}">
                      <a16:colId xmlns:a16="http://schemas.microsoft.com/office/drawing/2014/main" val="1177422439"/>
                    </a:ext>
                  </a:extLst>
                </a:gridCol>
                <a:gridCol w="1562100">
                  <a:extLst>
                    <a:ext uri="{9D8B030D-6E8A-4147-A177-3AD203B41FA5}">
                      <a16:colId xmlns:a16="http://schemas.microsoft.com/office/drawing/2014/main" val="257662962"/>
                    </a:ext>
                  </a:extLst>
                </a:gridCol>
              </a:tblGrid>
              <a:tr h="370840">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70840">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741680">
                <a:tc>
                  <a:txBody>
                    <a:bodyPr/>
                    <a:lstStyle/>
                    <a:p>
                      <a:pPr latinLnBrk="1"/>
                      <a:r>
                        <a:rPr lang="en-US" altLang="ko-KR" sz="1400" dirty="0" smtClean="0"/>
                        <a:t>B11–B15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70840">
                <a:tc>
                  <a:txBody>
                    <a:bodyPr/>
                    <a:lstStyle/>
                    <a:p>
                      <a:pPr latinLnBrk="1"/>
                      <a:r>
                        <a:rPr lang="en-US" altLang="ko-KR" sz="1400" dirty="0" smtClean="0"/>
                        <a:t>B16–B19</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NSS</a:t>
                      </a:r>
                      <a:endParaRPr lang="ko-KR" altLang="en-US" sz="1400" dirty="0" smtClean="0"/>
                    </a:p>
                  </a:txBody>
                  <a:tcPr/>
                </a:tc>
                <a:extLst>
                  <a:ext uri="{0D108BD9-81ED-4DB2-BD59-A6C34878D82A}">
                    <a16:rowId xmlns:a16="http://schemas.microsoft.com/office/drawing/2014/main" val="2332042423"/>
                  </a:ext>
                </a:extLst>
              </a:tr>
              <a:tr h="370840">
                <a:tc>
                  <a:txBody>
                    <a:bodyPr/>
                    <a:lstStyle/>
                    <a:p>
                      <a:pPr latinLnBrk="1"/>
                      <a:r>
                        <a:rPr lang="en-US" altLang="ko-KR" sz="1400" dirty="0" smtClean="0"/>
                        <a:t>B20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err="1" smtClean="0"/>
                        <a:t>Beamformed</a:t>
                      </a:r>
                      <a:endParaRPr lang="ko-KR" altLang="en-US" sz="1400" dirty="0" smtClean="0"/>
                    </a:p>
                  </a:txBody>
                  <a:tcPr/>
                </a:tc>
                <a:extLst>
                  <a:ext uri="{0D108BD9-81ED-4DB2-BD59-A6C34878D82A}">
                    <a16:rowId xmlns:a16="http://schemas.microsoft.com/office/drawing/2014/main" val="3666766511"/>
                  </a:ext>
                </a:extLst>
              </a:tr>
              <a:tr h="370840">
                <a:tc>
                  <a:txBody>
                    <a:bodyPr/>
                    <a:lstStyle/>
                    <a:p>
                      <a:pPr latinLnBrk="1"/>
                      <a:r>
                        <a:rPr lang="en-US" altLang="ko-KR" sz="1400" dirty="0" smtClean="0"/>
                        <a:t>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3112479113"/>
                  </a:ext>
                </a:extLst>
              </a:tr>
            </a:tbl>
          </a:graphicData>
        </a:graphic>
      </p:graphicFrame>
      <p:sp>
        <p:nvSpPr>
          <p:cNvPr id="12" name="모서리가 둥근 직사각형 11"/>
          <p:cNvSpPr/>
          <p:nvPr/>
        </p:nvSpPr>
        <p:spPr bwMode="auto">
          <a:xfrm>
            <a:off x="1066800" y="4343400"/>
            <a:ext cx="3278188" cy="762000"/>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모서리가 둥근 직사각형 12"/>
          <p:cNvSpPr/>
          <p:nvPr/>
        </p:nvSpPr>
        <p:spPr bwMode="auto">
          <a:xfrm>
            <a:off x="5019699" y="4346961"/>
            <a:ext cx="3278188" cy="762000"/>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오른쪽 화살표 13"/>
          <p:cNvSpPr/>
          <p:nvPr/>
        </p:nvSpPr>
        <p:spPr bwMode="auto">
          <a:xfrm>
            <a:off x="4464207" y="4589665"/>
            <a:ext cx="487630" cy="306361"/>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751838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de-DE" altLang="ko-KR" dirty="0"/>
              <a:t>MU-MIMO allocation</a:t>
            </a:r>
            <a:r>
              <a:rPr lang="en-US" altLang="ko-KR" dirty="0"/>
              <a:t> </a:t>
            </a: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a:t>On the other hand, the user field for an MU-MIMO allocation has no more room for expansion of the MCS field. </a:t>
            </a:r>
          </a:p>
          <a:p>
            <a:pPr lvl="1"/>
            <a:r>
              <a:rPr lang="en-US" altLang="ko-KR" dirty="0"/>
              <a:t>So, we may consider revising </a:t>
            </a:r>
            <a:r>
              <a:rPr lang="en-US" altLang="ko-KR" dirty="0" smtClean="0"/>
              <a:t>some </a:t>
            </a:r>
            <a:r>
              <a:rPr lang="en-US" altLang="ko-KR" dirty="0"/>
              <a:t>specific </a:t>
            </a:r>
            <a:r>
              <a:rPr lang="en-US" altLang="ko-KR" dirty="0" smtClean="0"/>
              <a:t>fields </a:t>
            </a:r>
            <a:r>
              <a:rPr lang="en-US" altLang="ko-KR" dirty="0"/>
              <a:t>such as the Spatial Configuration field defined as 6-bit in 11be.</a:t>
            </a:r>
          </a:p>
          <a:p>
            <a:pPr lvl="2"/>
            <a:r>
              <a:rPr lang="en-US" altLang="ko-KR" dirty="0"/>
              <a:t>Although it was designed to accommodate the MAX </a:t>
            </a:r>
            <a:r>
              <a:rPr lang="en-US" altLang="ko-KR" dirty="0" err="1"/>
              <a:t>Nss</a:t>
            </a:r>
            <a:r>
              <a:rPr lang="en-US" altLang="ko-KR" dirty="0"/>
              <a:t> of 16, </a:t>
            </a:r>
            <a:r>
              <a:rPr lang="en-US" altLang="ko-KR" dirty="0" err="1"/>
              <a:t>Nss</a:t>
            </a:r>
            <a:r>
              <a:rPr lang="en-US" altLang="ko-KR" dirty="0"/>
              <a:t> more than 8 is not used in the 11be spec. </a:t>
            </a:r>
          </a:p>
          <a:p>
            <a:pPr lvl="1"/>
            <a:r>
              <a:rPr lang="en-US" altLang="ko-KR" dirty="0"/>
              <a:t>Therefore, we can consist of the Spatial Configuration field with 4 bits like 11ax and then, expand the MCS field by using the one bit from remaining bits, and also create one reserved bit which can be potentially used for indication of any new feature in 11bn. .</a:t>
            </a:r>
          </a:p>
          <a:p>
            <a:pPr lvl="1"/>
            <a:endParaRPr lang="en-US" altLang="ko-KR" dirty="0" smtClean="0"/>
          </a:p>
          <a:p>
            <a:pPr lvl="1"/>
            <a:endParaRPr lang="en-US" altLang="ko-KR" dirty="0"/>
          </a:p>
          <a:p>
            <a:pPr lvl="1"/>
            <a:endParaRPr lang="en-US" altLang="ko-KR" dirty="0" smtClean="0"/>
          </a:p>
          <a:p>
            <a:pPr lvl="1"/>
            <a:endParaRPr lang="en-US" altLang="ko-KR" dirty="0"/>
          </a:p>
          <a:p>
            <a:pPr marL="457200" lvl="1" indent="0">
              <a:buNone/>
            </a:pPr>
            <a:r>
              <a:rPr lang="en-US" altLang="ko-KR" dirty="0" smtClean="0"/>
              <a:t> </a:t>
            </a:r>
          </a:p>
          <a:p>
            <a:pPr lvl="1"/>
            <a:endParaRPr lang="en-US" altLang="ko-KR" dirty="0"/>
          </a:p>
          <a:p>
            <a:pPr lvl="1"/>
            <a:endParaRPr lang="en-US" altLang="ko-KR" dirty="0" smtClean="0"/>
          </a:p>
          <a:p>
            <a:pPr marL="457200" lvl="1" indent="0">
              <a:buNone/>
            </a:pPr>
            <a:r>
              <a:rPr lang="en-US" altLang="ko-KR" dirty="0" smtClean="0"/>
              <a:t> </a:t>
            </a:r>
            <a:endParaRPr lang="en-US" altLang="ko-KR" dirty="0"/>
          </a:p>
          <a:p>
            <a:pPr marL="457200" lvl="1" indent="0">
              <a:buNone/>
            </a:pPr>
            <a:r>
              <a:rPr lang="en-US" altLang="ko-KR" dirty="0" smtClean="0"/>
              <a:t> </a:t>
            </a:r>
          </a:p>
          <a:p>
            <a:pPr lvl="1"/>
            <a:endParaRPr lang="en-US" altLang="ko-KR" dirty="0" smtClean="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991367708"/>
              </p:ext>
            </p:extLst>
          </p:nvPr>
        </p:nvGraphicFramePr>
        <p:xfrm>
          <a:off x="1447800" y="4114800"/>
          <a:ext cx="2532014" cy="2247546"/>
        </p:xfrm>
        <a:graphic>
          <a:graphicData uri="http://schemas.openxmlformats.org/drawingml/2006/table">
            <a:tbl>
              <a:tblPr firstRow="1" bandRow="1">
                <a:tableStyleId>{5940675A-B579-460E-94D1-54222C63F5DA}</a:tableStyleId>
              </a:tblPr>
              <a:tblGrid>
                <a:gridCol w="1266007">
                  <a:extLst>
                    <a:ext uri="{9D8B030D-6E8A-4147-A177-3AD203B41FA5}">
                      <a16:colId xmlns:a16="http://schemas.microsoft.com/office/drawing/2014/main" val="1177422439"/>
                    </a:ext>
                  </a:extLst>
                </a:gridCol>
                <a:gridCol w="1266007">
                  <a:extLst>
                    <a:ext uri="{9D8B030D-6E8A-4147-A177-3AD203B41FA5}">
                      <a16:colId xmlns:a16="http://schemas.microsoft.com/office/drawing/2014/main" val="257662962"/>
                    </a:ext>
                  </a:extLst>
                </a:gridCol>
              </a:tblGrid>
              <a:tr h="321078">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21078">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321078">
                <a:tc>
                  <a:txBody>
                    <a:bodyPr/>
                    <a:lstStyle/>
                    <a:p>
                      <a:pPr latinLnBrk="1"/>
                      <a:r>
                        <a:rPr lang="en-US" altLang="ko-KR" sz="1400" dirty="0" smtClean="0"/>
                        <a:t>B11–B14</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21078">
                <a:tc>
                  <a:txBody>
                    <a:bodyPr/>
                    <a:lstStyle/>
                    <a:p>
                      <a:pPr latinLnBrk="1"/>
                      <a:r>
                        <a:rPr lang="en-US" altLang="ko-KR" sz="1400" dirty="0" smtClean="0"/>
                        <a:t>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2600017641"/>
                  </a:ext>
                </a:extLst>
              </a:tr>
              <a:tr h="963234">
                <a:tc>
                  <a:txBody>
                    <a:bodyPr/>
                    <a:lstStyle/>
                    <a:p>
                      <a:pPr latinLnBrk="1"/>
                      <a:r>
                        <a:rPr lang="en-US" altLang="ko-KR" sz="1400" dirty="0" smtClean="0"/>
                        <a:t>B16–B21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Spatial Configuration</a:t>
                      </a:r>
                      <a:endParaRPr lang="ko-KR" altLang="en-US" sz="1400" dirty="0" smtClean="0"/>
                    </a:p>
                  </a:txBody>
                  <a:tcPr/>
                </a:tc>
                <a:extLst>
                  <a:ext uri="{0D108BD9-81ED-4DB2-BD59-A6C34878D82A}">
                    <a16:rowId xmlns:a16="http://schemas.microsoft.com/office/drawing/2014/main" val="2332042423"/>
                  </a:ext>
                </a:extLst>
              </a:tr>
            </a:tbl>
          </a:graphicData>
        </a:graphic>
      </p:graphicFrame>
      <p:sp>
        <p:nvSpPr>
          <p:cNvPr id="8" name="직사각형 7"/>
          <p:cNvSpPr/>
          <p:nvPr/>
        </p:nvSpPr>
        <p:spPr>
          <a:xfrm>
            <a:off x="3048000" y="3774902"/>
            <a:ext cx="5082887" cy="276999"/>
          </a:xfrm>
          <a:prstGeom prst="rect">
            <a:avLst/>
          </a:prstGeom>
        </p:spPr>
        <p:txBody>
          <a:bodyPr wrap="square">
            <a:spAutoFit/>
          </a:bodyPr>
          <a:lstStyle/>
          <a:p>
            <a:r>
              <a:rPr lang="en-US" altLang="ko-KR" b="1" dirty="0">
                <a:solidFill>
                  <a:srgbClr val="000000"/>
                </a:solidFill>
                <a:latin typeface="Arial" panose="020B0604020202020204" pitchFamily="34" charset="0"/>
              </a:rPr>
              <a:t>User field format for a </a:t>
            </a:r>
            <a:r>
              <a:rPr lang="en-US" altLang="ko-KR" b="1" dirty="0" smtClean="0">
                <a:solidFill>
                  <a:srgbClr val="000000"/>
                </a:solidFill>
                <a:latin typeface="Arial" panose="020B0604020202020204" pitchFamily="34" charset="0"/>
              </a:rPr>
              <a:t>MU-MIMO </a:t>
            </a:r>
            <a:r>
              <a:rPr lang="en-US" altLang="ko-KR" b="1" dirty="0">
                <a:solidFill>
                  <a:srgbClr val="000000"/>
                </a:solidFill>
                <a:latin typeface="Arial" panose="020B0604020202020204" pitchFamily="34" charset="0"/>
              </a:rPr>
              <a:t>allocation </a:t>
            </a:r>
            <a:endParaRPr lang="ko-KR" altLang="en-US" dirty="0"/>
          </a:p>
        </p:txBody>
      </p:sp>
      <p:graphicFrame>
        <p:nvGraphicFramePr>
          <p:cNvPr id="9" name="표 8"/>
          <p:cNvGraphicFramePr>
            <a:graphicFrameLocks noGrp="1"/>
          </p:cNvGraphicFramePr>
          <p:nvPr>
            <p:extLst>
              <p:ext uri="{D42A27DB-BD31-4B8C-83A1-F6EECF244321}">
                <p14:modId xmlns:p14="http://schemas.microsoft.com/office/powerpoint/2010/main" val="3071879906"/>
              </p:ext>
            </p:extLst>
          </p:nvPr>
        </p:nvGraphicFramePr>
        <p:xfrm>
          <a:off x="5391567" y="4070620"/>
          <a:ext cx="2532014" cy="2291727"/>
        </p:xfrm>
        <a:graphic>
          <a:graphicData uri="http://schemas.openxmlformats.org/drawingml/2006/table">
            <a:tbl>
              <a:tblPr firstRow="1" bandRow="1">
                <a:tableStyleId>{5940675A-B579-460E-94D1-54222C63F5DA}</a:tableStyleId>
              </a:tblPr>
              <a:tblGrid>
                <a:gridCol w="1266007">
                  <a:extLst>
                    <a:ext uri="{9D8B030D-6E8A-4147-A177-3AD203B41FA5}">
                      <a16:colId xmlns:a16="http://schemas.microsoft.com/office/drawing/2014/main" val="1177422439"/>
                    </a:ext>
                  </a:extLst>
                </a:gridCol>
                <a:gridCol w="1266007">
                  <a:extLst>
                    <a:ext uri="{9D8B030D-6E8A-4147-A177-3AD203B41FA5}">
                      <a16:colId xmlns:a16="http://schemas.microsoft.com/office/drawing/2014/main" val="257662962"/>
                    </a:ext>
                  </a:extLst>
                </a:gridCol>
              </a:tblGrid>
              <a:tr h="312014">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12014">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513247">
                <a:tc>
                  <a:txBody>
                    <a:bodyPr/>
                    <a:lstStyle/>
                    <a:p>
                      <a:pPr latinLnBrk="1"/>
                      <a:r>
                        <a:rPr lang="en-US" altLang="ko-KR" sz="1400" dirty="0" smtClean="0"/>
                        <a:t>B11–B15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12014">
                <a:tc>
                  <a:txBody>
                    <a:bodyPr/>
                    <a:lstStyle/>
                    <a:p>
                      <a:pPr latinLnBrk="1"/>
                      <a:r>
                        <a:rPr lang="en-US" altLang="ko-KR" sz="1400" dirty="0" smtClean="0"/>
                        <a:t>B16</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2332042423"/>
                  </a:ext>
                </a:extLst>
              </a:tr>
              <a:tr h="530424">
                <a:tc>
                  <a:txBody>
                    <a:bodyPr/>
                    <a:lstStyle/>
                    <a:p>
                      <a:pPr latinLnBrk="1"/>
                      <a:r>
                        <a:rPr lang="en-US" altLang="ko-KR" sz="1400" dirty="0" smtClean="0"/>
                        <a:t>B17–B20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Spatial Configuration</a:t>
                      </a:r>
                      <a:endParaRPr lang="ko-KR" altLang="en-US" sz="1400" dirty="0" smtClean="0"/>
                    </a:p>
                  </a:txBody>
                  <a:tcPr/>
                </a:tc>
                <a:extLst>
                  <a:ext uri="{0D108BD9-81ED-4DB2-BD59-A6C34878D82A}">
                    <a16:rowId xmlns:a16="http://schemas.microsoft.com/office/drawing/2014/main" val="3666766511"/>
                  </a:ext>
                </a:extLst>
              </a:tr>
              <a:tr h="312014">
                <a:tc>
                  <a:txBody>
                    <a:bodyPr/>
                    <a:lstStyle/>
                    <a:p>
                      <a:pPr latinLnBrk="1"/>
                      <a:r>
                        <a:rPr lang="en-US" altLang="ko-KR" sz="1400" dirty="0" smtClean="0"/>
                        <a:t>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Reserved</a:t>
                      </a:r>
                      <a:endParaRPr lang="ko-KR" altLang="en-US" sz="1400" dirty="0" smtClean="0"/>
                    </a:p>
                  </a:txBody>
                  <a:tcPr/>
                </a:tc>
                <a:extLst>
                  <a:ext uri="{0D108BD9-81ED-4DB2-BD59-A6C34878D82A}">
                    <a16:rowId xmlns:a16="http://schemas.microsoft.com/office/drawing/2014/main" val="3112479113"/>
                  </a:ext>
                </a:extLst>
              </a:tr>
            </a:tbl>
          </a:graphicData>
        </a:graphic>
      </p:graphicFrame>
      <p:sp>
        <p:nvSpPr>
          <p:cNvPr id="10" name="모서리가 둥근 직사각형 9"/>
          <p:cNvSpPr/>
          <p:nvPr/>
        </p:nvSpPr>
        <p:spPr bwMode="auto">
          <a:xfrm>
            <a:off x="1376268" y="5360050"/>
            <a:ext cx="2656814" cy="1002296"/>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모서리가 둥근 직사각형 10"/>
          <p:cNvSpPr/>
          <p:nvPr/>
        </p:nvSpPr>
        <p:spPr bwMode="auto">
          <a:xfrm>
            <a:off x="5329167" y="4648200"/>
            <a:ext cx="2656814" cy="569818"/>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오른쪽 화살표 11"/>
          <p:cNvSpPr/>
          <p:nvPr/>
        </p:nvSpPr>
        <p:spPr bwMode="auto">
          <a:xfrm>
            <a:off x="4344988" y="4952766"/>
            <a:ext cx="608011" cy="40728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모서리가 둥근 직사각형 12"/>
          <p:cNvSpPr/>
          <p:nvPr/>
        </p:nvSpPr>
        <p:spPr bwMode="auto">
          <a:xfrm>
            <a:off x="5329167" y="5500922"/>
            <a:ext cx="2656814" cy="861423"/>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46407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for UEQM </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a:t>As described in </a:t>
            </a:r>
            <a:r>
              <a:rPr lang="en-US" altLang="ko-KR" dirty="0" smtClean="0"/>
              <a:t>[1-5], </a:t>
            </a:r>
            <a:r>
              <a:rPr lang="en-US" altLang="ko-KR" dirty="0"/>
              <a:t>the UEQM is considered in a specific transmission such as Multiple spatial stream transmission(i.e. MIMO) to improve the channel quality difference between spatial streams.  </a:t>
            </a:r>
          </a:p>
          <a:p>
            <a:pPr lvl="2"/>
            <a:endParaRPr lang="en-US" altLang="ko-KR" dirty="0"/>
          </a:p>
          <a:p>
            <a:r>
              <a:rPr lang="en-US" altLang="ko-KR" dirty="0" smtClean="0"/>
              <a:t>But, </a:t>
            </a:r>
            <a:r>
              <a:rPr lang="en-US" altLang="ko-KR" dirty="0"/>
              <a:t>UEQM means the adaptation of one encoder and different QAM per spatial stream depending on the SINR of each spatial </a:t>
            </a:r>
            <a:r>
              <a:rPr lang="en-US" altLang="ko-KR" dirty="0" smtClean="0"/>
              <a:t>stream to be required. </a:t>
            </a:r>
            <a:endParaRPr lang="en-US" altLang="ko-KR" dirty="0"/>
          </a:p>
          <a:p>
            <a:pPr lvl="2"/>
            <a:endParaRPr lang="en-US" altLang="ko-KR" dirty="0" smtClean="0"/>
          </a:p>
          <a:p>
            <a:r>
              <a:rPr lang="en-US" altLang="ko-KR" dirty="0"/>
              <a:t>Therefore, whether to </a:t>
            </a:r>
            <a:r>
              <a:rPr lang="en-US" altLang="ko-KR" dirty="0" smtClean="0"/>
              <a:t>support </a:t>
            </a:r>
            <a:r>
              <a:rPr lang="en-US" altLang="ko-KR" dirty="0"/>
              <a:t>UEQM to 11bn transmissions </a:t>
            </a:r>
            <a:r>
              <a:rPr lang="en-US" altLang="ko-KR" dirty="0" smtClean="0"/>
              <a:t>can depend on </a:t>
            </a:r>
            <a:r>
              <a:rPr lang="en-US" altLang="ko-KR" dirty="0"/>
              <a:t>the STA's </a:t>
            </a:r>
            <a:r>
              <a:rPr lang="en-US" altLang="ko-KR" dirty="0" smtClean="0"/>
              <a:t>capability. </a:t>
            </a:r>
          </a:p>
          <a:p>
            <a:pPr lvl="1"/>
            <a:r>
              <a:rPr lang="en-US" altLang="ko-KR" dirty="0" smtClean="0"/>
              <a:t>The UEQM field may </a:t>
            </a:r>
            <a:r>
              <a:rPr lang="en-US" altLang="ko-KR" dirty="0"/>
              <a:t>be defined </a:t>
            </a:r>
            <a:r>
              <a:rPr lang="en-US" altLang="ko-KR" dirty="0" smtClean="0"/>
              <a:t>by considering the UHR PHY </a:t>
            </a:r>
            <a:r>
              <a:rPr lang="en-US" altLang="ko-KR" dirty="0"/>
              <a:t>capabilities </a:t>
            </a:r>
            <a:r>
              <a:rPr lang="en-US" altLang="ko-KR" dirty="0" smtClean="0"/>
              <a:t>information and may consist of 1bit information. </a:t>
            </a:r>
          </a:p>
          <a:p>
            <a:pPr lvl="1"/>
            <a:endParaRPr lang="en-US" altLang="ko-KR" dirty="0" smtClean="0"/>
          </a:p>
          <a:p>
            <a:pPr lvl="1"/>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Tree>
    <p:extLst>
      <p:ext uri="{BB962C8B-B14F-4D97-AF65-F5344CB8AC3E}">
        <p14:creationId xmlns:p14="http://schemas.microsoft.com/office/powerpoint/2010/main" val="2895631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for UEQM (1/2) </a:t>
            </a:r>
            <a:endParaRPr lang="ko-KR" altLang="en-US" dirty="0"/>
          </a:p>
        </p:txBody>
      </p:sp>
      <p:sp>
        <p:nvSpPr>
          <p:cNvPr id="3" name="내용 개체 틀 2"/>
          <p:cNvSpPr>
            <a:spLocks noGrp="1"/>
          </p:cNvSpPr>
          <p:nvPr>
            <p:ph idx="1"/>
          </p:nvPr>
        </p:nvSpPr>
        <p:spPr/>
        <p:txBody>
          <a:bodyPr>
            <a:normAutofit/>
          </a:bodyPr>
          <a:lstStyle/>
          <a:p>
            <a:r>
              <a:rPr lang="en-US" altLang="ko-KR" sz="2000" dirty="0"/>
              <a:t>Depending on the capability of UHR STA, it can be applied to 11bn transmissions, which can be defined through user-specific information of the UHR-SIG field</a:t>
            </a:r>
            <a:r>
              <a:rPr lang="en-US" altLang="ko-KR" sz="2000" dirty="0" smtClean="0"/>
              <a:t>.</a:t>
            </a:r>
          </a:p>
          <a:p>
            <a:pPr lvl="1"/>
            <a:endParaRPr lang="en-US" altLang="ko-KR" sz="1800" dirty="0" smtClean="0"/>
          </a:p>
          <a:p>
            <a:r>
              <a:rPr lang="en-US" altLang="ko-KR" sz="2000" dirty="0" smtClean="0"/>
              <a:t>Since UEQM may not yet be considered in MU-MIMO transmission, </a:t>
            </a:r>
            <a:r>
              <a:rPr lang="en-US" altLang="ko-KR" sz="2000" dirty="0"/>
              <a:t>we focus on the information that is included in the user field for a non-MU-MIMO allocation. </a:t>
            </a:r>
            <a:endParaRPr lang="en-US" altLang="ko-KR" sz="2000" dirty="0" smtClean="0"/>
          </a:p>
          <a:p>
            <a:pPr lvl="1"/>
            <a:endParaRPr lang="en-US" altLang="ko-KR" sz="1800" dirty="0" smtClean="0"/>
          </a:p>
          <a:p>
            <a:r>
              <a:rPr lang="en-US" altLang="ko-KR" sz="2000" dirty="0" smtClean="0"/>
              <a:t>For indicating UEQM, we can define a new field, for example, UEQM as 1 bit subfield, in the user </a:t>
            </a:r>
            <a:r>
              <a:rPr lang="en-US" altLang="ko-KR" sz="2000" dirty="0"/>
              <a:t>field for a non-MU-MIMO </a:t>
            </a:r>
            <a:r>
              <a:rPr lang="en-US" altLang="ko-KR" sz="2000" dirty="0" smtClean="0"/>
              <a:t>allocation.</a:t>
            </a:r>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Tree>
    <p:extLst>
      <p:ext uri="{BB962C8B-B14F-4D97-AF65-F5344CB8AC3E}">
        <p14:creationId xmlns:p14="http://schemas.microsoft.com/office/powerpoint/2010/main" val="33031609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Signaling for UEQM </a:t>
            </a:r>
            <a:r>
              <a:rPr lang="en-US" altLang="ko-KR" dirty="0" smtClean="0"/>
              <a:t>(2/2) </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1 bit is required to indicate the UEQM, but as described in previous slides, there is no available bit in the user field for non-MU-MIMO allocation due to MCS expansion.</a:t>
            </a:r>
          </a:p>
          <a:p>
            <a:pPr lvl="1"/>
            <a:r>
              <a:rPr lang="en-US" altLang="ko-KR" dirty="0"/>
              <a:t>Thus, we can consider revising the NSS subfield, similar to MCS field expansion in the user field for MU-MIMO allocation with same logic to reduce unnecessary field size</a:t>
            </a:r>
            <a:r>
              <a:rPr lang="en-US" altLang="ko-KR" dirty="0" smtClean="0"/>
              <a:t>. </a:t>
            </a:r>
            <a:endParaRPr lang="en-US" altLang="ko-KR" dirty="0"/>
          </a:p>
          <a:p>
            <a:pPr lvl="1"/>
            <a:r>
              <a:rPr lang="en-US" altLang="ko-KR" dirty="0"/>
              <a:t>Considering that the support of Max </a:t>
            </a:r>
            <a:r>
              <a:rPr lang="en-US" altLang="ko-KR" dirty="0" err="1"/>
              <a:t>Nss</a:t>
            </a:r>
            <a:r>
              <a:rPr lang="en-US" altLang="ko-KR" dirty="0"/>
              <a:t> is equal to 8, the NSS subfield can be reconfigured with 3 bits. </a:t>
            </a:r>
          </a:p>
          <a:p>
            <a:pPr lvl="1"/>
            <a:r>
              <a:rPr lang="en-US" altLang="ko-KR" dirty="0"/>
              <a:t>And then, the remaining 1 bit can be assigned for the UEQM field</a:t>
            </a:r>
            <a:r>
              <a:rPr lang="en-US" altLang="ko-KR" dirty="0" smtClean="0"/>
              <a:t>.</a:t>
            </a:r>
          </a:p>
          <a:p>
            <a:pPr marL="457200" lvl="1" indent="0">
              <a:buNone/>
            </a:pPr>
            <a:r>
              <a:rPr lang="en-US" altLang="ko-KR" dirty="0"/>
              <a:t>	</a:t>
            </a:r>
            <a:endParaRPr lang="en-US" altLang="ko-KR" dirty="0" smtClean="0"/>
          </a:p>
          <a:p>
            <a:pPr marL="457200" lvl="1" indent="0">
              <a:buNone/>
            </a:pPr>
            <a:r>
              <a:rPr lang="en-US" altLang="ko-KR" dirty="0" smtClean="0"/>
              <a:t> 	</a:t>
            </a:r>
            <a:endParaRPr lang="en-US" altLang="ko-KR" dirty="0"/>
          </a:p>
          <a:p>
            <a:pPr lvl="2"/>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marL="457200" lvl="1" indent="0">
              <a:buNone/>
            </a:pPr>
            <a:r>
              <a:rPr lang="en-US" altLang="ko-KR" dirty="0" smtClean="0"/>
              <a:t> </a:t>
            </a:r>
          </a:p>
          <a:p>
            <a:pPr lvl="1"/>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graphicFrame>
        <p:nvGraphicFramePr>
          <p:cNvPr id="8" name="표 7"/>
          <p:cNvGraphicFramePr>
            <a:graphicFrameLocks noGrp="1"/>
          </p:cNvGraphicFramePr>
          <p:nvPr>
            <p:extLst>
              <p:ext uri="{D42A27DB-BD31-4B8C-83A1-F6EECF244321}">
                <p14:modId xmlns:p14="http://schemas.microsoft.com/office/powerpoint/2010/main" val="3185360457"/>
              </p:ext>
            </p:extLst>
          </p:nvPr>
        </p:nvGraphicFramePr>
        <p:xfrm>
          <a:off x="1515988" y="3962400"/>
          <a:ext cx="2879466" cy="2438401"/>
        </p:xfrm>
        <a:graphic>
          <a:graphicData uri="http://schemas.openxmlformats.org/drawingml/2006/table">
            <a:tbl>
              <a:tblPr firstRow="1" bandRow="1">
                <a:tableStyleId>{5940675A-B579-460E-94D1-54222C63F5DA}</a:tableStyleId>
              </a:tblPr>
              <a:tblGrid>
                <a:gridCol w="1439733">
                  <a:extLst>
                    <a:ext uri="{9D8B030D-6E8A-4147-A177-3AD203B41FA5}">
                      <a16:colId xmlns:a16="http://schemas.microsoft.com/office/drawing/2014/main" val="1177422439"/>
                    </a:ext>
                  </a:extLst>
                </a:gridCol>
                <a:gridCol w="1439733">
                  <a:extLst>
                    <a:ext uri="{9D8B030D-6E8A-4147-A177-3AD203B41FA5}">
                      <a16:colId xmlns:a16="http://schemas.microsoft.com/office/drawing/2014/main" val="257662962"/>
                    </a:ext>
                  </a:extLst>
                </a:gridCol>
              </a:tblGrid>
              <a:tr h="348343">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48343">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696686">
                <a:tc>
                  <a:txBody>
                    <a:bodyPr/>
                    <a:lstStyle/>
                    <a:p>
                      <a:pPr latinLnBrk="1"/>
                      <a:r>
                        <a:rPr lang="en-US" altLang="ko-KR" sz="1400" dirty="0" smtClean="0"/>
                        <a:t>B11–B15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48343">
                <a:tc>
                  <a:txBody>
                    <a:bodyPr/>
                    <a:lstStyle/>
                    <a:p>
                      <a:pPr latinLnBrk="1"/>
                      <a:r>
                        <a:rPr lang="en-US" altLang="ko-KR" sz="1400" dirty="0" smtClean="0"/>
                        <a:t>B16–B19</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NSS</a:t>
                      </a:r>
                      <a:endParaRPr lang="ko-KR" altLang="en-US" sz="1400" dirty="0" smtClean="0"/>
                    </a:p>
                  </a:txBody>
                  <a:tcPr/>
                </a:tc>
                <a:extLst>
                  <a:ext uri="{0D108BD9-81ED-4DB2-BD59-A6C34878D82A}">
                    <a16:rowId xmlns:a16="http://schemas.microsoft.com/office/drawing/2014/main" val="2332042423"/>
                  </a:ext>
                </a:extLst>
              </a:tr>
              <a:tr h="348343">
                <a:tc>
                  <a:txBody>
                    <a:bodyPr/>
                    <a:lstStyle/>
                    <a:p>
                      <a:pPr latinLnBrk="1"/>
                      <a:r>
                        <a:rPr lang="en-US" altLang="ko-KR" sz="1400" dirty="0" smtClean="0"/>
                        <a:t>B20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err="1" smtClean="0"/>
                        <a:t>Beamformed</a:t>
                      </a:r>
                      <a:endParaRPr lang="ko-KR" altLang="en-US" sz="1400" dirty="0" smtClean="0"/>
                    </a:p>
                  </a:txBody>
                  <a:tcPr/>
                </a:tc>
                <a:extLst>
                  <a:ext uri="{0D108BD9-81ED-4DB2-BD59-A6C34878D82A}">
                    <a16:rowId xmlns:a16="http://schemas.microsoft.com/office/drawing/2014/main" val="3666766511"/>
                  </a:ext>
                </a:extLst>
              </a:tr>
              <a:tr h="348343">
                <a:tc>
                  <a:txBody>
                    <a:bodyPr/>
                    <a:lstStyle/>
                    <a:p>
                      <a:pPr latinLnBrk="1"/>
                      <a:r>
                        <a:rPr lang="en-US" altLang="ko-KR" sz="1400" dirty="0" smtClean="0"/>
                        <a:t>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3112479113"/>
                  </a:ext>
                </a:extLst>
              </a:tr>
            </a:tbl>
          </a:graphicData>
        </a:graphic>
      </p:graphicFrame>
      <p:sp>
        <p:nvSpPr>
          <p:cNvPr id="9" name="모서리가 둥근 직사각형 8"/>
          <p:cNvSpPr/>
          <p:nvPr/>
        </p:nvSpPr>
        <p:spPr bwMode="auto">
          <a:xfrm>
            <a:off x="1447800" y="5334000"/>
            <a:ext cx="3021390" cy="397847"/>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표 9"/>
          <p:cNvGraphicFramePr>
            <a:graphicFrameLocks noGrp="1"/>
          </p:cNvGraphicFramePr>
          <p:nvPr>
            <p:extLst>
              <p:ext uri="{D42A27DB-BD31-4B8C-83A1-F6EECF244321}">
                <p14:modId xmlns:p14="http://schemas.microsoft.com/office/powerpoint/2010/main" val="1429884166"/>
              </p:ext>
            </p:extLst>
          </p:nvPr>
        </p:nvGraphicFramePr>
        <p:xfrm>
          <a:off x="5219060" y="3962400"/>
          <a:ext cx="2879466" cy="2438401"/>
        </p:xfrm>
        <a:graphic>
          <a:graphicData uri="http://schemas.openxmlformats.org/drawingml/2006/table">
            <a:tbl>
              <a:tblPr firstRow="1" bandRow="1">
                <a:tableStyleId>{5940675A-B579-460E-94D1-54222C63F5DA}</a:tableStyleId>
              </a:tblPr>
              <a:tblGrid>
                <a:gridCol w="1439733">
                  <a:extLst>
                    <a:ext uri="{9D8B030D-6E8A-4147-A177-3AD203B41FA5}">
                      <a16:colId xmlns:a16="http://schemas.microsoft.com/office/drawing/2014/main" val="1177422439"/>
                    </a:ext>
                  </a:extLst>
                </a:gridCol>
                <a:gridCol w="1439733">
                  <a:extLst>
                    <a:ext uri="{9D8B030D-6E8A-4147-A177-3AD203B41FA5}">
                      <a16:colId xmlns:a16="http://schemas.microsoft.com/office/drawing/2014/main" val="257662962"/>
                    </a:ext>
                  </a:extLst>
                </a:gridCol>
              </a:tblGrid>
              <a:tr h="348343">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48343">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348343">
                <a:tc>
                  <a:txBody>
                    <a:bodyPr/>
                    <a:lstStyle/>
                    <a:p>
                      <a:pPr latinLnBrk="1"/>
                      <a:r>
                        <a:rPr lang="en-US" altLang="ko-KR" sz="1400" dirty="0" smtClean="0"/>
                        <a:t>B11–B15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48343">
                <a:tc>
                  <a:txBody>
                    <a:bodyPr/>
                    <a:lstStyle/>
                    <a:p>
                      <a:pPr latinLnBrk="1"/>
                      <a:r>
                        <a:rPr lang="en-US" altLang="ko-KR" sz="1400" dirty="0" smtClean="0"/>
                        <a:t>B16–B18</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NSS</a:t>
                      </a:r>
                      <a:endParaRPr lang="ko-KR" altLang="en-US" sz="1400" dirty="0" smtClean="0"/>
                    </a:p>
                  </a:txBody>
                  <a:tcPr/>
                </a:tc>
                <a:extLst>
                  <a:ext uri="{0D108BD9-81ED-4DB2-BD59-A6C34878D82A}">
                    <a16:rowId xmlns:a16="http://schemas.microsoft.com/office/drawing/2014/main" val="1353940334"/>
                  </a:ext>
                </a:extLst>
              </a:tr>
              <a:tr h="348343">
                <a:tc>
                  <a:txBody>
                    <a:bodyPr/>
                    <a:lstStyle/>
                    <a:p>
                      <a:pPr latinLnBrk="1"/>
                      <a:r>
                        <a:rPr lang="en-US" altLang="ko-KR" sz="1400" dirty="0" smtClean="0"/>
                        <a:t>B19</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UEQM</a:t>
                      </a:r>
                      <a:endParaRPr lang="ko-KR" altLang="en-US" sz="1400" dirty="0" smtClean="0"/>
                    </a:p>
                  </a:txBody>
                  <a:tcPr/>
                </a:tc>
                <a:extLst>
                  <a:ext uri="{0D108BD9-81ED-4DB2-BD59-A6C34878D82A}">
                    <a16:rowId xmlns:a16="http://schemas.microsoft.com/office/drawing/2014/main" val="2332042423"/>
                  </a:ext>
                </a:extLst>
              </a:tr>
              <a:tr h="348343">
                <a:tc>
                  <a:txBody>
                    <a:bodyPr/>
                    <a:lstStyle/>
                    <a:p>
                      <a:pPr latinLnBrk="1"/>
                      <a:r>
                        <a:rPr lang="en-US" altLang="ko-KR" sz="1400" dirty="0" smtClean="0"/>
                        <a:t>B20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err="1" smtClean="0"/>
                        <a:t>Beamformed</a:t>
                      </a:r>
                      <a:endParaRPr lang="ko-KR" altLang="en-US" sz="1400" dirty="0" smtClean="0"/>
                    </a:p>
                  </a:txBody>
                  <a:tcPr/>
                </a:tc>
                <a:extLst>
                  <a:ext uri="{0D108BD9-81ED-4DB2-BD59-A6C34878D82A}">
                    <a16:rowId xmlns:a16="http://schemas.microsoft.com/office/drawing/2014/main" val="3666766511"/>
                  </a:ext>
                </a:extLst>
              </a:tr>
              <a:tr h="348343">
                <a:tc>
                  <a:txBody>
                    <a:bodyPr/>
                    <a:lstStyle/>
                    <a:p>
                      <a:pPr latinLnBrk="1"/>
                      <a:r>
                        <a:rPr lang="en-US" altLang="ko-KR" sz="1400" dirty="0" smtClean="0"/>
                        <a:t>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3112479113"/>
                  </a:ext>
                </a:extLst>
              </a:tr>
            </a:tbl>
          </a:graphicData>
        </a:graphic>
      </p:graphicFrame>
      <p:sp>
        <p:nvSpPr>
          <p:cNvPr id="11" name="오른쪽 화살표 10"/>
          <p:cNvSpPr/>
          <p:nvPr/>
        </p:nvSpPr>
        <p:spPr bwMode="auto">
          <a:xfrm>
            <a:off x="4550058" y="4952766"/>
            <a:ext cx="514398" cy="38123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모서리가 둥근 직사각형 11"/>
          <p:cNvSpPr/>
          <p:nvPr/>
        </p:nvSpPr>
        <p:spPr bwMode="auto">
          <a:xfrm>
            <a:off x="5145324" y="4982676"/>
            <a:ext cx="3008076" cy="749171"/>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06007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362794</TotalTime>
  <Words>1912</Words>
  <Application>Microsoft Office PowerPoint</Application>
  <PresentationFormat>화면 슬라이드 쇼(4:3)</PresentationFormat>
  <Paragraphs>361</Paragraphs>
  <Slides>18</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18</vt:i4>
      </vt:variant>
    </vt:vector>
  </HeadingPairs>
  <TitlesOfParts>
    <vt:vector size="25" baseType="lpstr">
      <vt:lpstr>굴림</vt:lpstr>
      <vt:lpstr>맑은 고딕</vt:lpstr>
      <vt:lpstr>맑은 고딕</vt:lpstr>
      <vt:lpstr>Arial</vt:lpstr>
      <vt:lpstr>Calibri</vt:lpstr>
      <vt:lpstr>Times New Roman</vt:lpstr>
      <vt:lpstr>802-11-Submission</vt:lpstr>
      <vt:lpstr>Signaling for MCS and UEQM in 11bn</vt:lpstr>
      <vt:lpstr>Introduction </vt:lpstr>
      <vt:lpstr>Signaling for MCS (1/2)</vt:lpstr>
      <vt:lpstr>Signaling for MCS (2/2)</vt:lpstr>
      <vt:lpstr>Non-MU-MIMO allocation </vt:lpstr>
      <vt:lpstr>MU-MIMO allocation </vt:lpstr>
      <vt:lpstr>Consideration for UEQM </vt:lpstr>
      <vt:lpstr>Signaling for UEQM (1/2) </vt:lpstr>
      <vt:lpstr>Signaling for UEQM (2/2) </vt:lpstr>
      <vt:lpstr>Indication of QAM combination(1/3) </vt:lpstr>
      <vt:lpstr>Indication of QAM combination(2/3) </vt:lpstr>
      <vt:lpstr>Indication of QAM combination(3/3) </vt:lpstr>
      <vt:lpstr>Summary </vt:lpstr>
      <vt:lpstr>Straw poll 1</vt:lpstr>
      <vt:lpstr>Straw poll 2</vt:lpstr>
      <vt:lpstr>Straw poll 3</vt:lpstr>
      <vt:lpstr>Straw poll 4 </vt:lpstr>
      <vt:lpstr>Reference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Dongguk Lim/IoT Connectivity Standard Task(dongguk.lim@lge.com)</cp:lastModifiedBy>
  <cp:revision>5728</cp:revision>
  <cp:lastPrinted>2017-07-07T02:11:09Z</cp:lastPrinted>
  <dcterms:created xsi:type="dcterms:W3CDTF">2007-05-21T21:00:37Z</dcterms:created>
  <dcterms:modified xsi:type="dcterms:W3CDTF">2024-09-08T19:34:57Z</dcterms:modified>
</cp:coreProperties>
</file>