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10"/>
  </p:notesMasterIdLst>
  <p:handoutMasterIdLst>
    <p:handoutMasterId r:id="rId11"/>
  </p:handoutMasterIdLst>
  <p:sldIdLst>
    <p:sldId id="256" r:id="rId2"/>
    <p:sldId id="266" r:id="rId3"/>
    <p:sldId id="267" r:id="rId4"/>
    <p:sldId id="268" r:id="rId5"/>
    <p:sldId id="269" r:id="rId6"/>
    <p:sldId id="270" r:id="rId7"/>
    <p:sldId id="275" r:id="rId8"/>
    <p:sldId id="273"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7449" autoAdjust="0"/>
  </p:normalViewPr>
  <p:slideViewPr>
    <p:cSldViewPr>
      <p:cViewPr varScale="1">
        <p:scale>
          <a:sx n="163" d="100"/>
          <a:sy n="163" d="100"/>
        </p:scale>
        <p:origin x="2466" y="13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118" d="100"/>
          <a:sy n="118" d="100"/>
        </p:scale>
        <p:origin x="2532"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802.11-21/0395r0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Rubayet Shafin, Samsung Research America</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802.11-21/0395r0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Rubayet Shafin, Samsung Research America</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802.11-21/0395r0</a:t>
            </a:r>
          </a:p>
        </p:txBody>
      </p:sp>
      <p:sp>
        <p:nvSpPr>
          <p:cNvPr id="5" name="Rectangle 3"/>
          <p:cNvSpPr>
            <a:spLocks noGrp="1" noChangeArrowheads="1"/>
          </p:cNvSpPr>
          <p:nvPr>
            <p:ph type="dt"/>
          </p:nvPr>
        </p:nvSpPr>
        <p:spPr>
          <a:ln/>
        </p:spPr>
        <p:txBody>
          <a:bodyPr/>
          <a:lstStyle/>
          <a:p>
            <a:r>
              <a:rPr lang="en-US"/>
              <a:t>March 2021</a:t>
            </a:r>
          </a:p>
        </p:txBody>
      </p:sp>
      <p:sp>
        <p:nvSpPr>
          <p:cNvPr id="6" name="Rectangle 6"/>
          <p:cNvSpPr>
            <a:spLocks noGrp="1" noChangeArrowheads="1"/>
          </p:cNvSpPr>
          <p:nvPr>
            <p:ph type="ftr"/>
          </p:nvPr>
        </p:nvSpPr>
        <p:spPr>
          <a:ln/>
        </p:spPr>
        <p:txBody>
          <a:bodyPr/>
          <a:lstStyle/>
          <a:p>
            <a:r>
              <a:rPr lang="en-US"/>
              <a:t>Rubayet Shafin, Samsung Research America</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802.11-21/0395r0</a:t>
            </a:r>
          </a:p>
        </p:txBody>
      </p:sp>
      <p:sp>
        <p:nvSpPr>
          <p:cNvPr id="5" name="Date Placeholder 4"/>
          <p:cNvSpPr>
            <a:spLocks noGrp="1"/>
          </p:cNvSpPr>
          <p:nvPr>
            <p:ph type="dt"/>
          </p:nvPr>
        </p:nvSpPr>
        <p:spPr/>
        <p:txBody>
          <a:bodyPr/>
          <a:lstStyle/>
          <a:p>
            <a:r>
              <a:rPr lang="en-US"/>
              <a:t>March 2021</a:t>
            </a:r>
          </a:p>
        </p:txBody>
      </p:sp>
      <p:sp>
        <p:nvSpPr>
          <p:cNvPr id="6" name="Footer Placeholder 5"/>
          <p:cNvSpPr>
            <a:spLocks noGrp="1"/>
          </p:cNvSpPr>
          <p:nvPr>
            <p:ph type="ftr"/>
          </p:nvPr>
        </p:nvSpPr>
        <p:spPr/>
        <p:txBody>
          <a:bodyPr/>
          <a:lstStyle/>
          <a:p>
            <a:r>
              <a:rPr lang="en-US"/>
              <a:t>Rubayet Shafin, Samsung Research America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629679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802.11-21/0395r0</a:t>
            </a:r>
          </a:p>
        </p:txBody>
      </p:sp>
      <p:sp>
        <p:nvSpPr>
          <p:cNvPr id="5" name="Date Placeholder 4"/>
          <p:cNvSpPr>
            <a:spLocks noGrp="1"/>
          </p:cNvSpPr>
          <p:nvPr>
            <p:ph type="dt"/>
          </p:nvPr>
        </p:nvSpPr>
        <p:spPr/>
        <p:txBody>
          <a:bodyPr/>
          <a:lstStyle/>
          <a:p>
            <a:r>
              <a:rPr lang="en-US"/>
              <a:t>March 2021</a:t>
            </a:r>
          </a:p>
        </p:txBody>
      </p:sp>
      <p:sp>
        <p:nvSpPr>
          <p:cNvPr id="6" name="Footer Placeholder 5"/>
          <p:cNvSpPr>
            <a:spLocks noGrp="1"/>
          </p:cNvSpPr>
          <p:nvPr>
            <p:ph type="ftr"/>
          </p:nvPr>
        </p:nvSpPr>
        <p:spPr/>
        <p:txBody>
          <a:bodyPr/>
          <a:lstStyle/>
          <a:p>
            <a:r>
              <a:rPr lang="en-US"/>
              <a:t>Rubayet Shafin, Samsung Research America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4522163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802.11-21/0395r0</a:t>
            </a:r>
          </a:p>
        </p:txBody>
      </p:sp>
      <p:sp>
        <p:nvSpPr>
          <p:cNvPr id="5" name="Date Placeholder 4"/>
          <p:cNvSpPr>
            <a:spLocks noGrp="1"/>
          </p:cNvSpPr>
          <p:nvPr>
            <p:ph type="dt"/>
          </p:nvPr>
        </p:nvSpPr>
        <p:spPr/>
        <p:txBody>
          <a:bodyPr/>
          <a:lstStyle/>
          <a:p>
            <a:r>
              <a:rPr lang="en-US"/>
              <a:t>March 2021</a:t>
            </a:r>
          </a:p>
        </p:txBody>
      </p:sp>
      <p:sp>
        <p:nvSpPr>
          <p:cNvPr id="6" name="Footer Placeholder 5"/>
          <p:cNvSpPr>
            <a:spLocks noGrp="1"/>
          </p:cNvSpPr>
          <p:nvPr>
            <p:ph type="ftr"/>
          </p:nvPr>
        </p:nvSpPr>
        <p:spPr/>
        <p:txBody>
          <a:bodyPr/>
          <a:lstStyle/>
          <a:p>
            <a:r>
              <a:rPr lang="en-US"/>
              <a:t>Rubayet Shafin, Samsung Research America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0151484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802.11-21/0395r0</a:t>
            </a:r>
          </a:p>
        </p:txBody>
      </p:sp>
      <p:sp>
        <p:nvSpPr>
          <p:cNvPr id="5" name="Date Placeholder 4"/>
          <p:cNvSpPr>
            <a:spLocks noGrp="1"/>
          </p:cNvSpPr>
          <p:nvPr>
            <p:ph type="dt"/>
          </p:nvPr>
        </p:nvSpPr>
        <p:spPr/>
        <p:txBody>
          <a:bodyPr/>
          <a:lstStyle/>
          <a:p>
            <a:r>
              <a:rPr lang="en-US"/>
              <a:t>March 2021</a:t>
            </a:r>
          </a:p>
        </p:txBody>
      </p:sp>
      <p:sp>
        <p:nvSpPr>
          <p:cNvPr id="6" name="Footer Placeholder 5"/>
          <p:cNvSpPr>
            <a:spLocks noGrp="1"/>
          </p:cNvSpPr>
          <p:nvPr>
            <p:ph type="ftr"/>
          </p:nvPr>
        </p:nvSpPr>
        <p:spPr/>
        <p:txBody>
          <a:bodyPr/>
          <a:lstStyle/>
          <a:p>
            <a:r>
              <a:rPr lang="en-US"/>
              <a:t>Rubayet Shafin, Samsung Research America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7804742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802.11-21/0395r0</a:t>
            </a:r>
          </a:p>
        </p:txBody>
      </p:sp>
      <p:sp>
        <p:nvSpPr>
          <p:cNvPr id="5" name="Date Placeholder 4"/>
          <p:cNvSpPr>
            <a:spLocks noGrp="1"/>
          </p:cNvSpPr>
          <p:nvPr>
            <p:ph type="dt"/>
          </p:nvPr>
        </p:nvSpPr>
        <p:spPr/>
        <p:txBody>
          <a:bodyPr/>
          <a:lstStyle/>
          <a:p>
            <a:r>
              <a:rPr lang="en-US"/>
              <a:t>March 2021</a:t>
            </a:r>
          </a:p>
        </p:txBody>
      </p:sp>
      <p:sp>
        <p:nvSpPr>
          <p:cNvPr id="6" name="Footer Placeholder 5"/>
          <p:cNvSpPr>
            <a:spLocks noGrp="1"/>
          </p:cNvSpPr>
          <p:nvPr>
            <p:ph type="ftr"/>
          </p:nvPr>
        </p:nvSpPr>
        <p:spPr/>
        <p:txBody>
          <a:bodyPr/>
          <a:lstStyle/>
          <a:p>
            <a:r>
              <a:rPr lang="en-US"/>
              <a:t>Rubayet Shafin, Samsung Research America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0257670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802.11-21/0395r0</a:t>
            </a:r>
          </a:p>
        </p:txBody>
      </p:sp>
      <p:sp>
        <p:nvSpPr>
          <p:cNvPr id="5" name="Date Placeholder 4"/>
          <p:cNvSpPr>
            <a:spLocks noGrp="1"/>
          </p:cNvSpPr>
          <p:nvPr>
            <p:ph type="dt"/>
          </p:nvPr>
        </p:nvSpPr>
        <p:spPr/>
        <p:txBody>
          <a:bodyPr/>
          <a:lstStyle/>
          <a:p>
            <a:r>
              <a:rPr lang="en-US"/>
              <a:t>March 2021</a:t>
            </a:r>
          </a:p>
        </p:txBody>
      </p:sp>
      <p:sp>
        <p:nvSpPr>
          <p:cNvPr id="6" name="Footer Placeholder 5"/>
          <p:cNvSpPr>
            <a:spLocks noGrp="1"/>
          </p:cNvSpPr>
          <p:nvPr>
            <p:ph type="ftr"/>
          </p:nvPr>
        </p:nvSpPr>
        <p:spPr/>
        <p:txBody>
          <a:bodyPr/>
          <a:lstStyle/>
          <a:p>
            <a:r>
              <a:rPr lang="en-US"/>
              <a:t>Rubayet Shafin, Samsung Research America</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035474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August 2024</a:t>
            </a:r>
            <a:endParaRPr lang="en-GB" dirty="0"/>
          </a:p>
        </p:txBody>
      </p:sp>
      <p:sp>
        <p:nvSpPr>
          <p:cNvPr id="5" name="Footer Placeholder 4"/>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err="1"/>
              <a:t>Peshal</a:t>
            </a:r>
            <a:r>
              <a:rPr lang="en-US" dirty="0"/>
              <a:t> </a:t>
            </a:r>
            <a:r>
              <a:rPr lang="en-US" dirty="0" err="1"/>
              <a:t>Nayak</a:t>
            </a:r>
            <a:r>
              <a:rPr lang="en-US" dirty="0"/>
              <a:t>, Samsung Research America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August 2024</a:t>
            </a:r>
            <a:endParaRPr lang="en-GB" dirty="0"/>
          </a:p>
        </p:txBody>
      </p:sp>
      <p:sp>
        <p:nvSpPr>
          <p:cNvPr id="5" name="Footer Placeholder 4"/>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August 2024</a:t>
            </a:r>
            <a:endParaRPr lang="en-GB" dirty="0"/>
          </a:p>
        </p:txBody>
      </p:sp>
      <p:sp>
        <p:nvSpPr>
          <p:cNvPr id="6" name="Footer Placeholder 5"/>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August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August 2024</a:t>
            </a:r>
            <a:endParaRPr lang="en-GB" dirty="0"/>
          </a:p>
        </p:txBody>
      </p:sp>
      <p:sp>
        <p:nvSpPr>
          <p:cNvPr id="4" name="Footer Placeholder 3"/>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August 2024</a:t>
            </a:r>
            <a:endParaRPr lang="en-GB" dirty="0"/>
          </a:p>
        </p:txBody>
      </p:sp>
      <p:sp>
        <p:nvSpPr>
          <p:cNvPr id="3" name="Footer Placeholder 2"/>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August 2024</a:t>
            </a:r>
            <a:endParaRPr lang="en-GB" dirty="0"/>
          </a:p>
        </p:txBody>
      </p:sp>
      <p:sp>
        <p:nvSpPr>
          <p:cNvPr id="5" name="Footer Placeholder 4"/>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August 2024</a:t>
            </a:r>
            <a:endParaRPr lang="en-GB" dirty="0"/>
          </a:p>
        </p:txBody>
      </p:sp>
      <p:sp>
        <p:nvSpPr>
          <p:cNvPr id="5" name="Footer Placeholder 4"/>
          <p:cNvSpPr>
            <a:spLocks noGrp="1"/>
          </p:cNvSpPr>
          <p:nvPr>
            <p:ph type="ftr" idx="11"/>
          </p:nvPr>
        </p:nvSpPr>
        <p:spPr/>
        <p:txBody>
          <a:bodyPr/>
          <a:lstStyle>
            <a:lvl1pPr>
              <a:defRPr/>
            </a:lvl1pPr>
          </a:lstStyle>
          <a:p>
            <a:r>
              <a:rPr lang="en-US" dirty="0" err="1"/>
              <a:t>Peshal</a:t>
            </a:r>
            <a:r>
              <a:rPr lang="en-US" dirty="0"/>
              <a:t> </a:t>
            </a:r>
            <a:r>
              <a:rPr lang="en-US" dirty="0" err="1"/>
              <a:t>Nayak</a:t>
            </a:r>
            <a:r>
              <a:rPr lang="en-US" dirty="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Peshal Nayak, Samsung Research America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a:t>
            </a:r>
            <a:r>
              <a:rPr lang="en-US" sz="1800" b="1" i="0" kern="1200" dirty="0">
                <a:solidFill>
                  <a:srgbClr val="000000"/>
                </a:solidFill>
                <a:effectLst/>
                <a:latin typeface="Times New Roman" pitchFamily="16" charset="0"/>
                <a:ea typeface="MS Gothic" charset="-128"/>
                <a:cs typeface="+mn-cs"/>
              </a:rPr>
              <a:t>1425r0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Considerations for Context Transfer in 11bn</a:t>
            </a:r>
          </a:p>
        </p:txBody>
      </p:sp>
      <p:sp>
        <p:nvSpPr>
          <p:cNvPr id="3074" name="Rectangle 2"/>
          <p:cNvSpPr>
            <a:spLocks noGrp="1" noChangeArrowheads="1"/>
          </p:cNvSpPr>
          <p:nvPr>
            <p:ph type="subTitle" idx="1"/>
          </p:nvPr>
        </p:nvSpPr>
        <p:spPr>
          <a:xfrm>
            <a:off x="1828800" y="160020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2024-08-06</a:t>
            </a:r>
          </a:p>
        </p:txBody>
      </p:sp>
      <p:sp>
        <p:nvSpPr>
          <p:cNvPr id="6" name="Date Placeholder 3"/>
          <p:cNvSpPr>
            <a:spLocks noGrp="1"/>
          </p:cNvSpPr>
          <p:nvPr>
            <p:ph type="dt" idx="10"/>
          </p:nvPr>
        </p:nvSpPr>
        <p:spPr/>
        <p:txBody>
          <a:bodyPr/>
          <a:lstStyle/>
          <a:p>
            <a:r>
              <a:rPr lang="en-US" dirty="0"/>
              <a:t>August 2024</a:t>
            </a:r>
            <a:endParaRPr lang="en-GB" dirty="0"/>
          </a:p>
        </p:txBody>
      </p:sp>
      <p:sp>
        <p:nvSpPr>
          <p:cNvPr id="7" name="Footer Placeholder 4"/>
          <p:cNvSpPr>
            <a:spLocks noGrp="1"/>
          </p:cNvSpPr>
          <p:nvPr>
            <p:ph type="ftr" idx="11"/>
          </p:nvPr>
        </p:nvSpPr>
        <p:spPr/>
        <p:txBody>
          <a:bodyPr/>
          <a:lstStyle/>
          <a:p>
            <a:r>
              <a:rPr lang="en-US" dirty="0" err="1"/>
              <a:t>Peshal</a:t>
            </a:r>
            <a:r>
              <a:rPr lang="en-US" dirty="0"/>
              <a:t> </a:t>
            </a:r>
            <a:r>
              <a:rPr lang="en-US" dirty="0" err="1"/>
              <a:t>Nayak</a:t>
            </a:r>
            <a:r>
              <a:rPr lang="en-US" dirty="0"/>
              <a:t>, Samsung Research America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48104134"/>
              </p:ext>
            </p:extLst>
          </p:nvPr>
        </p:nvGraphicFramePr>
        <p:xfrm>
          <a:off x="1001713" y="2417763"/>
          <a:ext cx="8097837" cy="2417762"/>
        </p:xfrm>
        <a:graphic>
          <a:graphicData uri="http://schemas.openxmlformats.org/presentationml/2006/ole">
            <mc:AlternateContent xmlns:mc="http://schemas.openxmlformats.org/markup-compatibility/2006">
              <mc:Choice xmlns:v="urn:schemas-microsoft-com:vml" Requires="v">
                <p:oleObj spid="_x0000_s3495" name="Document" r:id="rId4" imgW="10439485" imgH="3133606" progId="Word.Document.8">
                  <p:embed/>
                </p:oleObj>
              </mc:Choice>
              <mc:Fallback>
                <p:oleObj name="Document" r:id="rId4" imgW="10439485" imgH="3133606" progId="Word.Document.8">
                  <p:embed/>
                  <p:pic>
                    <p:nvPicPr>
                      <p:cNvPr id="0" name="Picture 3"/>
                      <p:cNvPicPr>
                        <a:picLocks noChangeAspect="1" noChangeArrowheads="1"/>
                      </p:cNvPicPr>
                      <p:nvPr/>
                    </p:nvPicPr>
                    <p:blipFill>
                      <a:blip r:embed="rId5"/>
                      <a:srcRect/>
                      <a:stretch>
                        <a:fillRect/>
                      </a:stretch>
                    </p:blipFill>
                    <p:spPr bwMode="auto">
                      <a:xfrm>
                        <a:off x="1001713" y="2417763"/>
                        <a:ext cx="8097837" cy="2417762"/>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A10B8-3369-445C-B773-705C28C33820}"/>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DFB559B8-278B-4AE9-8A75-A1220AC23115}"/>
              </a:ext>
            </a:extLst>
          </p:cNvPr>
          <p:cNvSpPr>
            <a:spLocks noGrp="1"/>
          </p:cNvSpPr>
          <p:nvPr>
            <p:ph idx="1"/>
          </p:nvPr>
        </p:nvSpPr>
        <p:spPr>
          <a:xfrm>
            <a:off x="914400" y="1981201"/>
            <a:ext cx="10591799" cy="4113213"/>
          </a:xfrm>
        </p:spPr>
        <p:txBody>
          <a:bodyPr/>
          <a:lstStyle/>
          <a:p>
            <a:pPr>
              <a:buFont typeface="Arial" panose="020B0604020202020204" pitchFamily="34" charset="0"/>
              <a:buChar char="•"/>
            </a:pPr>
            <a:r>
              <a:rPr lang="en-US" dirty="0"/>
              <a:t>Context transfer is one of the key roaming enhancements under consideration in 11bn. </a:t>
            </a:r>
          </a:p>
          <a:p>
            <a:pPr>
              <a:buFont typeface="Arial" panose="020B0604020202020204" pitchFamily="34" charset="0"/>
              <a:buChar char="•"/>
            </a:pPr>
            <a:r>
              <a:rPr lang="en-US" dirty="0"/>
              <a:t>However, target AP can reject some of the contexts that the STA has setup with the current AP. This can result in some performance issues for the STA.</a:t>
            </a:r>
          </a:p>
          <a:p>
            <a:pPr>
              <a:buFont typeface="Arial" panose="020B0604020202020204" pitchFamily="34" charset="0"/>
              <a:buChar char="•"/>
            </a:pPr>
            <a:r>
              <a:rPr lang="en-US" dirty="0"/>
              <a:t>It is important for the STA to understand prior to roam which APs are likely to accept its important contexts so it can chose a target AP accordingly.</a:t>
            </a:r>
          </a:p>
          <a:p>
            <a:pPr>
              <a:buFont typeface="Arial" panose="020B0604020202020204" pitchFamily="34" charset="0"/>
              <a:buChar char="•"/>
            </a:pPr>
            <a:r>
              <a:rPr lang="en-US" dirty="0"/>
              <a:t>In this contribution,</a:t>
            </a:r>
          </a:p>
          <a:p>
            <a:pPr lvl="1">
              <a:buFont typeface="Arial" panose="020B0604020202020204" pitchFamily="34" charset="0"/>
              <a:buChar char="•"/>
            </a:pPr>
            <a:r>
              <a:rPr lang="en-US" dirty="0"/>
              <a:t>We propose a pre-roam context transfer feasibility check procedure to enable the STA’s AP selection.</a:t>
            </a:r>
          </a:p>
          <a:p>
            <a:pPr lvl="1">
              <a:buFont typeface="Arial" panose="020B0604020202020204" pitchFamily="34" charset="0"/>
              <a:buChar char="•"/>
            </a:pPr>
            <a:r>
              <a:rPr lang="en-US" dirty="0"/>
              <a:t>We discuss the high level call flow and show examples to explain the benefits to the STA side.</a:t>
            </a:r>
          </a:p>
        </p:txBody>
      </p:sp>
      <p:sp>
        <p:nvSpPr>
          <p:cNvPr id="4" name="Slide Number Placeholder 3">
            <a:extLst>
              <a:ext uri="{FF2B5EF4-FFF2-40B4-BE49-F238E27FC236}">
                <a16:creationId xmlns:a16="http://schemas.microsoft.com/office/drawing/2014/main" id="{C3E30752-3451-4209-B5D4-6D714FDC5DF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B17EC048-5845-402A-AD65-D80ED7B4A6DA}"/>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DCBF76C6-5E7A-40E6-B4D4-50B6C006607F}"/>
              </a:ext>
            </a:extLst>
          </p:cNvPr>
          <p:cNvSpPr>
            <a:spLocks noGrp="1"/>
          </p:cNvSpPr>
          <p:nvPr>
            <p:ph type="dt" idx="15"/>
          </p:nvPr>
        </p:nvSpPr>
        <p:spPr/>
        <p:txBody>
          <a:bodyPr/>
          <a:lstStyle/>
          <a:p>
            <a:r>
              <a:rPr lang="en-US"/>
              <a:t>August 2024</a:t>
            </a:r>
            <a:endParaRPr lang="en-GB" dirty="0"/>
          </a:p>
        </p:txBody>
      </p:sp>
    </p:spTree>
    <p:extLst>
      <p:ext uri="{BB962C8B-B14F-4D97-AF65-F5344CB8AC3E}">
        <p14:creationId xmlns:p14="http://schemas.microsoft.com/office/powerpoint/2010/main" val="3562299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4B920-0638-46CF-8E97-464AD4B06647}"/>
              </a:ext>
            </a:extLst>
          </p:cNvPr>
          <p:cNvSpPr>
            <a:spLocks noGrp="1"/>
          </p:cNvSpPr>
          <p:nvPr>
            <p:ph type="title"/>
          </p:nvPr>
        </p:nvSpPr>
        <p:spPr/>
        <p:txBody>
          <a:bodyPr/>
          <a:lstStyle/>
          <a:p>
            <a:r>
              <a:rPr lang="en-US" dirty="0"/>
              <a:t>Context Transfer</a:t>
            </a:r>
          </a:p>
        </p:txBody>
      </p:sp>
      <p:sp>
        <p:nvSpPr>
          <p:cNvPr id="3" name="Content Placeholder 2">
            <a:extLst>
              <a:ext uri="{FF2B5EF4-FFF2-40B4-BE49-F238E27FC236}">
                <a16:creationId xmlns:a16="http://schemas.microsoft.com/office/drawing/2014/main" id="{719AD609-A8C7-468D-B96B-A37961E63997}"/>
              </a:ext>
            </a:extLst>
          </p:cNvPr>
          <p:cNvSpPr>
            <a:spLocks noGrp="1"/>
          </p:cNvSpPr>
          <p:nvPr>
            <p:ph idx="1"/>
          </p:nvPr>
        </p:nvSpPr>
        <p:spPr>
          <a:xfrm>
            <a:off x="914401" y="1981201"/>
            <a:ext cx="6781799" cy="4113213"/>
          </a:xfrm>
        </p:spPr>
        <p:txBody>
          <a:bodyPr/>
          <a:lstStyle/>
          <a:p>
            <a:pPr>
              <a:buFont typeface="Arial" panose="020B0604020202020204" pitchFamily="34" charset="0"/>
              <a:buChar char="•"/>
            </a:pPr>
            <a:r>
              <a:rPr lang="en-US" sz="2000" dirty="0"/>
              <a:t>Context transfer has been considered as one of the enhancements for enabling seamless roaming in 11bn.</a:t>
            </a:r>
          </a:p>
          <a:p>
            <a:pPr>
              <a:buFont typeface="Arial" panose="020B0604020202020204" pitchFamily="34" charset="0"/>
              <a:buChar char="•"/>
            </a:pPr>
            <a:r>
              <a:rPr lang="en-US" sz="2000" dirty="0"/>
              <a:t>So far, a high level division has been considered as follows:</a:t>
            </a:r>
          </a:p>
          <a:p>
            <a:pPr lvl="1">
              <a:buFont typeface="Arial" panose="020B0604020202020204" pitchFamily="34" charset="0"/>
              <a:buChar char="•"/>
            </a:pPr>
            <a:r>
              <a:rPr lang="en-US" sz="1800" dirty="0"/>
              <a:t>Near static contexts: which do not change on a short time scale.</a:t>
            </a:r>
          </a:p>
          <a:p>
            <a:pPr lvl="1">
              <a:buFont typeface="Arial" panose="020B0604020202020204" pitchFamily="34" charset="0"/>
              <a:buChar char="•"/>
            </a:pPr>
            <a:r>
              <a:rPr lang="en-US" sz="1800" dirty="0"/>
              <a:t>Dynamic contexts: which can keep changing on a short time scale.</a:t>
            </a:r>
          </a:p>
          <a:p>
            <a:pPr>
              <a:buFont typeface="Arial" panose="020B0604020202020204" pitchFamily="34" charset="0"/>
              <a:buChar char="•"/>
            </a:pPr>
            <a:r>
              <a:rPr lang="en-US" sz="2000" dirty="0"/>
              <a:t>To enable a seamless roaming experience, it is necessary that as many contexts as possible can be transferred to the target AP prior to roam so that the STA does not need to set them up post roaming. </a:t>
            </a:r>
          </a:p>
        </p:txBody>
      </p:sp>
      <p:sp>
        <p:nvSpPr>
          <p:cNvPr id="4" name="Slide Number Placeholder 3">
            <a:extLst>
              <a:ext uri="{FF2B5EF4-FFF2-40B4-BE49-F238E27FC236}">
                <a16:creationId xmlns:a16="http://schemas.microsoft.com/office/drawing/2014/main" id="{44584E3E-B9F1-4D96-A056-E37635C791B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40F599F9-A6EC-4245-BBD1-5907DAAB00BD}"/>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9131614B-E24F-4B69-8D33-F5E00188E5D4}"/>
              </a:ext>
            </a:extLst>
          </p:cNvPr>
          <p:cNvSpPr>
            <a:spLocks noGrp="1"/>
          </p:cNvSpPr>
          <p:nvPr>
            <p:ph type="dt" idx="15"/>
          </p:nvPr>
        </p:nvSpPr>
        <p:spPr/>
        <p:txBody>
          <a:bodyPr/>
          <a:lstStyle/>
          <a:p>
            <a:r>
              <a:rPr lang="en-US"/>
              <a:t>August 2024</a:t>
            </a:r>
            <a:endParaRPr lang="en-GB" dirty="0"/>
          </a:p>
        </p:txBody>
      </p:sp>
      <p:graphicFrame>
        <p:nvGraphicFramePr>
          <p:cNvPr id="7" name="Table 6">
            <a:extLst>
              <a:ext uri="{FF2B5EF4-FFF2-40B4-BE49-F238E27FC236}">
                <a16:creationId xmlns:a16="http://schemas.microsoft.com/office/drawing/2014/main" id="{876FA533-7160-4981-B7E0-052E906C6686}"/>
              </a:ext>
            </a:extLst>
          </p:cNvPr>
          <p:cNvGraphicFramePr>
            <a:graphicFrameLocks noGrp="1"/>
          </p:cNvGraphicFramePr>
          <p:nvPr>
            <p:extLst>
              <p:ext uri="{D42A27DB-BD31-4B8C-83A1-F6EECF244321}">
                <p14:modId xmlns:p14="http://schemas.microsoft.com/office/powerpoint/2010/main" val="4047613540"/>
              </p:ext>
            </p:extLst>
          </p:nvPr>
        </p:nvGraphicFramePr>
        <p:xfrm>
          <a:off x="8001000" y="2494577"/>
          <a:ext cx="3996247" cy="1855326"/>
        </p:xfrm>
        <a:graphic>
          <a:graphicData uri="http://schemas.openxmlformats.org/drawingml/2006/table">
            <a:tbl>
              <a:tblPr firstRow="1" bandRow="1">
                <a:tableStyleId>{5C22544A-7EE6-4342-B048-85BDC9FD1C3A}</a:tableStyleId>
              </a:tblPr>
              <a:tblGrid>
                <a:gridCol w="2307438">
                  <a:extLst>
                    <a:ext uri="{9D8B030D-6E8A-4147-A177-3AD203B41FA5}">
                      <a16:colId xmlns:a16="http://schemas.microsoft.com/office/drawing/2014/main" val="2272920416"/>
                    </a:ext>
                  </a:extLst>
                </a:gridCol>
                <a:gridCol w="1688809">
                  <a:extLst>
                    <a:ext uri="{9D8B030D-6E8A-4147-A177-3AD203B41FA5}">
                      <a16:colId xmlns:a16="http://schemas.microsoft.com/office/drawing/2014/main" val="45744061"/>
                    </a:ext>
                  </a:extLst>
                </a:gridCol>
              </a:tblGrid>
              <a:tr h="205421">
                <a:tc>
                  <a:txBody>
                    <a:bodyPr/>
                    <a:lstStyle/>
                    <a:p>
                      <a:r>
                        <a:rPr lang="en-US" sz="900" dirty="0"/>
                        <a:t>Context</a:t>
                      </a:r>
                    </a:p>
                  </a:txBody>
                  <a:tcPr/>
                </a:tc>
                <a:tc>
                  <a:txBody>
                    <a:bodyPr/>
                    <a:lstStyle/>
                    <a:p>
                      <a:r>
                        <a:rPr lang="en-US" sz="900" dirty="0"/>
                        <a:t>Type</a:t>
                      </a:r>
                    </a:p>
                  </a:txBody>
                  <a:tcPr/>
                </a:tc>
                <a:extLst>
                  <a:ext uri="{0D108BD9-81ED-4DB2-BD59-A6C34878D82A}">
                    <a16:rowId xmlns:a16="http://schemas.microsoft.com/office/drawing/2014/main" val="597710199"/>
                  </a:ext>
                </a:extLst>
              </a:tr>
              <a:tr h="255126">
                <a:tc>
                  <a:txBody>
                    <a:bodyPr/>
                    <a:lstStyle/>
                    <a:p>
                      <a:r>
                        <a:rPr lang="en-US" sz="900" dirty="0">
                          <a:solidFill>
                            <a:srgbClr val="000000"/>
                          </a:solidFill>
                        </a:rPr>
                        <a:t>Seq Number (SN)</a:t>
                      </a:r>
                    </a:p>
                  </a:txBody>
                  <a:tcPr/>
                </a:tc>
                <a:tc>
                  <a:txBody>
                    <a:bodyPr/>
                    <a:lstStyle/>
                    <a:p>
                      <a:r>
                        <a:rPr lang="en-US" sz="900" dirty="0">
                          <a:solidFill>
                            <a:srgbClr val="000000"/>
                          </a:solidFill>
                        </a:rPr>
                        <a:t>Dynamic</a:t>
                      </a:r>
                    </a:p>
                  </a:txBody>
                  <a:tcPr/>
                </a:tc>
                <a:extLst>
                  <a:ext uri="{0D108BD9-81ED-4DB2-BD59-A6C34878D82A}">
                    <a16:rowId xmlns:a16="http://schemas.microsoft.com/office/drawing/2014/main" val="3371195661"/>
                  </a:ext>
                </a:extLst>
              </a:tr>
              <a:tr h="205421">
                <a:tc>
                  <a:txBody>
                    <a:bodyPr/>
                    <a:lstStyle/>
                    <a:p>
                      <a:r>
                        <a:rPr lang="en-US" sz="900" dirty="0">
                          <a:solidFill>
                            <a:srgbClr val="000000"/>
                          </a:solidFill>
                        </a:rPr>
                        <a:t>Packet Number (PN)</a:t>
                      </a:r>
                    </a:p>
                  </a:txBody>
                  <a:tcPr/>
                </a:tc>
                <a:tc>
                  <a:txBody>
                    <a:bodyPr/>
                    <a:lstStyle/>
                    <a:p>
                      <a:r>
                        <a:rPr lang="en-US" sz="900" dirty="0">
                          <a:solidFill>
                            <a:srgbClr val="000000"/>
                          </a:solidFill>
                        </a:rPr>
                        <a:t>Dynamic</a:t>
                      </a:r>
                    </a:p>
                  </a:txBody>
                  <a:tcPr/>
                </a:tc>
                <a:extLst>
                  <a:ext uri="{0D108BD9-81ED-4DB2-BD59-A6C34878D82A}">
                    <a16:rowId xmlns:a16="http://schemas.microsoft.com/office/drawing/2014/main" val="3805976772"/>
                  </a:ext>
                </a:extLst>
              </a:tr>
              <a:tr h="205421">
                <a:tc>
                  <a:txBody>
                    <a:bodyPr/>
                    <a:lstStyle/>
                    <a:p>
                      <a:r>
                        <a:rPr lang="en-US" sz="900" dirty="0">
                          <a:solidFill>
                            <a:srgbClr val="000000"/>
                          </a:solidFill>
                        </a:rPr>
                        <a:t>BA setup</a:t>
                      </a:r>
                    </a:p>
                  </a:txBody>
                  <a:tcPr/>
                </a:tc>
                <a:tc>
                  <a:txBody>
                    <a:bodyPr/>
                    <a:lstStyle/>
                    <a:p>
                      <a:r>
                        <a:rPr lang="en-US" sz="900" dirty="0">
                          <a:solidFill>
                            <a:srgbClr val="000000"/>
                          </a:solidFill>
                        </a:rPr>
                        <a:t>Near Static</a:t>
                      </a:r>
                    </a:p>
                  </a:txBody>
                  <a:tcPr/>
                </a:tc>
                <a:extLst>
                  <a:ext uri="{0D108BD9-81ED-4DB2-BD59-A6C34878D82A}">
                    <a16:rowId xmlns:a16="http://schemas.microsoft.com/office/drawing/2014/main" val="2013005987"/>
                  </a:ext>
                </a:extLst>
              </a:tr>
              <a:tr h="205421">
                <a:tc>
                  <a:txBody>
                    <a:bodyPr/>
                    <a:lstStyle/>
                    <a:p>
                      <a:r>
                        <a:rPr lang="en-US" sz="900" dirty="0">
                          <a:solidFill>
                            <a:srgbClr val="000000"/>
                          </a:solidFill>
                        </a:rPr>
                        <a:t>SCS/MSCS</a:t>
                      </a:r>
                    </a:p>
                  </a:txBody>
                  <a:tcPr/>
                </a:tc>
                <a:tc>
                  <a:txBody>
                    <a:bodyPr/>
                    <a:lstStyle/>
                    <a:p>
                      <a:r>
                        <a:rPr lang="en-US" sz="900" dirty="0">
                          <a:solidFill>
                            <a:srgbClr val="000000"/>
                          </a:solidFill>
                        </a:rPr>
                        <a:t>Near Static</a:t>
                      </a:r>
                    </a:p>
                  </a:txBody>
                  <a:tcPr/>
                </a:tc>
                <a:extLst>
                  <a:ext uri="{0D108BD9-81ED-4DB2-BD59-A6C34878D82A}">
                    <a16:rowId xmlns:a16="http://schemas.microsoft.com/office/drawing/2014/main" val="3945254596"/>
                  </a:ext>
                </a:extLst>
              </a:tr>
              <a:tr h="205421">
                <a:tc>
                  <a:txBody>
                    <a:bodyPr/>
                    <a:lstStyle/>
                    <a:p>
                      <a:r>
                        <a:rPr lang="en-US" sz="900" dirty="0">
                          <a:solidFill>
                            <a:srgbClr val="000000"/>
                          </a:solidFill>
                        </a:rPr>
                        <a:t>EPCS</a:t>
                      </a:r>
                    </a:p>
                  </a:txBody>
                  <a:tcPr/>
                </a:tc>
                <a:tc>
                  <a:txBody>
                    <a:bodyPr/>
                    <a:lstStyle/>
                    <a:p>
                      <a:r>
                        <a:rPr lang="en-US" sz="900" dirty="0">
                          <a:solidFill>
                            <a:srgbClr val="000000"/>
                          </a:solidFill>
                        </a:rPr>
                        <a:t>Near Static</a:t>
                      </a:r>
                    </a:p>
                  </a:txBody>
                  <a:tcPr/>
                </a:tc>
                <a:extLst>
                  <a:ext uri="{0D108BD9-81ED-4DB2-BD59-A6C34878D82A}">
                    <a16:rowId xmlns:a16="http://schemas.microsoft.com/office/drawing/2014/main" val="1381249874"/>
                  </a:ext>
                </a:extLst>
              </a:tr>
              <a:tr h="205421">
                <a:tc>
                  <a:txBody>
                    <a:bodyPr/>
                    <a:lstStyle/>
                    <a:p>
                      <a:r>
                        <a:rPr lang="en-US" sz="900" dirty="0">
                          <a:solidFill>
                            <a:srgbClr val="000000"/>
                          </a:solidFill>
                        </a:rPr>
                        <a:t>TWT and variants (</a:t>
                      </a:r>
                      <a:r>
                        <a:rPr lang="en-US" sz="900" dirty="0" err="1">
                          <a:solidFill>
                            <a:srgbClr val="000000"/>
                          </a:solidFill>
                        </a:rPr>
                        <a:t>rTWT</a:t>
                      </a:r>
                      <a:r>
                        <a:rPr lang="en-US" sz="900" dirty="0">
                          <a:solidFill>
                            <a:srgbClr val="000000"/>
                          </a:solidFill>
                        </a:rPr>
                        <a:t>, etc.)</a:t>
                      </a:r>
                    </a:p>
                  </a:txBody>
                  <a:tcPr/>
                </a:tc>
                <a:tc>
                  <a:txBody>
                    <a:bodyPr/>
                    <a:lstStyle/>
                    <a:p>
                      <a:r>
                        <a:rPr lang="en-US" sz="900" dirty="0">
                          <a:solidFill>
                            <a:srgbClr val="000000"/>
                          </a:solidFill>
                        </a:rPr>
                        <a:t>Near Static</a:t>
                      </a:r>
                    </a:p>
                  </a:txBody>
                  <a:tcPr/>
                </a:tc>
                <a:extLst>
                  <a:ext uri="{0D108BD9-81ED-4DB2-BD59-A6C34878D82A}">
                    <a16:rowId xmlns:a16="http://schemas.microsoft.com/office/drawing/2014/main" val="3419777784"/>
                  </a:ext>
                </a:extLst>
              </a:tr>
              <a:tr h="205421">
                <a:tc>
                  <a:txBody>
                    <a:bodyPr/>
                    <a:lstStyle/>
                    <a:p>
                      <a:r>
                        <a:rPr lang="en-US" sz="900" dirty="0">
                          <a:solidFill>
                            <a:srgbClr val="000000"/>
                          </a:solidFill>
                        </a:rPr>
                        <a:t>P2P TWT/CoEx session</a:t>
                      </a:r>
                    </a:p>
                  </a:txBody>
                  <a:tcPr/>
                </a:tc>
                <a:tc>
                  <a:txBody>
                    <a:bodyPr/>
                    <a:lstStyle/>
                    <a:p>
                      <a:r>
                        <a:rPr lang="en-US" sz="900" dirty="0">
                          <a:solidFill>
                            <a:srgbClr val="000000"/>
                          </a:solidFill>
                        </a:rPr>
                        <a:t>Near Static</a:t>
                      </a:r>
                    </a:p>
                  </a:txBody>
                  <a:tcPr/>
                </a:tc>
                <a:extLst>
                  <a:ext uri="{0D108BD9-81ED-4DB2-BD59-A6C34878D82A}">
                    <a16:rowId xmlns:a16="http://schemas.microsoft.com/office/drawing/2014/main" val="1394925475"/>
                  </a:ext>
                </a:extLst>
              </a:tr>
            </a:tbl>
          </a:graphicData>
        </a:graphic>
      </p:graphicFrame>
      <p:sp>
        <p:nvSpPr>
          <p:cNvPr id="8" name="TextBox 7">
            <a:extLst>
              <a:ext uri="{FF2B5EF4-FFF2-40B4-BE49-F238E27FC236}">
                <a16:creationId xmlns:a16="http://schemas.microsoft.com/office/drawing/2014/main" id="{1F4CCFCB-5A14-4D8B-84DE-C449967B43EB}"/>
              </a:ext>
            </a:extLst>
          </p:cNvPr>
          <p:cNvSpPr txBox="1"/>
          <p:nvPr/>
        </p:nvSpPr>
        <p:spPr bwMode="ltGray">
          <a:xfrm>
            <a:off x="7901143" y="2133126"/>
            <a:ext cx="4195959" cy="426038"/>
          </a:xfrm>
          <a:prstGeom prst="rect">
            <a:avLst/>
          </a:prstGeom>
          <a:noFill/>
          <a:ln w="9525">
            <a:noFill/>
            <a:miter lim="800000"/>
            <a:headEnd/>
            <a:tailEnd/>
          </a:ln>
        </p:spPr>
        <p:txBody>
          <a:bodyPr wrap="none" lIns="91419" tIns="45710" rIns="91419" bIns="45710" rtlCol="0" anchor="t" anchorCtr="0">
            <a:noAutofit/>
          </a:bodyPr>
          <a:lstStyle/>
          <a:p>
            <a:pPr>
              <a:lnSpc>
                <a:spcPct val="90000"/>
              </a:lnSpc>
              <a:spcBef>
                <a:spcPts val="0"/>
              </a:spcBef>
              <a:spcAft>
                <a:spcPts val="800"/>
              </a:spcAft>
            </a:pPr>
            <a:r>
              <a:rPr lang="en-US" sz="1400" dirty="0">
                <a:solidFill>
                  <a:schemeClr val="tx1"/>
                </a:solidFill>
                <a:latin typeface="+mn-lt"/>
              </a:rPr>
              <a:t>Example features that can benefit from context transfer</a:t>
            </a:r>
          </a:p>
        </p:txBody>
      </p:sp>
    </p:spTree>
    <p:extLst>
      <p:ext uri="{BB962C8B-B14F-4D97-AF65-F5344CB8AC3E}">
        <p14:creationId xmlns:p14="http://schemas.microsoft.com/office/powerpoint/2010/main" val="65446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1D645-569F-475D-B8F6-964CC601BED0}"/>
              </a:ext>
            </a:extLst>
          </p:cNvPr>
          <p:cNvSpPr>
            <a:spLocks noGrp="1"/>
          </p:cNvSpPr>
          <p:nvPr>
            <p:ph type="title"/>
          </p:nvPr>
        </p:nvSpPr>
        <p:spPr/>
        <p:txBody>
          <a:bodyPr/>
          <a:lstStyle/>
          <a:p>
            <a:r>
              <a:rPr lang="en-US" dirty="0"/>
              <a:t>High Level Problem Statement</a:t>
            </a:r>
          </a:p>
        </p:txBody>
      </p:sp>
      <p:sp>
        <p:nvSpPr>
          <p:cNvPr id="3" name="Content Placeholder 2">
            <a:extLst>
              <a:ext uri="{FF2B5EF4-FFF2-40B4-BE49-F238E27FC236}">
                <a16:creationId xmlns:a16="http://schemas.microsoft.com/office/drawing/2014/main" id="{C7DF2910-E249-4420-A9FE-7518005E9EAB}"/>
              </a:ext>
            </a:extLst>
          </p:cNvPr>
          <p:cNvSpPr>
            <a:spLocks noGrp="1"/>
          </p:cNvSpPr>
          <p:nvPr>
            <p:ph idx="1"/>
          </p:nvPr>
        </p:nvSpPr>
        <p:spPr/>
        <p:txBody>
          <a:bodyPr/>
          <a:lstStyle/>
          <a:p>
            <a:pPr>
              <a:buFont typeface="Arial" panose="020B0604020202020204" pitchFamily="34" charset="0"/>
              <a:buChar char="•"/>
            </a:pPr>
            <a:r>
              <a:rPr lang="en-US" dirty="0"/>
              <a:t>Some context setup procedures can be request/response or negotiation based. E.g., SCS, TWT and variants, etc.</a:t>
            </a:r>
          </a:p>
          <a:p>
            <a:pPr>
              <a:buFont typeface="Arial" panose="020B0604020202020204" pitchFamily="34" charset="0"/>
              <a:buChar char="•"/>
            </a:pPr>
            <a:r>
              <a:rPr lang="en-US" dirty="0"/>
              <a:t>These features can be critical for maintaining application performance. </a:t>
            </a:r>
          </a:p>
          <a:p>
            <a:pPr>
              <a:buFont typeface="Arial" panose="020B0604020202020204" pitchFamily="34" charset="0"/>
              <a:buChar char="•"/>
            </a:pPr>
            <a:r>
              <a:rPr lang="en-US" dirty="0"/>
              <a:t>When a STA roams, the target AP may reject some of these setups in their present form with the current AP. </a:t>
            </a:r>
          </a:p>
          <a:p>
            <a:pPr>
              <a:buFont typeface="Arial" panose="020B0604020202020204" pitchFamily="34" charset="0"/>
              <a:buChar char="•"/>
            </a:pPr>
            <a:r>
              <a:rPr lang="en-US" dirty="0"/>
              <a:t>This may either require:</a:t>
            </a:r>
          </a:p>
          <a:p>
            <a:pPr lvl="1">
              <a:buFont typeface="Arial" panose="020B0604020202020204" pitchFamily="34" charset="0"/>
              <a:buChar char="•"/>
            </a:pPr>
            <a:r>
              <a:rPr lang="en-US" dirty="0"/>
              <a:t>The STA to renegotiate with the target AP upon roam: which may deprive the application of the necessary support until a renegotiation is not completed.</a:t>
            </a:r>
          </a:p>
          <a:p>
            <a:pPr lvl="1">
              <a:buFont typeface="Arial" panose="020B0604020202020204" pitchFamily="34" charset="0"/>
              <a:buChar char="•"/>
            </a:pPr>
            <a:r>
              <a:rPr lang="en-US" dirty="0"/>
              <a:t>Search for a new AP: which may not be desired as the STA may already be at roam point.</a:t>
            </a:r>
          </a:p>
          <a:p>
            <a:pPr lvl="1">
              <a:buFont typeface="Arial" panose="020B0604020202020204" pitchFamily="34" charset="0"/>
              <a:buChar char="•"/>
            </a:pPr>
            <a:r>
              <a:rPr lang="en-US" dirty="0"/>
              <a:t>Stay with the current AP: which may not be desired if roam point was triggered due to link degradation with current AP. </a:t>
            </a:r>
          </a:p>
          <a:p>
            <a:endParaRPr lang="en-US" dirty="0"/>
          </a:p>
        </p:txBody>
      </p:sp>
      <p:sp>
        <p:nvSpPr>
          <p:cNvPr id="4" name="Slide Number Placeholder 3">
            <a:extLst>
              <a:ext uri="{FF2B5EF4-FFF2-40B4-BE49-F238E27FC236}">
                <a16:creationId xmlns:a16="http://schemas.microsoft.com/office/drawing/2014/main" id="{082437B4-B74D-4F32-A56E-6E75FAE3BB5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66CBC8A3-C4B6-4FE4-AC89-50724CF87402}"/>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908022E2-CF78-4821-8455-FE22F544E476}"/>
              </a:ext>
            </a:extLst>
          </p:cNvPr>
          <p:cNvSpPr>
            <a:spLocks noGrp="1"/>
          </p:cNvSpPr>
          <p:nvPr>
            <p:ph type="dt" idx="15"/>
          </p:nvPr>
        </p:nvSpPr>
        <p:spPr/>
        <p:txBody>
          <a:bodyPr/>
          <a:lstStyle/>
          <a:p>
            <a:r>
              <a:rPr lang="en-US"/>
              <a:t>August 2024</a:t>
            </a:r>
            <a:endParaRPr lang="en-GB" dirty="0"/>
          </a:p>
        </p:txBody>
      </p:sp>
    </p:spTree>
    <p:extLst>
      <p:ext uri="{BB962C8B-B14F-4D97-AF65-F5344CB8AC3E}">
        <p14:creationId xmlns:p14="http://schemas.microsoft.com/office/powerpoint/2010/main" val="3761841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72C38-D5E5-49AB-B6B0-42F88372ED95}"/>
              </a:ext>
            </a:extLst>
          </p:cNvPr>
          <p:cNvSpPr>
            <a:spLocks noGrp="1"/>
          </p:cNvSpPr>
          <p:nvPr>
            <p:ph type="title"/>
          </p:nvPr>
        </p:nvSpPr>
        <p:spPr/>
        <p:txBody>
          <a:bodyPr/>
          <a:lstStyle/>
          <a:p>
            <a:r>
              <a:rPr lang="en-US" dirty="0"/>
              <a:t>Example </a:t>
            </a:r>
          </a:p>
        </p:txBody>
      </p:sp>
      <p:sp>
        <p:nvSpPr>
          <p:cNvPr id="3" name="Content Placeholder 2">
            <a:extLst>
              <a:ext uri="{FF2B5EF4-FFF2-40B4-BE49-F238E27FC236}">
                <a16:creationId xmlns:a16="http://schemas.microsoft.com/office/drawing/2014/main" id="{50520DCB-BD0E-43D5-A4C0-D85AD994AEA5}"/>
              </a:ext>
            </a:extLst>
          </p:cNvPr>
          <p:cNvSpPr>
            <a:spLocks noGrp="1"/>
          </p:cNvSpPr>
          <p:nvPr>
            <p:ph idx="1"/>
          </p:nvPr>
        </p:nvSpPr>
        <p:spPr>
          <a:xfrm>
            <a:off x="685800" y="2024795"/>
            <a:ext cx="6553199" cy="4113213"/>
          </a:xfrm>
        </p:spPr>
        <p:txBody>
          <a:bodyPr/>
          <a:lstStyle/>
          <a:p>
            <a:pPr>
              <a:buFont typeface="Arial" panose="020B0604020202020204" pitchFamily="34" charset="0"/>
              <a:buChar char="•"/>
            </a:pPr>
            <a:r>
              <a:rPr lang="en-US" sz="1600" dirty="0"/>
              <a:t>STA is running a low latency application which needs a 30ms delay bound. STA has setup an SCS with the current AP and current AP has agreed to support a delay bound of 30ms.</a:t>
            </a:r>
          </a:p>
          <a:p>
            <a:pPr>
              <a:buFont typeface="Arial" panose="020B0604020202020204" pitchFamily="34" charset="0"/>
              <a:buChar char="•"/>
            </a:pPr>
            <a:r>
              <a:rPr lang="en-US" sz="1600" dirty="0"/>
              <a:t>STA triggers a roam and provides roam notification to the current AP.</a:t>
            </a:r>
          </a:p>
          <a:p>
            <a:pPr>
              <a:buFont typeface="Arial" panose="020B0604020202020204" pitchFamily="34" charset="0"/>
              <a:buChar char="•"/>
            </a:pPr>
            <a:r>
              <a:rPr lang="en-US" sz="1600" dirty="0"/>
              <a:t>However, SCS transfer fails as the target AP rejects it.</a:t>
            </a:r>
          </a:p>
          <a:p>
            <a:pPr>
              <a:buFont typeface="Arial" panose="020B0604020202020204" pitchFamily="34" charset="0"/>
              <a:buChar char="•"/>
            </a:pPr>
            <a:r>
              <a:rPr lang="en-US" sz="1600" dirty="0"/>
              <a:t>STA’s possible options:</a:t>
            </a:r>
          </a:p>
          <a:p>
            <a:pPr lvl="1">
              <a:buFont typeface="Arial" panose="020B0604020202020204" pitchFamily="34" charset="0"/>
              <a:buChar char="•"/>
            </a:pPr>
            <a:r>
              <a:rPr lang="en-US" sz="1200" dirty="0"/>
              <a:t>Negotiate a new SCS with the target AP: operating with a higher delay bound.</a:t>
            </a:r>
          </a:p>
          <a:p>
            <a:pPr lvl="1">
              <a:buFont typeface="Arial" panose="020B0604020202020204" pitchFamily="34" charset="0"/>
              <a:buChar char="•"/>
            </a:pPr>
            <a:r>
              <a:rPr lang="en-US" sz="1200" dirty="0"/>
              <a:t>Searching for a new target AP and attempting a transfer with that AP: this could go on forever. </a:t>
            </a:r>
          </a:p>
          <a:p>
            <a:pPr>
              <a:buFont typeface="Arial" panose="020B0604020202020204" pitchFamily="34" charset="0"/>
              <a:buChar char="•"/>
            </a:pPr>
            <a:r>
              <a:rPr lang="en-US" sz="1600" dirty="0"/>
              <a:t>Both the options can result in a period of time where the application does not have SCS support and may have a degraded performance. </a:t>
            </a:r>
          </a:p>
          <a:p>
            <a:pPr>
              <a:buFont typeface="Arial" panose="020B0604020202020204" pitchFamily="34" charset="0"/>
              <a:buChar char="•"/>
            </a:pPr>
            <a:r>
              <a:rPr lang="en-US" sz="1600" dirty="0"/>
              <a:t>A procedure that can enable the STA to understand which contexts can be accepted by which candidate AP can help the STA to make informed decisions and not suffer a performance degradation.</a:t>
            </a:r>
          </a:p>
        </p:txBody>
      </p:sp>
      <p:sp>
        <p:nvSpPr>
          <p:cNvPr id="4" name="Slide Number Placeholder 3">
            <a:extLst>
              <a:ext uri="{FF2B5EF4-FFF2-40B4-BE49-F238E27FC236}">
                <a16:creationId xmlns:a16="http://schemas.microsoft.com/office/drawing/2014/main" id="{0E081857-F49B-47F3-9FE2-4DE4151837E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5FB9B4D-5101-4499-BD47-D761F28FFF7C}"/>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FFCEB875-7CB1-4AB3-8E6B-895F38E29F45}"/>
              </a:ext>
            </a:extLst>
          </p:cNvPr>
          <p:cNvSpPr>
            <a:spLocks noGrp="1"/>
          </p:cNvSpPr>
          <p:nvPr>
            <p:ph type="dt" idx="15"/>
          </p:nvPr>
        </p:nvSpPr>
        <p:spPr/>
        <p:txBody>
          <a:bodyPr/>
          <a:lstStyle/>
          <a:p>
            <a:r>
              <a:rPr lang="en-US"/>
              <a:t>August 2024</a:t>
            </a:r>
            <a:endParaRPr lang="en-GB" dirty="0"/>
          </a:p>
        </p:txBody>
      </p:sp>
      <p:pic>
        <p:nvPicPr>
          <p:cNvPr id="7" name="Picture 6">
            <a:extLst>
              <a:ext uri="{FF2B5EF4-FFF2-40B4-BE49-F238E27FC236}">
                <a16:creationId xmlns:a16="http://schemas.microsoft.com/office/drawing/2014/main" id="{1AD1CB2C-5BCD-4F62-AB48-1A1D43D56ADE}"/>
              </a:ext>
            </a:extLst>
          </p:cNvPr>
          <p:cNvPicPr>
            <a:picLocks noChangeAspect="1"/>
          </p:cNvPicPr>
          <p:nvPr/>
        </p:nvPicPr>
        <p:blipFill>
          <a:blip r:embed="rId3"/>
          <a:stretch>
            <a:fillRect/>
          </a:stretch>
        </p:blipFill>
        <p:spPr>
          <a:xfrm>
            <a:off x="7064609" y="2160770"/>
            <a:ext cx="5105400" cy="1952444"/>
          </a:xfrm>
          <a:prstGeom prst="rect">
            <a:avLst/>
          </a:prstGeom>
        </p:spPr>
      </p:pic>
    </p:spTree>
    <p:extLst>
      <p:ext uri="{BB962C8B-B14F-4D97-AF65-F5344CB8AC3E}">
        <p14:creationId xmlns:p14="http://schemas.microsoft.com/office/powerpoint/2010/main" val="1892022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A1BD7-E2D0-41B2-8297-9014A2B01CA7}"/>
              </a:ext>
            </a:extLst>
          </p:cNvPr>
          <p:cNvSpPr>
            <a:spLocks noGrp="1"/>
          </p:cNvSpPr>
          <p:nvPr>
            <p:ph type="title"/>
          </p:nvPr>
        </p:nvSpPr>
        <p:spPr/>
        <p:txBody>
          <a:bodyPr/>
          <a:lstStyle/>
          <a:p>
            <a:r>
              <a:rPr lang="en-US" dirty="0"/>
              <a:t>Pre-roam Context Transfer Feasibility Check</a:t>
            </a:r>
          </a:p>
        </p:txBody>
      </p:sp>
      <p:sp>
        <p:nvSpPr>
          <p:cNvPr id="3" name="Content Placeholder 2">
            <a:extLst>
              <a:ext uri="{FF2B5EF4-FFF2-40B4-BE49-F238E27FC236}">
                <a16:creationId xmlns:a16="http://schemas.microsoft.com/office/drawing/2014/main" id="{FFEDFDE2-F863-4079-899E-D3FEC3CA0B90}"/>
              </a:ext>
            </a:extLst>
          </p:cNvPr>
          <p:cNvSpPr>
            <a:spLocks noGrp="1"/>
          </p:cNvSpPr>
          <p:nvPr>
            <p:ph idx="1"/>
          </p:nvPr>
        </p:nvSpPr>
        <p:spPr>
          <a:xfrm>
            <a:off x="914401" y="1981201"/>
            <a:ext cx="4878917" cy="4113213"/>
          </a:xfrm>
        </p:spPr>
        <p:txBody>
          <a:bodyPr/>
          <a:lstStyle/>
          <a:p>
            <a:pPr>
              <a:buFont typeface="Arial" panose="020B0604020202020204" pitchFamily="34" charset="0"/>
              <a:buChar char="•"/>
            </a:pPr>
            <a:r>
              <a:rPr lang="en-US" dirty="0"/>
              <a:t>STA can perform a context transfer feasibility check prior to roam</a:t>
            </a:r>
          </a:p>
          <a:p>
            <a:pPr lvl="1">
              <a:buFont typeface="Arial" panose="020B0604020202020204" pitchFamily="34" charset="0"/>
              <a:buChar char="•"/>
            </a:pPr>
            <a:r>
              <a:rPr lang="en-US" dirty="0"/>
              <a:t>Either check for all the features at once</a:t>
            </a:r>
          </a:p>
          <a:p>
            <a:pPr lvl="1">
              <a:buFont typeface="Arial" panose="020B0604020202020204" pitchFamily="34" charset="0"/>
              <a:buChar char="•"/>
            </a:pPr>
            <a:r>
              <a:rPr lang="en-US" dirty="0"/>
              <a:t>Or STA can specify which ones it wants to run the feasibility check on.</a:t>
            </a:r>
          </a:p>
          <a:p>
            <a:pPr>
              <a:buFont typeface="Arial" panose="020B0604020202020204" pitchFamily="34" charset="0"/>
              <a:buChar char="•"/>
            </a:pPr>
            <a:r>
              <a:rPr lang="en-US" dirty="0"/>
              <a:t>STA can determine its candidate AP set based on the outcome</a:t>
            </a:r>
          </a:p>
          <a:p>
            <a:pPr>
              <a:buFont typeface="Arial" panose="020B0604020202020204" pitchFamily="34" charset="0"/>
              <a:buChar char="•"/>
            </a:pPr>
            <a:r>
              <a:rPr lang="en-US" dirty="0"/>
              <a:t>STA can chose a target AP out of this candidate set during roam</a:t>
            </a:r>
          </a:p>
        </p:txBody>
      </p:sp>
      <p:sp>
        <p:nvSpPr>
          <p:cNvPr id="4" name="Slide Number Placeholder 3">
            <a:extLst>
              <a:ext uri="{FF2B5EF4-FFF2-40B4-BE49-F238E27FC236}">
                <a16:creationId xmlns:a16="http://schemas.microsoft.com/office/drawing/2014/main" id="{97482A8F-4AC9-4614-BED3-6C0113B4845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E8889F9-08E7-46B0-9987-91B06DDE3B4F}"/>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25C2C8AC-06A8-4C34-9ED4-6E66EFCFC4C6}"/>
              </a:ext>
            </a:extLst>
          </p:cNvPr>
          <p:cNvSpPr>
            <a:spLocks noGrp="1"/>
          </p:cNvSpPr>
          <p:nvPr>
            <p:ph type="dt" idx="15"/>
          </p:nvPr>
        </p:nvSpPr>
        <p:spPr/>
        <p:txBody>
          <a:bodyPr/>
          <a:lstStyle/>
          <a:p>
            <a:r>
              <a:rPr lang="en-US"/>
              <a:t>August 2024</a:t>
            </a:r>
            <a:endParaRPr lang="en-GB" dirty="0"/>
          </a:p>
        </p:txBody>
      </p:sp>
      <p:pic>
        <p:nvPicPr>
          <p:cNvPr id="8" name="Picture 7">
            <a:extLst>
              <a:ext uri="{FF2B5EF4-FFF2-40B4-BE49-F238E27FC236}">
                <a16:creationId xmlns:a16="http://schemas.microsoft.com/office/drawing/2014/main" id="{BD00A524-FBA3-48A7-9D94-953422903ED3}"/>
              </a:ext>
            </a:extLst>
          </p:cNvPr>
          <p:cNvPicPr>
            <a:picLocks noChangeAspect="1"/>
          </p:cNvPicPr>
          <p:nvPr/>
        </p:nvPicPr>
        <p:blipFill>
          <a:blip r:embed="rId3"/>
          <a:stretch>
            <a:fillRect/>
          </a:stretch>
        </p:blipFill>
        <p:spPr>
          <a:xfrm>
            <a:off x="5768866" y="2286000"/>
            <a:ext cx="6394984" cy="2071687"/>
          </a:xfrm>
          <a:prstGeom prst="rect">
            <a:avLst/>
          </a:prstGeom>
        </p:spPr>
      </p:pic>
    </p:spTree>
    <p:extLst>
      <p:ext uri="{BB962C8B-B14F-4D97-AF65-F5344CB8AC3E}">
        <p14:creationId xmlns:p14="http://schemas.microsoft.com/office/powerpoint/2010/main" val="2061673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B5F6E-3592-4D40-A402-17D1CF627AE8}"/>
              </a:ext>
            </a:extLst>
          </p:cNvPr>
          <p:cNvSpPr>
            <a:spLocks noGrp="1"/>
          </p:cNvSpPr>
          <p:nvPr>
            <p:ph type="title"/>
          </p:nvPr>
        </p:nvSpPr>
        <p:spPr/>
        <p:txBody>
          <a:bodyPr/>
          <a:lstStyle/>
          <a:p>
            <a:r>
              <a:rPr lang="en-US" dirty="0"/>
              <a:t>Example</a:t>
            </a:r>
          </a:p>
        </p:txBody>
      </p:sp>
      <p:sp>
        <p:nvSpPr>
          <p:cNvPr id="4" name="Slide Number Placeholder 3">
            <a:extLst>
              <a:ext uri="{FF2B5EF4-FFF2-40B4-BE49-F238E27FC236}">
                <a16:creationId xmlns:a16="http://schemas.microsoft.com/office/drawing/2014/main" id="{D1910A04-CEDD-489E-BBE2-1B72D3B38B3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C17F425-94B2-42F4-8DA4-B904711A668C}"/>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5130DE6E-B8A5-4FC6-BB23-340B021FA794}"/>
              </a:ext>
            </a:extLst>
          </p:cNvPr>
          <p:cNvSpPr>
            <a:spLocks noGrp="1"/>
          </p:cNvSpPr>
          <p:nvPr>
            <p:ph type="dt" idx="15"/>
          </p:nvPr>
        </p:nvSpPr>
        <p:spPr/>
        <p:txBody>
          <a:bodyPr/>
          <a:lstStyle/>
          <a:p>
            <a:r>
              <a:rPr lang="en-US"/>
              <a:t>August 2024</a:t>
            </a:r>
            <a:endParaRPr lang="en-GB" dirty="0"/>
          </a:p>
        </p:txBody>
      </p:sp>
      <p:pic>
        <p:nvPicPr>
          <p:cNvPr id="7" name="Picture 6">
            <a:extLst>
              <a:ext uri="{FF2B5EF4-FFF2-40B4-BE49-F238E27FC236}">
                <a16:creationId xmlns:a16="http://schemas.microsoft.com/office/drawing/2014/main" id="{9839677A-BB9C-481E-910F-ABE782873208}"/>
              </a:ext>
            </a:extLst>
          </p:cNvPr>
          <p:cNvPicPr>
            <a:picLocks noChangeAspect="1"/>
          </p:cNvPicPr>
          <p:nvPr/>
        </p:nvPicPr>
        <p:blipFill>
          <a:blip r:embed="rId2"/>
          <a:stretch>
            <a:fillRect/>
          </a:stretch>
        </p:blipFill>
        <p:spPr>
          <a:xfrm>
            <a:off x="1600200" y="1600200"/>
            <a:ext cx="8647472" cy="4730676"/>
          </a:xfrm>
          <a:prstGeom prst="rect">
            <a:avLst/>
          </a:prstGeom>
        </p:spPr>
      </p:pic>
    </p:spTree>
    <p:extLst>
      <p:ext uri="{BB962C8B-B14F-4D97-AF65-F5344CB8AC3E}">
        <p14:creationId xmlns:p14="http://schemas.microsoft.com/office/powerpoint/2010/main" val="559649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8EF7D-D270-4B11-ACDB-7C50C4993D3A}"/>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55E2345F-B40D-4441-96CA-D04C42BB3CD8}"/>
              </a:ext>
            </a:extLst>
          </p:cNvPr>
          <p:cNvSpPr>
            <a:spLocks noGrp="1"/>
          </p:cNvSpPr>
          <p:nvPr>
            <p:ph idx="1"/>
          </p:nvPr>
        </p:nvSpPr>
        <p:spPr/>
        <p:txBody>
          <a:bodyPr/>
          <a:lstStyle/>
          <a:p>
            <a:pPr>
              <a:buFont typeface="Arial" panose="020B0604020202020204" pitchFamily="34" charset="0"/>
              <a:buChar char="•"/>
            </a:pPr>
            <a:r>
              <a:rPr lang="en-US" dirty="0"/>
              <a:t>A pre-roam context transfer feasibility check procedure is proposed.</a:t>
            </a:r>
          </a:p>
          <a:p>
            <a:pPr>
              <a:buFont typeface="Arial" panose="020B0604020202020204" pitchFamily="34" charset="0"/>
              <a:buChar char="•"/>
            </a:pPr>
            <a:r>
              <a:rPr lang="en-US" dirty="0"/>
              <a:t>Such a procedure can enable the STA to understand which AP can take its contexts prior to roaming.</a:t>
            </a:r>
          </a:p>
          <a:p>
            <a:pPr>
              <a:buFont typeface="Arial" panose="020B0604020202020204" pitchFamily="34" charset="0"/>
              <a:buChar char="•"/>
            </a:pPr>
            <a:r>
              <a:rPr lang="en-US" dirty="0"/>
              <a:t>The information obtained by the STA from the procedure can enable the STA to make an informed decision on AP selection.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F979EC31-92C2-4D87-9378-A79EF518525E}"/>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86D3A4B9-5C64-40DA-9321-B58AA43EB6A2}"/>
              </a:ext>
            </a:extLst>
          </p:cNvPr>
          <p:cNvSpPr>
            <a:spLocks noGrp="1"/>
          </p:cNvSpPr>
          <p:nvPr>
            <p:ph type="ftr" idx="14"/>
          </p:nvPr>
        </p:nvSpPr>
        <p:spPr/>
        <p:txBody>
          <a:bodyPr/>
          <a:lstStyle/>
          <a:p>
            <a:r>
              <a:rPr lang="en-US"/>
              <a:t>Peshal Nayak, Samsung Research America</a:t>
            </a:r>
            <a:endParaRPr lang="en-GB" dirty="0"/>
          </a:p>
        </p:txBody>
      </p:sp>
      <p:sp>
        <p:nvSpPr>
          <p:cNvPr id="6" name="Date Placeholder 5">
            <a:extLst>
              <a:ext uri="{FF2B5EF4-FFF2-40B4-BE49-F238E27FC236}">
                <a16:creationId xmlns:a16="http://schemas.microsoft.com/office/drawing/2014/main" id="{6117E7D1-4D3E-4CB4-BC5B-D503CB5DA594}"/>
              </a:ext>
            </a:extLst>
          </p:cNvPr>
          <p:cNvSpPr>
            <a:spLocks noGrp="1"/>
          </p:cNvSpPr>
          <p:nvPr>
            <p:ph type="dt" idx="15"/>
          </p:nvPr>
        </p:nvSpPr>
        <p:spPr/>
        <p:txBody>
          <a:bodyPr/>
          <a:lstStyle/>
          <a:p>
            <a:r>
              <a:rPr lang="en-US"/>
              <a:t>August 2024</a:t>
            </a:r>
            <a:endParaRPr lang="en-GB" dirty="0"/>
          </a:p>
        </p:txBody>
      </p:sp>
    </p:spTree>
    <p:extLst>
      <p:ext uri="{BB962C8B-B14F-4D97-AF65-F5344CB8AC3E}">
        <p14:creationId xmlns:p14="http://schemas.microsoft.com/office/powerpoint/2010/main" val="231040616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21523</TotalTime>
  <Words>868</Words>
  <Application>Microsoft Office PowerPoint</Application>
  <PresentationFormat>Widescreen</PresentationFormat>
  <Paragraphs>113</Paragraphs>
  <Slides>8</Slides>
  <Notes>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Arial Unicode MS</vt:lpstr>
      <vt:lpstr>MS Gothic</vt:lpstr>
      <vt:lpstr>Arial</vt:lpstr>
      <vt:lpstr>Times New Roman</vt:lpstr>
      <vt:lpstr>Office Theme</vt:lpstr>
      <vt:lpstr>Document</vt:lpstr>
      <vt:lpstr>Considerations for Context Transfer in 11bn</vt:lpstr>
      <vt:lpstr>Abstract</vt:lpstr>
      <vt:lpstr>Context Transfer</vt:lpstr>
      <vt:lpstr>High Level Problem Statement</vt:lpstr>
      <vt:lpstr>Example </vt:lpstr>
      <vt:lpstr>Pre-roam Context Transfer Feasibility Check</vt:lpstr>
      <vt:lpstr>Example</vt:lpstr>
      <vt:lpstr>Conclusion</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TSPEC Request</dc:title>
  <dc:creator>Rubayet Shafin/Future Cellular Systems /SRA/Engineer/Samsung Electronics;r.shafin@samsung.com</dc:creator>
  <cp:lastModifiedBy>Peshal Nayak</cp:lastModifiedBy>
  <cp:revision>416</cp:revision>
  <cp:lastPrinted>1601-01-01T00:00:00Z</cp:lastPrinted>
  <dcterms:created xsi:type="dcterms:W3CDTF">2021-02-24T17:42:37Z</dcterms:created>
  <dcterms:modified xsi:type="dcterms:W3CDTF">2024-10-30T23:42:23Z</dcterms:modified>
</cp:coreProperties>
</file>