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340" r:id="rId3"/>
    <p:sldId id="362" r:id="rId4"/>
    <p:sldId id="363" r:id="rId5"/>
    <p:sldId id="364" r:id="rId6"/>
    <p:sldId id="366" r:id="rId7"/>
    <p:sldId id="343" r:id="rId8"/>
    <p:sldId id="361" r:id="rId9"/>
    <p:sldId id="365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8" d="100"/>
          <a:sy n="108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802.11-24/1410r0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Aug </a:t>
            </a:r>
            <a:r>
              <a:rPr lang="en-US" sz="1800" b="1" dirty="0"/>
              <a:t>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Legacy preamble for ELR PPDU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2024-08-14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40596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11-24-0873-02-00bn-design-targets-and-considerations-for-enhanced-long-range, Jianhan Liu (</a:t>
            </a:r>
            <a:r>
              <a:rPr lang="en-US" altLang="zh-CN" sz="1800" b="0" dirty="0" err="1"/>
              <a:t>Mediatek</a:t>
            </a:r>
            <a:r>
              <a:rPr lang="en-US" altLang="zh-CN" sz="1800" b="0" dirty="0"/>
              <a:t>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11-24-1255-00-00bn-enhanced-long-range-frame-format, Junghoon Suh 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11-24-1232-00-00bn-thoughts-on-extended-long-range-transmission, Leonardo </a:t>
            </a:r>
            <a:r>
              <a:rPr lang="en-US" altLang="zh-CN" sz="1800" b="0" dirty="0" err="1"/>
              <a:t>Lanante</a:t>
            </a:r>
            <a:r>
              <a:rPr lang="en-US" altLang="zh-CN" sz="1800" b="0" dirty="0"/>
              <a:t> (</a:t>
            </a:r>
            <a:r>
              <a:rPr lang="en-US" altLang="zh-CN" sz="1800" b="0" dirty="0" err="1"/>
              <a:t>Ofinno</a:t>
            </a:r>
            <a:r>
              <a:rPr lang="en-US" altLang="zh-CN" sz="1800" b="0" dirty="0"/>
              <a:t>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11-24-1184-00-00bn-considerations-on-elr-transmission, Dongguk Lim (LGE)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11-24-0875-01-00bn-uhr-enhanced-long-range-support, Rui Cao (NXP)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11-20-0921-04-00be-discussion-about-str-capabilities-indication, Wook Bong Lee (Apple)</a:t>
            </a:r>
            <a:endParaRPr lang="zh-CN" altLang="en-US" sz="18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85EFD6-903E-40EA-B8BB-A18D7CBF6158}"/>
              </a:ext>
            </a:extLst>
          </p:cNvPr>
          <p:cNvGrpSpPr/>
          <p:nvPr/>
        </p:nvGrpSpPr>
        <p:grpSpPr>
          <a:xfrm>
            <a:off x="1219200" y="2073479"/>
            <a:ext cx="6978180" cy="517321"/>
            <a:chOff x="1044810" y="1371600"/>
            <a:chExt cx="6978180" cy="517321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7663DB49-D19D-44F3-BD84-97F102715BD5}"/>
                </a:ext>
              </a:extLst>
            </p:cNvPr>
            <p:cNvSpPr/>
            <p:nvPr/>
          </p:nvSpPr>
          <p:spPr bwMode="auto">
            <a:xfrm>
              <a:off x="1044810" y="1371600"/>
              <a:ext cx="2231790" cy="5173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Legacy Preamble</a:t>
              </a:r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4A626745-BB4B-42EF-BE15-BEAC0BF830D6}"/>
                </a:ext>
              </a:extLst>
            </p:cNvPr>
            <p:cNvSpPr/>
            <p:nvPr/>
          </p:nvSpPr>
          <p:spPr bwMode="auto">
            <a:xfrm>
              <a:off x="3276600" y="1371600"/>
              <a:ext cx="2231790" cy="51732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ELR Preamble</a:t>
              </a: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A1548A94-97C5-4C18-B87A-F59806F735C0}"/>
                </a:ext>
              </a:extLst>
            </p:cNvPr>
            <p:cNvSpPr/>
            <p:nvPr/>
          </p:nvSpPr>
          <p:spPr bwMode="auto">
            <a:xfrm>
              <a:off x="5508390" y="1371600"/>
              <a:ext cx="2514600" cy="51732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ELR Data</a:t>
              </a:r>
            </a:p>
          </p:txBody>
        </p:sp>
      </p:grpSp>
      <p:sp>
        <p:nvSpPr>
          <p:cNvPr id="12" name="内容占位符 1">
            <a:extLst>
              <a:ext uri="{FF2B5EF4-FFF2-40B4-BE49-F238E27FC236}">
                <a16:creationId xmlns:a16="http://schemas.microsoft.com/office/drawing/2014/main" id="{9E1F416E-0150-4661-B0A1-34FC7741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2971801"/>
          </a:xfrm>
        </p:spPr>
        <p:txBody>
          <a:bodyPr/>
          <a:lstStyle/>
          <a:p>
            <a:r>
              <a:rPr lang="en-US" altLang="zh-CN" sz="1800" dirty="0"/>
              <a:t>The following PPDU format has been proposed in [1]. 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In this contribution, the legacy preamble in ELR PPDU is discussed. </a:t>
            </a:r>
          </a:p>
          <a:p>
            <a:pPr lvl="1"/>
            <a:r>
              <a:rPr lang="en-US" altLang="zh-CN" sz="1600" dirty="0"/>
              <a:t>More accurately, the legacy preamble can be named as non-ELR preamble, can include other symbols besides symbols in L-STF field, L-LTF field and L-SIG field.</a:t>
            </a:r>
          </a:p>
          <a:p>
            <a:pPr lvl="1"/>
            <a:endParaRPr lang="en-US" altLang="zh-CN" sz="100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ELR Legacy preamble functions</a:t>
            </a:r>
            <a:endParaRPr lang="zh-CN" altLang="en-US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685EFD6-903E-40EA-B8BB-A18D7CBF6158}"/>
              </a:ext>
            </a:extLst>
          </p:cNvPr>
          <p:cNvGrpSpPr/>
          <p:nvPr/>
        </p:nvGrpSpPr>
        <p:grpSpPr>
          <a:xfrm>
            <a:off x="1219200" y="3170339"/>
            <a:ext cx="6978180" cy="517321"/>
            <a:chOff x="1044810" y="1371600"/>
            <a:chExt cx="6978180" cy="517321"/>
          </a:xfrm>
        </p:grpSpPr>
        <p:sp>
          <p:nvSpPr>
            <p:cNvPr id="9" name="Rectangle 4">
              <a:extLst>
                <a:ext uri="{FF2B5EF4-FFF2-40B4-BE49-F238E27FC236}">
                  <a16:creationId xmlns:a16="http://schemas.microsoft.com/office/drawing/2014/main" id="{7663DB49-D19D-44F3-BD84-97F102715BD5}"/>
                </a:ext>
              </a:extLst>
            </p:cNvPr>
            <p:cNvSpPr/>
            <p:nvPr/>
          </p:nvSpPr>
          <p:spPr bwMode="auto">
            <a:xfrm>
              <a:off x="1044810" y="1371600"/>
              <a:ext cx="2231790" cy="5173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Legacy Preamble</a:t>
              </a:r>
            </a:p>
          </p:txBody>
        </p:sp>
        <p:sp>
          <p:nvSpPr>
            <p:cNvPr id="10" name="Rectangle 5">
              <a:extLst>
                <a:ext uri="{FF2B5EF4-FFF2-40B4-BE49-F238E27FC236}">
                  <a16:creationId xmlns:a16="http://schemas.microsoft.com/office/drawing/2014/main" id="{4A626745-BB4B-42EF-BE15-BEAC0BF830D6}"/>
                </a:ext>
              </a:extLst>
            </p:cNvPr>
            <p:cNvSpPr/>
            <p:nvPr/>
          </p:nvSpPr>
          <p:spPr bwMode="auto">
            <a:xfrm>
              <a:off x="3276600" y="1371600"/>
              <a:ext cx="2231790" cy="51732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ELR Preamble</a:t>
              </a:r>
            </a:p>
          </p:txBody>
        </p:sp>
        <p:sp>
          <p:nvSpPr>
            <p:cNvPr id="11" name="Rectangle 6">
              <a:extLst>
                <a:ext uri="{FF2B5EF4-FFF2-40B4-BE49-F238E27FC236}">
                  <a16:creationId xmlns:a16="http://schemas.microsoft.com/office/drawing/2014/main" id="{A1548A94-97C5-4C18-B87A-F59806F735C0}"/>
                </a:ext>
              </a:extLst>
            </p:cNvPr>
            <p:cNvSpPr/>
            <p:nvPr/>
          </p:nvSpPr>
          <p:spPr bwMode="auto">
            <a:xfrm>
              <a:off x="5508390" y="1371600"/>
              <a:ext cx="2514600" cy="517321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ELR Data</a:t>
              </a:r>
            </a:p>
          </p:txBody>
        </p:sp>
      </p:grpSp>
      <p:sp>
        <p:nvSpPr>
          <p:cNvPr id="12" name="内容占位符 1">
            <a:extLst>
              <a:ext uri="{FF2B5EF4-FFF2-40B4-BE49-F238E27FC236}">
                <a16:creationId xmlns:a16="http://schemas.microsoft.com/office/drawing/2014/main" id="{9E1F416E-0150-4661-B0A1-34FC7741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1447801"/>
          </a:xfrm>
        </p:spPr>
        <p:txBody>
          <a:bodyPr/>
          <a:lstStyle/>
          <a:p>
            <a:r>
              <a:rPr lang="en-US" altLang="zh-CN" sz="1800" dirty="0"/>
              <a:t>The legacy preamble may need to provide the following functions:</a:t>
            </a:r>
          </a:p>
          <a:p>
            <a:pPr lvl="1"/>
            <a:r>
              <a:rPr lang="en-US" altLang="zh-CN" sz="1600" dirty="0"/>
              <a:t>Spoofing function: provide coexistence for legacy devices and 3</a:t>
            </a:r>
            <a:r>
              <a:rPr lang="en-US" altLang="zh-CN" sz="1600" baseline="30000" dirty="0"/>
              <a:t>rd</a:t>
            </a:r>
            <a:r>
              <a:rPr lang="en-US" altLang="zh-CN" sz="1600" dirty="0"/>
              <a:t> party devices.</a:t>
            </a:r>
          </a:p>
          <a:p>
            <a:pPr lvl="1"/>
            <a:r>
              <a:rPr lang="en-US" altLang="zh-CN" sz="1600" dirty="0"/>
              <a:t>ELR identification: provide auto-detection function for receivers (e.g., an AP) which may need to receive both ELR PPDU and non-ELR PPDU. </a:t>
            </a:r>
          </a:p>
          <a:p>
            <a:pPr lvl="2"/>
            <a:r>
              <a:rPr lang="en-US" altLang="zh-CN" sz="1400" dirty="0"/>
              <a:t>This can be a bonus and may simplify the Rx procedure.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Regarding the spoofing function, back in 11ba and 11be, it is preferred that the first and second symbols after L-SIG field are BPSK modulated.</a:t>
            </a:r>
          </a:p>
          <a:p>
            <a:pPr lvl="1"/>
            <a:r>
              <a:rPr lang="en-US" altLang="zh-CN" sz="1400" dirty="0"/>
              <a:t>The new PPDU will be spoofed as a non-HT PPDU. Legacy devices will keep decoding until the end of the PPDU. This provides better protection.</a:t>
            </a:r>
          </a:p>
          <a:p>
            <a:pPr lvl="1"/>
            <a:r>
              <a:rPr lang="en-US" altLang="zh-CN" sz="1400" dirty="0"/>
              <a:t>Otherwise, if the first symbol is detected as QBPSK, the PPDU will be spoofed as an HT PPDU. The L-SIG length may not be respected.</a:t>
            </a:r>
          </a:p>
          <a:p>
            <a:pPr lvl="1"/>
            <a:r>
              <a:rPr lang="en-US" altLang="zh-CN" sz="1400" dirty="0"/>
              <a:t>If the first symbol is detected as BPSK, and the second symbol after L-SIG is detected QBPSK, the PPDU will be spoofed as a VHT PPDU. “VHT-SIG-A” will be wrongly decoded. If the Rx thinks it cannot decode a BPSK modulated SIG field correctly. This may lead to some unknown implementation issues.</a:t>
            </a:r>
            <a:endParaRPr lang="en-US" altLang="zh-CN" sz="1000" dirty="0"/>
          </a:p>
        </p:txBody>
      </p:sp>
    </p:spTree>
    <p:extLst>
      <p:ext uri="{BB962C8B-B14F-4D97-AF65-F5344CB8AC3E}">
        <p14:creationId xmlns:p14="http://schemas.microsoft.com/office/powerpoint/2010/main" val="226646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ELR Legacy preamble formats</a:t>
            </a:r>
            <a:endParaRPr lang="zh-CN" altLang="en-US" dirty="0"/>
          </a:p>
        </p:txBody>
      </p:sp>
      <p:sp>
        <p:nvSpPr>
          <p:cNvPr id="12" name="内容占位符 1">
            <a:extLst>
              <a:ext uri="{FF2B5EF4-FFF2-40B4-BE49-F238E27FC236}">
                <a16:creationId xmlns:a16="http://schemas.microsoft.com/office/drawing/2014/main" id="{9E1F416E-0150-4661-B0A1-34FC7741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2895601"/>
          </a:xfrm>
        </p:spPr>
        <p:txBody>
          <a:bodyPr/>
          <a:lstStyle/>
          <a:p>
            <a:r>
              <a:rPr lang="en-US" altLang="zh-CN" sz="1800" dirty="0"/>
              <a:t>Regarding the auto-detection function, here we assume the Rx (e.g., AP) will do parallel detections of L-STF field and ELR-STF field.</a:t>
            </a:r>
          </a:p>
          <a:p>
            <a:pPr lvl="1"/>
            <a:r>
              <a:rPr lang="en-US" altLang="zh-CN" sz="1600" dirty="0"/>
              <a:t>ELR-STF field will be longer than L-STF field, and provides packet detection/auto-detection function for further range [2]. </a:t>
            </a:r>
          </a:p>
          <a:p>
            <a:endParaRPr lang="en-US" altLang="zh-CN" sz="1800" dirty="0"/>
          </a:p>
          <a:p>
            <a:r>
              <a:rPr lang="en-US" altLang="zh-CN" sz="1800" dirty="0"/>
              <a:t>L-STF field from an ELR PPDU or non-ELR PPDU may also be detected by the Rx. If the legacy preamble can provide auto-detection function and helps the Rx identify ELR PPDU from non-ELR PPDUs. This can simplify the Rx procedure.</a:t>
            </a:r>
          </a:p>
          <a:p>
            <a:pPr lvl="1"/>
            <a:r>
              <a:rPr lang="en-US" altLang="zh-CN" sz="1400" dirty="0"/>
              <a:t>Or the Rx may continue to do parallel detection of ELR-STF.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The following two options are proposed: 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E0C3F20C-5214-4BD0-9B16-DA905515457A}"/>
              </a:ext>
            </a:extLst>
          </p:cNvPr>
          <p:cNvGrpSpPr/>
          <p:nvPr/>
        </p:nvGrpSpPr>
        <p:grpSpPr>
          <a:xfrm>
            <a:off x="685800" y="5148577"/>
            <a:ext cx="8001000" cy="1252223"/>
            <a:chOff x="685800" y="4843777"/>
            <a:chExt cx="8001000" cy="1252223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8FF8F9A4-B98A-4F31-A40A-3CD6E00BBD93}"/>
                </a:ext>
              </a:extLst>
            </p:cNvPr>
            <p:cNvSpPr/>
            <p:nvPr/>
          </p:nvSpPr>
          <p:spPr bwMode="auto">
            <a:xfrm>
              <a:off x="13716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3AB596CD-DC42-4BA0-BF61-2EDBB2215837}"/>
                </a:ext>
              </a:extLst>
            </p:cNvPr>
            <p:cNvSpPr/>
            <p:nvPr/>
          </p:nvSpPr>
          <p:spPr bwMode="auto">
            <a:xfrm>
              <a:off x="22860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L-LTF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144A586D-69B3-45AB-9AC6-D12358A918F0}"/>
                </a:ext>
              </a:extLst>
            </p:cNvPr>
            <p:cNvSpPr/>
            <p:nvPr/>
          </p:nvSpPr>
          <p:spPr bwMode="auto">
            <a:xfrm>
              <a:off x="32004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0ECF3D7-C921-4BE9-AD14-2C950CA1BA09}"/>
                </a:ext>
              </a:extLst>
            </p:cNvPr>
            <p:cNvSpPr/>
            <p:nvPr/>
          </p:nvSpPr>
          <p:spPr bwMode="auto">
            <a:xfrm>
              <a:off x="41148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BPSK Mark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083DE3A-4F0A-4440-8208-29347C3EE07A}"/>
                </a:ext>
              </a:extLst>
            </p:cNvPr>
            <p:cNvSpPr/>
            <p:nvPr/>
          </p:nvSpPr>
          <p:spPr bwMode="auto">
            <a:xfrm>
              <a:off x="50292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BPSK Mark 2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D7E1A12-46A4-431E-9715-1B6A4759819C}"/>
                </a:ext>
              </a:extLst>
            </p:cNvPr>
            <p:cNvSpPr/>
            <p:nvPr/>
          </p:nvSpPr>
          <p:spPr bwMode="auto">
            <a:xfrm>
              <a:off x="59436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7E1336A-42DD-4503-B89E-EDB8662AD25E}"/>
                </a:ext>
              </a:extLst>
            </p:cNvPr>
            <p:cNvSpPr/>
            <p:nvPr/>
          </p:nvSpPr>
          <p:spPr bwMode="auto">
            <a:xfrm>
              <a:off x="6858000" y="4843777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8E860590-939E-4496-A7B4-8661FC202F31}"/>
                </a:ext>
              </a:extLst>
            </p:cNvPr>
            <p:cNvSpPr/>
            <p:nvPr/>
          </p:nvSpPr>
          <p:spPr bwMode="auto">
            <a:xfrm>
              <a:off x="13716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27314D37-EED4-436E-AEA2-5BEABD0CA191}"/>
                </a:ext>
              </a:extLst>
            </p:cNvPr>
            <p:cNvSpPr/>
            <p:nvPr/>
          </p:nvSpPr>
          <p:spPr bwMode="auto">
            <a:xfrm>
              <a:off x="22860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L-LTF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E328D5D-D3C6-4982-81F4-62F17400E08B}"/>
                </a:ext>
              </a:extLst>
            </p:cNvPr>
            <p:cNvSpPr/>
            <p:nvPr/>
          </p:nvSpPr>
          <p:spPr bwMode="auto">
            <a:xfrm>
              <a:off x="32004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5FA4E5D2-C1BA-43AC-94CC-06C7C9CF38EC}"/>
                </a:ext>
              </a:extLst>
            </p:cNvPr>
            <p:cNvSpPr/>
            <p:nvPr/>
          </p:nvSpPr>
          <p:spPr bwMode="auto">
            <a:xfrm>
              <a:off x="41148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5D48DBFD-DC2F-4889-BC84-3DE213B4D9BA}"/>
                </a:ext>
              </a:extLst>
            </p:cNvPr>
            <p:cNvSpPr/>
            <p:nvPr/>
          </p:nvSpPr>
          <p:spPr bwMode="auto">
            <a:xfrm>
              <a:off x="50292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U-SIG-1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CEFE549-26B9-447F-8F29-099E7D67429E}"/>
                </a:ext>
              </a:extLst>
            </p:cNvPr>
            <p:cNvSpPr/>
            <p:nvPr/>
          </p:nvSpPr>
          <p:spPr bwMode="auto">
            <a:xfrm>
              <a:off x="59436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U-SIG-2</a:t>
              </a:r>
              <a:endParaRPr lang="zh-CN" altLang="en-US" dirty="0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A690DE6F-0376-489C-8D49-94608152D09D}"/>
                </a:ext>
              </a:extLst>
            </p:cNvPr>
            <p:cNvSpPr/>
            <p:nvPr/>
          </p:nvSpPr>
          <p:spPr bwMode="auto">
            <a:xfrm>
              <a:off x="68580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A20AAA2-78FF-4DCD-98FA-1962E20E6AB1}"/>
                </a:ext>
              </a:extLst>
            </p:cNvPr>
            <p:cNvSpPr/>
            <p:nvPr/>
          </p:nvSpPr>
          <p:spPr bwMode="auto">
            <a:xfrm>
              <a:off x="7772400" y="5638800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6D5856B9-7830-418B-92FC-A6F19D42FCAE}"/>
                </a:ext>
              </a:extLst>
            </p:cNvPr>
            <p:cNvSpPr txBox="1"/>
            <p:nvPr/>
          </p:nvSpPr>
          <p:spPr>
            <a:xfrm>
              <a:off x="685800" y="4933877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Opt</a:t>
              </a:r>
              <a:r>
                <a:rPr lang="en-US" altLang="zh-CN" dirty="0"/>
                <a:t> 1:</a:t>
              </a:r>
              <a:endParaRPr lang="zh-CN" altLang="en-US" dirty="0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E0B71D94-FFFE-4A15-ADA2-FF026742A17F}"/>
                </a:ext>
              </a:extLst>
            </p:cNvPr>
            <p:cNvSpPr txBox="1"/>
            <p:nvPr/>
          </p:nvSpPr>
          <p:spPr>
            <a:xfrm>
              <a:off x="685800" y="5728900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Opt</a:t>
              </a:r>
              <a:r>
                <a:rPr lang="en-US" altLang="zh-CN" dirty="0"/>
                <a:t> 2: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4516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ELR Legacy preamble comparison</a:t>
            </a:r>
            <a:endParaRPr lang="zh-CN" altLang="en-US" dirty="0"/>
          </a:p>
        </p:txBody>
      </p:sp>
      <p:sp>
        <p:nvSpPr>
          <p:cNvPr id="12" name="内容占位符 1">
            <a:extLst>
              <a:ext uri="{FF2B5EF4-FFF2-40B4-BE49-F238E27FC236}">
                <a16:creationId xmlns:a16="http://schemas.microsoft.com/office/drawing/2014/main" id="{9E1F416E-0150-4661-B0A1-34FC7741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3154688"/>
          </a:xfrm>
        </p:spPr>
        <p:txBody>
          <a:bodyPr/>
          <a:lstStyle/>
          <a:p>
            <a:r>
              <a:rPr lang="en-US" altLang="zh-CN" sz="1800" dirty="0"/>
              <a:t>For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1, ELR BPSK Mark 1 and ELR BPSK Mark 2 can provide spoofing functions for legacy devices. And can additionally provide identification of ELR PPDU.</a:t>
            </a:r>
          </a:p>
          <a:p>
            <a:pPr lvl="1"/>
            <a:r>
              <a:rPr lang="en-US" altLang="zh-CN" sz="1400" dirty="0"/>
              <a:t>ELR BPSK Mark symbols need to be different from RL-SIG and WUR BPSK Mark symbols.</a:t>
            </a:r>
          </a:p>
          <a:p>
            <a:r>
              <a:rPr lang="en-US" altLang="zh-CN" sz="1800" dirty="0"/>
              <a:t>For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2, there is one additional symbol overhead. However, it provides forward compatibility. The auto-detection is simpler. The U-SIG can directly indicate the PPDU Type And Compression Mode as ELR PPDU.</a:t>
            </a:r>
          </a:p>
          <a:p>
            <a:r>
              <a:rPr lang="en-US" altLang="zh-CN" sz="1800" dirty="0"/>
              <a:t>If ELR PPDU is detected, the Rx can continue process ELR-STF.</a:t>
            </a:r>
          </a:p>
          <a:p>
            <a:pPr lvl="1"/>
            <a:r>
              <a:rPr lang="en-US" altLang="zh-CN" sz="1600" dirty="0"/>
              <a:t>If some errors happen during the L-preamble processing, the Rx can continue to try to detect ELR-STF.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r>
              <a:rPr lang="en-US" altLang="zh-CN" sz="1800" dirty="0" err="1"/>
              <a:t>Opt</a:t>
            </a:r>
            <a:r>
              <a:rPr lang="en-US" altLang="zh-CN" sz="1800" dirty="0"/>
              <a:t> 2 is preferred.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F8F0387A-D89E-49B9-B3B4-54C64843F3B1}"/>
              </a:ext>
            </a:extLst>
          </p:cNvPr>
          <p:cNvGrpSpPr/>
          <p:nvPr/>
        </p:nvGrpSpPr>
        <p:grpSpPr>
          <a:xfrm>
            <a:off x="701336" y="4616389"/>
            <a:ext cx="8001000" cy="1174812"/>
            <a:chOff x="701336" y="4616389"/>
            <a:chExt cx="8001000" cy="1174812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8FF8F9A4-B98A-4F31-A40A-3CD6E00BBD93}"/>
                </a:ext>
              </a:extLst>
            </p:cNvPr>
            <p:cNvSpPr/>
            <p:nvPr/>
          </p:nvSpPr>
          <p:spPr bwMode="auto">
            <a:xfrm>
              <a:off x="13871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3AB596CD-DC42-4BA0-BF61-2EDBB2215837}"/>
                </a:ext>
              </a:extLst>
            </p:cNvPr>
            <p:cNvSpPr/>
            <p:nvPr/>
          </p:nvSpPr>
          <p:spPr bwMode="auto">
            <a:xfrm>
              <a:off x="23015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L-LTF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144A586D-69B3-45AB-9AC6-D12358A918F0}"/>
                </a:ext>
              </a:extLst>
            </p:cNvPr>
            <p:cNvSpPr/>
            <p:nvPr/>
          </p:nvSpPr>
          <p:spPr bwMode="auto">
            <a:xfrm>
              <a:off x="32159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40ECF3D7-C921-4BE9-AD14-2C950CA1BA09}"/>
                </a:ext>
              </a:extLst>
            </p:cNvPr>
            <p:cNvSpPr/>
            <p:nvPr/>
          </p:nvSpPr>
          <p:spPr bwMode="auto">
            <a:xfrm>
              <a:off x="41303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BPSK Mark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F083DE3A-4F0A-4440-8208-29347C3EE07A}"/>
                </a:ext>
              </a:extLst>
            </p:cNvPr>
            <p:cNvSpPr/>
            <p:nvPr/>
          </p:nvSpPr>
          <p:spPr bwMode="auto">
            <a:xfrm>
              <a:off x="50447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BPSK Mark 2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AD7E1A12-46A4-431E-9715-1B6A4759819C}"/>
                </a:ext>
              </a:extLst>
            </p:cNvPr>
            <p:cNvSpPr/>
            <p:nvPr/>
          </p:nvSpPr>
          <p:spPr bwMode="auto">
            <a:xfrm>
              <a:off x="59591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 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7E1336A-42DD-4503-B89E-EDB8662AD25E}"/>
                </a:ext>
              </a:extLst>
            </p:cNvPr>
            <p:cNvSpPr/>
            <p:nvPr/>
          </p:nvSpPr>
          <p:spPr bwMode="auto">
            <a:xfrm>
              <a:off x="6873536" y="4616389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矩形 19">
              <a:extLst>
                <a:ext uri="{FF2B5EF4-FFF2-40B4-BE49-F238E27FC236}">
                  <a16:creationId xmlns:a16="http://schemas.microsoft.com/office/drawing/2014/main" id="{8E860590-939E-4496-A7B4-8661FC202F31}"/>
                </a:ext>
              </a:extLst>
            </p:cNvPr>
            <p:cNvSpPr/>
            <p:nvPr/>
          </p:nvSpPr>
          <p:spPr bwMode="auto">
            <a:xfrm>
              <a:off x="13871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27314D37-EED4-436E-AEA2-5BEABD0CA191}"/>
                </a:ext>
              </a:extLst>
            </p:cNvPr>
            <p:cNvSpPr/>
            <p:nvPr/>
          </p:nvSpPr>
          <p:spPr bwMode="auto">
            <a:xfrm>
              <a:off x="23015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L-LTF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AE328D5D-D3C6-4982-81F4-62F17400E08B}"/>
                </a:ext>
              </a:extLst>
            </p:cNvPr>
            <p:cNvSpPr/>
            <p:nvPr/>
          </p:nvSpPr>
          <p:spPr bwMode="auto">
            <a:xfrm>
              <a:off x="32159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3" name="矩形 22">
              <a:extLst>
                <a:ext uri="{FF2B5EF4-FFF2-40B4-BE49-F238E27FC236}">
                  <a16:creationId xmlns:a16="http://schemas.microsoft.com/office/drawing/2014/main" id="{5FA4E5D2-C1BA-43AC-94CC-06C7C9CF38EC}"/>
                </a:ext>
              </a:extLst>
            </p:cNvPr>
            <p:cNvSpPr/>
            <p:nvPr/>
          </p:nvSpPr>
          <p:spPr bwMode="auto">
            <a:xfrm>
              <a:off x="41303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RL-SIG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5D48DBFD-DC2F-4889-BC84-3DE213B4D9BA}"/>
                </a:ext>
              </a:extLst>
            </p:cNvPr>
            <p:cNvSpPr/>
            <p:nvPr/>
          </p:nvSpPr>
          <p:spPr bwMode="auto">
            <a:xfrm>
              <a:off x="50447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U-SIG-1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id="{7CEFE549-26B9-447F-8F29-099E7D67429E}"/>
                </a:ext>
              </a:extLst>
            </p:cNvPr>
            <p:cNvSpPr/>
            <p:nvPr/>
          </p:nvSpPr>
          <p:spPr bwMode="auto">
            <a:xfrm>
              <a:off x="59591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U-SIG-2</a:t>
              </a:r>
              <a:endParaRPr lang="zh-CN" altLang="en-US" dirty="0"/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A690DE6F-0376-489C-8D49-94608152D09D}"/>
                </a:ext>
              </a:extLst>
            </p:cNvPr>
            <p:cNvSpPr/>
            <p:nvPr/>
          </p:nvSpPr>
          <p:spPr bwMode="auto">
            <a:xfrm>
              <a:off x="68735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ELR-STF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id="{AA20AAA2-78FF-4DCD-98FA-1962E20E6AB1}"/>
                </a:ext>
              </a:extLst>
            </p:cNvPr>
            <p:cNvSpPr/>
            <p:nvPr/>
          </p:nvSpPr>
          <p:spPr bwMode="auto">
            <a:xfrm>
              <a:off x="7787936" y="5334001"/>
              <a:ext cx="914400" cy="4572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…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6D5856B9-7830-418B-92FC-A6F19D42FCAE}"/>
                </a:ext>
              </a:extLst>
            </p:cNvPr>
            <p:cNvSpPr txBox="1"/>
            <p:nvPr/>
          </p:nvSpPr>
          <p:spPr>
            <a:xfrm>
              <a:off x="701336" y="4706489"/>
              <a:ext cx="609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Opt</a:t>
              </a:r>
              <a:r>
                <a:rPr lang="en-US" altLang="zh-CN" dirty="0"/>
                <a:t> 1:</a:t>
              </a:r>
              <a:endParaRPr lang="zh-CN" altLang="en-US" dirty="0"/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E0B71D94-FFFE-4A15-ADA2-FF026742A17F}"/>
                </a:ext>
              </a:extLst>
            </p:cNvPr>
            <p:cNvSpPr txBox="1"/>
            <p:nvPr/>
          </p:nvSpPr>
          <p:spPr>
            <a:xfrm>
              <a:off x="701336" y="5424101"/>
              <a:ext cx="685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err="1"/>
                <a:t>Opt</a:t>
              </a:r>
              <a:r>
                <a:rPr lang="en-US" altLang="zh-CN" dirty="0"/>
                <a:t> 2: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43407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/>
              <a:t>L-SIG field and U-SIG field for an ELR PPDU</a:t>
            </a:r>
            <a:endParaRPr lang="zh-CN" altLang="en-US" dirty="0"/>
          </a:p>
        </p:txBody>
      </p:sp>
      <p:sp>
        <p:nvSpPr>
          <p:cNvPr id="12" name="内容占位符 1">
            <a:extLst>
              <a:ext uri="{FF2B5EF4-FFF2-40B4-BE49-F238E27FC236}">
                <a16:creationId xmlns:a16="http://schemas.microsoft.com/office/drawing/2014/main" id="{9E1F416E-0150-4661-B0A1-34FC77411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1"/>
          </a:xfrm>
        </p:spPr>
        <p:txBody>
          <a:bodyPr/>
          <a:lstStyle/>
          <a:p>
            <a:r>
              <a:rPr lang="en-US" altLang="zh-CN" sz="1800" dirty="0"/>
              <a:t>Following Opt2, in the L-SIG field, the RATE is set to 6 Mbps and the L-SIG length is set to a multiple of 3, same as an EHT PPDU.</a:t>
            </a:r>
          </a:p>
          <a:p>
            <a:endParaRPr lang="en-US" altLang="zh-CN" sz="1800" dirty="0"/>
          </a:p>
          <a:p>
            <a:r>
              <a:rPr lang="en-US" altLang="zh-CN" sz="1800" dirty="0"/>
              <a:t>In the U-SIG field of a UHR ELR PPDU, the PHY Version Identifier is set to 1 as any UHR PPDU.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The PPDU Type And Compression Mode can be used to indicate ELR PPDU.</a:t>
            </a:r>
          </a:p>
          <a:p>
            <a:pPr lvl="1"/>
            <a:r>
              <a:rPr lang="en-US" altLang="zh-CN" sz="1400" dirty="0"/>
              <a:t>For UL, set to 2 or 3 to indicate ELR PPDU.</a:t>
            </a:r>
          </a:p>
          <a:p>
            <a:pPr lvl="1"/>
            <a:r>
              <a:rPr lang="en-US" altLang="zh-CN" sz="1400" dirty="0"/>
              <a:t>For DL, if ELR PPDU can be applied, set to 3 to indicate ELR PPDU.</a:t>
            </a:r>
          </a:p>
          <a:p>
            <a:pPr lvl="1"/>
            <a:endParaRPr lang="en-US" altLang="zh-CN" sz="1400" dirty="0"/>
          </a:p>
          <a:p>
            <a:r>
              <a:rPr lang="en-US" altLang="zh-CN" sz="1800" dirty="0"/>
              <a:t>Version independent info in U-SIG field (e.g., Bandwidth, BSS color and TXOP) provides better coexistence and forward compatibility.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</p:spTree>
    <p:extLst>
      <p:ext uri="{BB962C8B-B14F-4D97-AF65-F5344CB8AC3E}">
        <p14:creationId xmlns:p14="http://schemas.microsoft.com/office/powerpoint/2010/main" val="272538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two possible options of legacy preamble for ELR PPDU are discussed. </a:t>
            </a:r>
            <a:r>
              <a:rPr lang="en-US" altLang="zh-CN" sz="1800" dirty="0" err="1"/>
              <a:t>Opt</a:t>
            </a:r>
            <a:r>
              <a:rPr lang="en-US" altLang="zh-CN" sz="1800" dirty="0"/>
              <a:t> 2 is preferred among the two options.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Future work include ELR preamble and ELR data discussions.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The legacy preamble for a UHR ELR PPDU includes: L-STF, L-LTF, L-SIG, RL-SIG and U-SIG field.</a:t>
            </a:r>
          </a:p>
          <a:p>
            <a:pPr lvl="2"/>
            <a:r>
              <a:rPr lang="en-US" altLang="zh-CN" sz="1400" dirty="0"/>
              <a:t>The L-SIG field setting is the same as 11be.</a:t>
            </a:r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400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In the U-SIG field of a UHR ELR PPDU, the PHY Version Identifier is set to 1. And the PPDU Type And Compression Mode is used to indicate ELR PPDU.</a:t>
            </a:r>
          </a:p>
          <a:p>
            <a:pPr lvl="2"/>
            <a:r>
              <a:rPr lang="en-US" altLang="zh-CN" sz="1400" dirty="0"/>
              <a:t>Whether applicable to UL only or both is TBD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r>
              <a:rPr lang="en-US" altLang="zh-CN" sz="1600" dirty="0"/>
              <a:t>Y</a:t>
            </a:r>
          </a:p>
          <a:p>
            <a:pPr lvl="1"/>
            <a:r>
              <a:rPr lang="en-US" altLang="zh-CN" sz="1600" dirty="0"/>
              <a:t>N</a:t>
            </a:r>
          </a:p>
          <a:p>
            <a:pPr lvl="1"/>
            <a:r>
              <a:rPr lang="en-US" altLang="zh-CN" sz="1600" dirty="0"/>
              <a:t>A</a:t>
            </a:r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634355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104094</TotalTime>
  <Words>962</Words>
  <Application>Microsoft Office PowerPoint</Application>
  <PresentationFormat>全屏显示(4:3)</PresentationFormat>
  <Paragraphs>150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MS PGothic</vt:lpstr>
      <vt:lpstr>宋体</vt:lpstr>
      <vt:lpstr>Times New Roman</vt:lpstr>
      <vt:lpstr>802-11-Submission</vt:lpstr>
      <vt:lpstr>Legacy preamble for ELR PPDU</vt:lpstr>
      <vt:lpstr>Background</vt:lpstr>
      <vt:lpstr>ELR Legacy preamble functions</vt:lpstr>
      <vt:lpstr>ELR Legacy preamble formats</vt:lpstr>
      <vt:lpstr>ELR Legacy preamble comparison</vt:lpstr>
      <vt:lpstr>L-SIG field and U-SIG field for an ELR PPDU</vt:lpstr>
      <vt:lpstr>Summary</vt:lpstr>
      <vt:lpstr>Straw Poll 1</vt:lpstr>
      <vt:lpstr>Straw Poll 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1750</cp:revision>
  <cp:lastPrinted>1998-02-10T13:28:06Z</cp:lastPrinted>
  <dcterms:created xsi:type="dcterms:W3CDTF">2013-11-12T18:41:50Z</dcterms:created>
  <dcterms:modified xsi:type="dcterms:W3CDTF">2024-08-14T02:27:38Z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(3)IuKEVwWMPnHDt/jApVkH7HcYaa0nf2NeT81Aa1X4ExCfe2VOHwhcbmidYK6zcpLwd0FARiMC
qDVwWzKSYontm6clFpwnW2g/4ImPcCo69G9MBiOQ72dkHlU2BsqG1VKBzyHZhbBXcq/lRIC0
HV2nSGHNWUMjh+dL9VXkvbe3sNmWHiBg4paWdLqpnbwPHAoZiLdkVSvaA8fIdNWG/RpRJLom
/UtzZU9BBavfTLibUx</vt:lpwstr>
  </property>
  <property fmtid="{D5CDD505-2E9C-101B-9397-08002B2CF9AE}" pid="4" name="_2015_ms_pID_7253431">
    <vt:lpwstr>zXgPAV8NZ06JW5pViYOag7HtahoetbHWWry/XAtKCxXQKCjPWlLjWY
ueVWxtvBaZme5WGmU3/CTai+20WdWTD4wHEd1yvr6kNOe47Wx/TI00z+aeeR6TKU3SVbddMs
0lh79ivFX6tX0wBZxBmA9NekzzSZ2tl+jaBmRNjsOnen2hFqRJ2j5h8TUhh4gcy9LVcRbFM5
ZAN7rvtp/mlZtaDD/CLxTkz2nRSqiy3uk5Du</vt:lpwstr>
  </property>
  <property fmtid="{D5CDD505-2E9C-101B-9397-08002B2CF9AE}" pid="5" name="_2015_ms_pID_7253432">
    <vt:lpwstr>Cm7k9CEdYbotROtFBvrVBBU=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