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 bookmarkIdSeed="3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41" r:id="rId3"/>
    <p:sldId id="2384" r:id="rId4"/>
    <p:sldId id="2385" r:id="rId5"/>
    <p:sldId id="2386" r:id="rId6"/>
    <p:sldId id="2387" r:id="rId7"/>
    <p:sldId id="2388" r:id="rId8"/>
    <p:sldId id="2389" r:id="rId9"/>
    <p:sldId id="2390" r:id="rId10"/>
    <p:sldId id="361" r:id="rId11"/>
    <p:sldId id="382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  <p:cmAuthor id="2" name="Yujian (Ross Yu)" initials="Y(Y" lastIdx="4" clrIdx="1">
    <p:extLst>
      <p:ext uri="{19B8F6BF-5375-455C-9EA6-DF929625EA0E}">
        <p15:presenceInfo xmlns:p15="http://schemas.microsoft.com/office/powerpoint/2012/main" userId="S-1-5-21-147214757-305610072-1517763936-22789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FA93"/>
    <a:srgbClr val="FFFF99"/>
    <a:srgbClr val="00FF00"/>
    <a:srgbClr val="1E1EFA"/>
    <a:srgbClr val="DFB7D9"/>
    <a:srgbClr val="C2C2FE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93103" autoAdjust="0"/>
  </p:normalViewPr>
  <p:slideViewPr>
    <p:cSldViewPr>
      <p:cViewPr varScale="1">
        <p:scale>
          <a:sx n="106" d="100"/>
          <a:sy n="106" d="100"/>
        </p:scale>
        <p:origin x="178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4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802.11-24/1409r0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dirty="0"/>
              <a:t>Aug</a:t>
            </a:r>
            <a:r>
              <a:rPr lang="en-US" sz="1800" b="1" dirty="0"/>
              <a:t> 2024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Ross Jian Yu, </a:t>
            </a:r>
            <a:r>
              <a:rPr lang="en-US" sz="1200" i="1" dirty="0"/>
              <a:t>et al</a:t>
            </a:r>
            <a:r>
              <a:rPr lang="en-US" sz="1200" dirty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en-US" sz="2800" dirty="0"/>
              <a:t>Unequal Pattern Discussion </a:t>
            </a:r>
            <a:r>
              <a:rPr lang="en-US" altLang="zh-CN" sz="2800" dirty="0"/>
              <a:t>F</a:t>
            </a:r>
            <a:r>
              <a:rPr lang="en-US" altLang="en-US" sz="2800" dirty="0"/>
              <a:t>ollow up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70081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2024-08-12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7" name="Object 3">
            <a:extLst>
              <a:ext uri="{FF2B5EF4-FFF2-40B4-BE49-F238E27FC236}">
                <a16:creationId xmlns:a16="http://schemas.microsoft.com/office/drawing/2014/main" id="{EE895473-EBEF-4DE9-9824-A7FCFA812E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0843913"/>
              </p:ext>
            </p:extLst>
          </p:nvPr>
        </p:nvGraphicFramePr>
        <p:xfrm>
          <a:off x="466725" y="3209925"/>
          <a:ext cx="8134350" cy="290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9" name="Document" r:id="rId4" imgW="8558414" imgH="3061532" progId="Word.Document.8">
                  <p:embed/>
                </p:oleObj>
              </mc:Choice>
              <mc:Fallback>
                <p:oleObj name="Document" r:id="rId4" imgW="8558414" imgH="306153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725" y="3209925"/>
                        <a:ext cx="8134350" cy="2905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1800" dirty="0"/>
              <a:t>Do you agree to include the following into the 11bn SFD?</a:t>
            </a:r>
          </a:p>
          <a:p>
            <a:pPr lvl="1"/>
            <a:r>
              <a:rPr lang="en-US" altLang="zh-CN" sz="1600" dirty="0"/>
              <a:t>For 4 SS, the UEQM pattern variations include:</a:t>
            </a:r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r>
              <a:rPr lang="en-US" altLang="zh-CN" sz="1600" dirty="0"/>
              <a:t>Y</a:t>
            </a:r>
          </a:p>
          <a:p>
            <a:pPr lvl="1"/>
            <a:r>
              <a:rPr lang="en-US" altLang="zh-CN" sz="1600" dirty="0"/>
              <a:t>N</a:t>
            </a:r>
          </a:p>
          <a:p>
            <a:pPr lvl="1"/>
            <a:r>
              <a:rPr lang="en-US" altLang="zh-CN" sz="1600" dirty="0"/>
              <a:t>A</a:t>
            </a:r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1</a:t>
            </a:r>
            <a:endParaRPr lang="zh-CN" altLang="en-US" dirty="0"/>
          </a:p>
        </p:txBody>
      </p:sp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04CA5A7D-D057-488C-8408-8A6E213ACD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960548"/>
              </p:ext>
            </p:extLst>
          </p:nvPr>
        </p:nvGraphicFramePr>
        <p:xfrm>
          <a:off x="2377439" y="2362200"/>
          <a:ext cx="4389120" cy="1854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97280">
                  <a:extLst>
                    <a:ext uri="{9D8B030D-6E8A-4147-A177-3AD203B41FA5}">
                      <a16:colId xmlns:a16="http://schemas.microsoft.com/office/drawing/2014/main" val="288752787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1384615961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692994384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33567508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r>
                        <a:rPr lang="en-US" baseline="30000" dirty="0"/>
                        <a:t>st</a:t>
                      </a:r>
                      <a:r>
                        <a:rPr lang="en-US" dirty="0"/>
                        <a:t> 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r>
                        <a:rPr lang="en-US" baseline="30000" dirty="0"/>
                        <a:t>nd</a:t>
                      </a:r>
                      <a:r>
                        <a:rPr lang="en-US" dirty="0"/>
                        <a:t> 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r>
                        <a:rPr lang="en-US" baseline="30000" dirty="0"/>
                        <a:t>rd</a:t>
                      </a:r>
                      <a:r>
                        <a:rPr lang="en-US" dirty="0"/>
                        <a:t> 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151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298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M-2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4594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M-2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1897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M-2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8873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4007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altLang="zh-CN" sz="1800" dirty="0"/>
              <a:t>11-24-0474-02-00bn-uhr-unequal-modulation-pattern-and-new-mcs, Rui Cao (NXP)</a:t>
            </a:r>
          </a:p>
          <a:p>
            <a:pPr>
              <a:buFont typeface="+mj-lt"/>
              <a:buAutoNum type="arabicPeriod"/>
            </a:pPr>
            <a:r>
              <a:rPr lang="en-US" altLang="zh-CN" sz="1800" dirty="0"/>
              <a:t>11-24-0498-01-00bn-unequal-modulation-in-mimo-txbf-and-new-mcs-for-11bn, Alice Chen (Qualcomm)</a:t>
            </a:r>
          </a:p>
          <a:p>
            <a:pPr>
              <a:buFont typeface="+mj-lt"/>
              <a:buAutoNum type="arabicPeriod"/>
            </a:pPr>
            <a:r>
              <a:rPr lang="en-US" altLang="zh-CN" sz="1800" dirty="0"/>
              <a:t>11-24-0176-01-00bn-unequal-modulation-over-spatial-streams, Hao Song (Intel Corporation)</a:t>
            </a:r>
          </a:p>
          <a:p>
            <a:pPr>
              <a:buFont typeface="+mj-lt"/>
              <a:buAutoNum type="arabicPeriod"/>
            </a:pPr>
            <a:r>
              <a:rPr lang="en-US" altLang="zh-CN" sz="1800" dirty="0"/>
              <a:t>11-24-0734-01-00bn-on-ueqm-and-ueq-mcs, Ron Porat (Broadcom)	</a:t>
            </a:r>
          </a:p>
          <a:p>
            <a:pPr>
              <a:buFont typeface="+mj-lt"/>
              <a:buAutoNum type="arabicPeriod"/>
            </a:pPr>
            <a:r>
              <a:rPr lang="en-US" altLang="zh-CN" sz="1800" dirty="0"/>
              <a:t>11-24-0507-02-00bn-ueqm-further-details, Ron Porat (Broadcom)</a:t>
            </a:r>
          </a:p>
          <a:p>
            <a:pPr>
              <a:buFont typeface="+mj-lt"/>
              <a:buAutoNum type="arabicPeriod"/>
            </a:pPr>
            <a:r>
              <a:rPr lang="en-US" altLang="zh-CN" sz="1800" dirty="0"/>
              <a:t>11-24-0890-01-00bn-unequal-pattern-discussion, Ross Jian Yu (Huawei)</a:t>
            </a:r>
          </a:p>
          <a:p>
            <a:pPr>
              <a:buFont typeface="+mj-lt"/>
              <a:buAutoNum type="arabicPeriod"/>
            </a:pPr>
            <a:endParaRPr lang="en-US" altLang="zh-CN" sz="1800" dirty="0"/>
          </a:p>
          <a:p>
            <a:pPr>
              <a:buFont typeface="+mj-lt"/>
              <a:buAutoNum type="arabicPeriod"/>
            </a:pPr>
            <a:endParaRPr lang="en-US" altLang="zh-CN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80680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61306"/>
            <a:ext cx="8077200" cy="47244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In [1-6], there exists detailed discussions on UEQM gains and UEQM pattern selection.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In this contribution, we show our further findings on UEQM pattern selections.</a:t>
            </a:r>
            <a:endParaRPr lang="zh-CN" alt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110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Criteria for Modulation Combinations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5DA9C9D-A2E9-4B29-A053-198ACAC47E2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3875088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F1FC671-EE2E-4926-98ED-599CFEE82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76400"/>
            <a:ext cx="7970837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Number of modulation combinations cannot be too large as we want to limit the complexity (signaling, link/rate-adaptation choices)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Due to Tx EVM/</a:t>
            </a:r>
            <a:r>
              <a:rPr lang="en-US" sz="1600" b="0" dirty="0" err="1">
                <a:solidFill>
                  <a:schemeClr val="tx1"/>
                </a:solidFill>
              </a:rPr>
              <a:t>backoff</a:t>
            </a:r>
            <a:r>
              <a:rPr lang="en-US" sz="1600" b="0" dirty="0">
                <a:solidFill>
                  <a:schemeClr val="tx1"/>
                </a:solidFill>
              </a:rPr>
              <a:t> constraints we also limit the maximum gap between modulation orders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On the other hand, we want to select proper combinations such that performance is not degraded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So what are the criteria for potential modulation combinations?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Performance – e.g. gap to ‘all combinations’ option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Balance – limit gap between highest and lowest modulation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Suitable for practical link adaptation</a:t>
            </a:r>
            <a:endParaRPr lang="en-US" sz="1600" dirty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Monotonic</a:t>
            </a:r>
            <a:endParaRPr lang="en-US" sz="1400" dirty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Increase/decrease within a single stream</a:t>
            </a:r>
            <a:endParaRPr lang="en-US" sz="1400" dirty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Increase/decrease in a single modulation step</a:t>
            </a:r>
          </a:p>
        </p:txBody>
      </p:sp>
    </p:spTree>
    <p:extLst>
      <p:ext uri="{BB962C8B-B14F-4D97-AF65-F5344CB8AC3E}">
        <p14:creationId xmlns:p14="http://schemas.microsoft.com/office/powerpoint/2010/main" val="4092268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01290"/>
            <a:ext cx="8534399" cy="798910"/>
          </a:xfrm>
        </p:spPr>
        <p:txBody>
          <a:bodyPr/>
          <a:lstStyle/>
          <a:p>
            <a:r>
              <a:rPr lang="en-US" sz="2800" dirty="0"/>
              <a:t>Criteria for Modulation Combinations – 2 &amp; 3 streams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F1FC671-EE2E-4926-98ED-599CFEE82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1716302"/>
            <a:ext cx="8077199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Considering the suggested combinations in [1]: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performance of these combinations is near the ‘all combination’ case, they are balanced (maximum modulation gap is 2) and aligned with all requirements for practical link/rate adaptation showed in previous slide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Taking the 3-stream case as an 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example, increasing a single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stream by 1 modulation order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in each step requires 3 steps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to reach the same combination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(with a higher modulation) </a:t>
            </a:r>
            <a:endParaRPr lang="en-US" sz="1400" b="0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FEA4FC8-E4B1-45E0-A602-263209C604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800" y="1600200"/>
            <a:ext cx="2987932" cy="149010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C4A90AD-C84A-4FDB-BEFC-5B4D0419939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24400" y="4343400"/>
            <a:ext cx="4322959" cy="19593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32687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01290"/>
            <a:ext cx="8534399" cy="798910"/>
          </a:xfrm>
        </p:spPr>
        <p:txBody>
          <a:bodyPr/>
          <a:lstStyle/>
          <a:p>
            <a:r>
              <a:rPr lang="en-US" sz="2800" dirty="0"/>
              <a:t>Criteria for Modulation Combinations – 4 streams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F1FC671-EE2E-4926-98ED-599CFEE82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76400"/>
            <a:ext cx="8077199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However, the suggested combinations for 4 streams in [1] do not meet the requirements defined earlier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As shown before, the performance of these combinations is ~1.5dB from the ‘all combination’ case [6]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Furthermore, from a rate/link-adaptation point-of-view, the difference between steps is not always limited to a single stream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Would be beneficial to support combinations that are suitable for practical rate/link-adaptation as well as reduce the gap from the ‘all combinations’ curve</a:t>
            </a:r>
            <a:endParaRPr lang="en-US" sz="2000" b="0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FE756B-5713-4017-A477-AB0D52042A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0" y="2046592"/>
            <a:ext cx="3810638" cy="1087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931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01290"/>
            <a:ext cx="8534399" cy="798910"/>
          </a:xfrm>
        </p:spPr>
        <p:txBody>
          <a:bodyPr/>
          <a:lstStyle/>
          <a:p>
            <a:r>
              <a:rPr lang="en-US" sz="2800" dirty="0"/>
              <a:t>Alternative 4-Stream Modulation Combinations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F1FC671-EE2E-4926-98ED-599CFEE82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76400"/>
            <a:ext cx="8077199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Let us consider the following, alternative set of modulation combinations: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This set of combinations is fully aligned with the requirements for supporting a practical rate/link-adaptation mechanism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the next slides, we show its impact on the performance and compare with the suggested combinations in [1]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85741DC-F4E8-4A00-90AE-39DBACB72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69023"/>
              </p:ext>
            </p:extLst>
          </p:nvPr>
        </p:nvGraphicFramePr>
        <p:xfrm>
          <a:off x="2377439" y="2209800"/>
          <a:ext cx="4389120" cy="1854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97280">
                  <a:extLst>
                    <a:ext uri="{9D8B030D-6E8A-4147-A177-3AD203B41FA5}">
                      <a16:colId xmlns:a16="http://schemas.microsoft.com/office/drawing/2014/main" val="288752787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1384615961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692994384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33567508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r>
                        <a:rPr lang="en-US" baseline="30000" dirty="0"/>
                        <a:t>st</a:t>
                      </a:r>
                      <a:r>
                        <a:rPr lang="en-US" dirty="0"/>
                        <a:t> 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r>
                        <a:rPr lang="en-US" baseline="30000" dirty="0"/>
                        <a:t>nd</a:t>
                      </a:r>
                      <a:r>
                        <a:rPr lang="en-US" dirty="0"/>
                        <a:t> 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r>
                        <a:rPr lang="en-US" baseline="30000" dirty="0"/>
                        <a:t>rd</a:t>
                      </a:r>
                      <a:r>
                        <a:rPr lang="en-US" dirty="0"/>
                        <a:t> 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151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298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M-2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4594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M-2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1897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M-1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M-1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M-2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887394"/>
                  </a:ext>
                </a:extLst>
              </a:tr>
            </a:tbl>
          </a:graphicData>
        </a:graphic>
      </p:graphicFrame>
      <p:sp>
        <p:nvSpPr>
          <p:cNvPr id="3" name="左大括号 2">
            <a:extLst>
              <a:ext uri="{FF2B5EF4-FFF2-40B4-BE49-F238E27FC236}">
                <a16:creationId xmlns:a16="http://schemas.microsoft.com/office/drawing/2014/main" id="{6591495E-FABF-499B-B72E-4C396002FDA9}"/>
              </a:ext>
            </a:extLst>
          </p:cNvPr>
          <p:cNvSpPr/>
          <p:nvPr/>
        </p:nvSpPr>
        <p:spPr bwMode="auto">
          <a:xfrm>
            <a:off x="2286000" y="2590800"/>
            <a:ext cx="76200" cy="10668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60D8F13E-571C-4D0B-A1D6-02E94A63F55B}"/>
              </a:ext>
            </a:extLst>
          </p:cNvPr>
          <p:cNvSpPr txBox="1"/>
          <p:nvPr/>
        </p:nvSpPr>
        <p:spPr>
          <a:xfrm>
            <a:off x="1310639" y="2893367"/>
            <a:ext cx="1051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Combinations </a:t>
            </a:r>
          </a:p>
          <a:p>
            <a:pPr algn="ctr"/>
            <a:r>
              <a:rPr lang="en-US" altLang="zh-CN" dirty="0"/>
              <a:t>in [1]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07541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01290"/>
            <a:ext cx="8534399" cy="798910"/>
          </a:xfrm>
        </p:spPr>
        <p:txBody>
          <a:bodyPr/>
          <a:lstStyle/>
          <a:p>
            <a:r>
              <a:rPr lang="en-US" sz="2800" dirty="0"/>
              <a:t>Alternative 4-Stream Modulation Combinations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F1FC671-EE2E-4926-98ED-599CFEE82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76400"/>
            <a:ext cx="8077199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following figures depict the 4x4 B-LOS case (figure on the right shows zooming in on high SNR)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alternative combinations yield more than 0.5dB improvement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D6D83B8-E993-4D12-84FF-51D35960AC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89" y="2685124"/>
            <a:ext cx="5307962" cy="351988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7F63042-069F-41FD-B285-02FE0D00B7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0" y="2971800"/>
            <a:ext cx="4421906" cy="2932312"/>
          </a:xfrm>
          <a:prstGeom prst="rect">
            <a:avLst/>
          </a:prstGeom>
        </p:spPr>
      </p:pic>
      <p:sp>
        <p:nvSpPr>
          <p:cNvPr id="7" name="椭圆 6">
            <a:extLst>
              <a:ext uri="{FF2B5EF4-FFF2-40B4-BE49-F238E27FC236}">
                <a16:creationId xmlns:a16="http://schemas.microsoft.com/office/drawing/2014/main" id="{2B1276BA-7481-4E9F-85D1-F7E3124B6169}"/>
              </a:ext>
            </a:extLst>
          </p:cNvPr>
          <p:cNvSpPr/>
          <p:nvPr/>
        </p:nvSpPr>
        <p:spPr bwMode="auto">
          <a:xfrm>
            <a:off x="3810000" y="2971800"/>
            <a:ext cx="1143000" cy="9144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箭头: 右 7">
            <a:extLst>
              <a:ext uri="{FF2B5EF4-FFF2-40B4-BE49-F238E27FC236}">
                <a16:creationId xmlns:a16="http://schemas.microsoft.com/office/drawing/2014/main" id="{13B8C25A-3C53-4584-A47C-39F21EE3C611}"/>
              </a:ext>
            </a:extLst>
          </p:cNvPr>
          <p:cNvSpPr/>
          <p:nvPr/>
        </p:nvSpPr>
        <p:spPr bwMode="auto">
          <a:xfrm>
            <a:off x="4991100" y="3352205"/>
            <a:ext cx="294751" cy="2286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918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01290"/>
            <a:ext cx="8534399" cy="798910"/>
          </a:xfrm>
        </p:spPr>
        <p:txBody>
          <a:bodyPr/>
          <a:lstStyle/>
          <a:p>
            <a:r>
              <a:rPr lang="en-US" sz="2800" dirty="0"/>
              <a:t>Alternative 4-Stream Modulation Combinations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F1FC671-EE2E-4926-98ED-599CFEE82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76400"/>
            <a:ext cx="8077199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following figures depict the 4x4 D-NLOS case (figure on the right shows zooming in on high SNR)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Similar to the B-LOS case, the alternative combinations yield more than 0.5dB improvement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0E2136A-B298-40EC-B4EE-2EDA32FDD0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923857"/>
            <a:ext cx="4677118" cy="362934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82D4767-C1F5-4B9B-B5E2-02C613FE85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4575" y="3064422"/>
            <a:ext cx="4314825" cy="3348211"/>
          </a:xfrm>
          <a:prstGeom prst="rect">
            <a:avLst/>
          </a:prstGeom>
        </p:spPr>
      </p:pic>
      <p:sp>
        <p:nvSpPr>
          <p:cNvPr id="10" name="椭圆 9">
            <a:extLst>
              <a:ext uri="{FF2B5EF4-FFF2-40B4-BE49-F238E27FC236}">
                <a16:creationId xmlns:a16="http://schemas.microsoft.com/office/drawing/2014/main" id="{5B66B800-8602-4AE7-AD83-5A5BD809CC16}"/>
              </a:ext>
            </a:extLst>
          </p:cNvPr>
          <p:cNvSpPr/>
          <p:nvPr/>
        </p:nvSpPr>
        <p:spPr bwMode="auto">
          <a:xfrm>
            <a:off x="3318218" y="3200400"/>
            <a:ext cx="1143000" cy="9144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箭头: 右 11">
            <a:extLst>
              <a:ext uri="{FF2B5EF4-FFF2-40B4-BE49-F238E27FC236}">
                <a16:creationId xmlns:a16="http://schemas.microsoft.com/office/drawing/2014/main" id="{2B495372-3F11-434B-BB52-CD5883A015B6}"/>
              </a:ext>
            </a:extLst>
          </p:cNvPr>
          <p:cNvSpPr/>
          <p:nvPr/>
        </p:nvSpPr>
        <p:spPr bwMode="auto">
          <a:xfrm>
            <a:off x="4734449" y="3543300"/>
            <a:ext cx="294751" cy="2286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393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F1FC671-EE2E-4926-98ED-599CFEE82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76400"/>
            <a:ext cx="7970837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the 4-stream case, the suggested modulation combinations in [1] yield not only a performance degradation compared to the ‘all combinations’ case, but are also not fully suitable for practical rate/link-adaptation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 suggested here a solution – using 4 different combinations – that addresses both issues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Other alternatives, using fewer (e.g. 3) combinations but with superior performance, are </a:t>
            </a:r>
            <a:r>
              <a:rPr lang="en-US" sz="2000" b="0">
                <a:solidFill>
                  <a:schemeClr val="tx1"/>
                </a:solidFill>
              </a:rPr>
              <a:t>also possible</a:t>
            </a:r>
            <a:endParaRPr lang="en-US" sz="2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34585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138595</TotalTime>
  <Words>712</Words>
  <Application>Microsoft Office PowerPoint</Application>
  <PresentationFormat>全屏显示(4:3)</PresentationFormat>
  <Paragraphs>134</Paragraphs>
  <Slides>11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MS PGothic</vt:lpstr>
      <vt:lpstr>Arial</vt:lpstr>
      <vt:lpstr>Times New Roman</vt:lpstr>
      <vt:lpstr>802-11-Submission</vt:lpstr>
      <vt:lpstr>Document</vt:lpstr>
      <vt:lpstr>Unequal Pattern Discussion Follow up</vt:lpstr>
      <vt:lpstr>Introduction</vt:lpstr>
      <vt:lpstr>Criteria for Modulation Combinations</vt:lpstr>
      <vt:lpstr>Criteria for Modulation Combinations – 2 &amp; 3 streams</vt:lpstr>
      <vt:lpstr>Criteria for Modulation Combinations – 4 streams</vt:lpstr>
      <vt:lpstr>Alternative 4-Stream Modulation Combinations</vt:lpstr>
      <vt:lpstr>Alternative 4-Stream Modulation Combinations</vt:lpstr>
      <vt:lpstr>Alternative 4-Stream Modulation Combinations</vt:lpstr>
      <vt:lpstr>Summary</vt:lpstr>
      <vt:lpstr>Straw Poll 1</vt:lpstr>
      <vt:lpstr>Reference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Ross Jian Yu</dc:creator>
  <cp:lastModifiedBy>Yujian (Ross Yu)</cp:lastModifiedBy>
  <cp:revision>1881</cp:revision>
  <cp:lastPrinted>1998-02-10T13:28:06Z</cp:lastPrinted>
  <dcterms:created xsi:type="dcterms:W3CDTF">2013-11-12T18:41:50Z</dcterms:created>
  <dcterms:modified xsi:type="dcterms:W3CDTF">2024-08-14T01:57:40Z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(3)/6csbHf6X14qIrUsGXe8vwiJ7embn+ITH9GgCMYUpkAClyXdTzpUfKDAV2oqXH6NdjB4goMz
HM43kSYVjAqhFSOOlXW21lvMPogByb+dzaw4WXcv0b8KIS93tqqw1EVNJYDo7BNJW7ag8cUC
8ksMwSAYuQw35s32TmKKQtGCMXayu6ImNrtj2DwhRGvaIeqcXtsAm7NLU2HwLm1eiQqH8rFW
MqCrn7J1TDz8K1RhwZ</vt:lpwstr>
  </property>
  <property fmtid="{D5CDD505-2E9C-101B-9397-08002B2CF9AE}" pid="4" name="_2015_ms_pID_7253431">
    <vt:lpwstr>LC+aZT4DEv5MFPUpnO9P8+VboEkO2gppZF+6IqZfZTD1R7fF5+TAVd
nLDm6esL+vBvzNMty9gmN2ddQlgYeNL+I1Cprp2LIjFqMIb3s43J0nxBMiB0J1pYN8YqQf5q
MhUouRj1kxUtMdw7cGIwvhimi5eKDCZjmyibNUuI8atdwwySuVSDjNbrID09QlTna+gj6wwg
BGzKTF1f1MU1R2hzfooPThGcnSI3lM7T3Y7L</vt:lpwstr>
  </property>
  <property fmtid="{D5CDD505-2E9C-101B-9397-08002B2CF9AE}" pid="5" name="_2015_ms_pID_7253432">
    <vt:lpwstr>HAOLJVqTYUazlpd+EyCG5pI=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