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446" r:id="rId2"/>
    <p:sldId id="452" r:id="rId3"/>
    <p:sldId id="462" r:id="rId4"/>
    <p:sldId id="464" r:id="rId5"/>
    <p:sldId id="474" r:id="rId6"/>
    <p:sldId id="475" r:id="rId7"/>
    <p:sldId id="467" r:id="rId8"/>
    <p:sldId id="472" r:id="rId9"/>
    <p:sldId id="469" r:id="rId10"/>
    <p:sldId id="470" r:id="rId11"/>
    <p:sldId id="471" r:id="rId12"/>
  </p:sldIdLst>
  <p:sldSz cx="12192000" cy="6858000"/>
  <p:notesSz cx="9926638" cy="6797675"/>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41" userDrawn="1">
          <p15:clr>
            <a:srgbClr val="A4A3A4"/>
          </p15:clr>
        </p15:guide>
        <p15:guide id="2" pos="3127"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2BD3609-64EF-8DC1-DA71-22AAEB7E0D22}" name="이준수" initials="이" userId="S::js.lee@newratek.com::8c6486e4-8bc7-4f1a-bdee-fbc23a8e82c1" providerId="AD"/>
  <p188:author id="{3A721035-C459-A068-4EF5-526E126F7C99}" name="NRT LAB" initials="NL" userId="S::nrt.lab@newratek.com::a20cd3e8-0e2c-40a5-99b6-2fbe4c0914df" providerId="AD"/>
  <p188:author id="{0F62E7C6-B314-523F-9E70-39A1E5A3E153}" name="노시찬" initials="노" userId="S::sc.noh@newratek.com::9de97547-44b1-4820-bc9d-2958daea934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168420"/>
    <a:srgbClr val="0000CC"/>
    <a:srgbClr val="006C31"/>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32" autoAdjust="0"/>
    <p:restoredTop sz="95038" autoAdjust="0"/>
  </p:normalViewPr>
  <p:slideViewPr>
    <p:cSldViewPr>
      <p:cViewPr varScale="1">
        <p:scale>
          <a:sx n="79" d="100"/>
          <a:sy n="79" d="100"/>
        </p:scale>
        <p:origin x="1512" y="68"/>
      </p:cViewPr>
      <p:guideLst>
        <p:guide orient="horz" pos="2160"/>
        <p:guide pos="3840"/>
      </p:guideLst>
    </p:cSldViewPr>
  </p:slideViewPr>
  <p:outlineViewPr>
    <p:cViewPr>
      <p:scale>
        <a:sx n="33" d="100"/>
        <a:sy n="33" d="100"/>
      </p:scale>
      <p:origin x="48" y="8040"/>
    </p:cViewPr>
  </p:outlineViewPr>
  <p:notesTextViewPr>
    <p:cViewPr>
      <p:scale>
        <a:sx n="33" d="100"/>
        <a:sy n="33" d="100"/>
      </p:scale>
      <p:origin x="0" y="0"/>
    </p:cViewPr>
  </p:notesTextViewPr>
  <p:sorterViewPr>
    <p:cViewPr>
      <p:scale>
        <a:sx n="66" d="100"/>
        <a:sy n="66" d="100"/>
      </p:scale>
      <p:origin x="0" y="0"/>
    </p:cViewPr>
  </p:sorterViewPr>
  <p:notesViewPr>
    <p:cSldViewPr>
      <p:cViewPr varScale="1">
        <p:scale>
          <a:sx n="103" d="100"/>
          <a:sy n="103" d="100"/>
        </p:scale>
        <p:origin x="2252" y="84"/>
      </p:cViewPr>
      <p:guideLst>
        <p:guide orient="horz" pos="2141"/>
        <p:guide pos="312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64728" y="69906"/>
            <a:ext cx="216623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2143" eaLnBrk="0" latinLnBrk="0" hangingPunct="0">
              <a:defRPr kumimoji="0" sz="1400" b="1">
                <a:ea typeface="+mn-ea"/>
                <a:cs typeface="+mn-cs"/>
              </a:defRPr>
            </a:lvl1pPr>
          </a:lstStyle>
          <a:p>
            <a:pPr>
              <a:defRPr/>
            </a:pPr>
            <a:r>
              <a:rPr lang="en-US" dirty="0"/>
              <a:t>doc.: IEEE 802.11-yy/1111r0</a:t>
            </a:r>
          </a:p>
        </p:txBody>
      </p:sp>
      <p:sp>
        <p:nvSpPr>
          <p:cNvPr id="3075" name="Rectangle 3"/>
          <p:cNvSpPr>
            <a:spLocks noGrp="1" noChangeArrowheads="1"/>
          </p:cNvSpPr>
          <p:nvPr>
            <p:ph type="dt" sz="quarter" idx="1"/>
          </p:nvPr>
        </p:nvSpPr>
        <p:spPr bwMode="auto">
          <a:xfrm>
            <a:off x="995677" y="699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2143"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83792" y="6578907"/>
            <a:ext cx="15613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2143" eaLnBrk="0" latinLnBrk="0" hangingPunct="0">
              <a:defRPr kumimoji="0">
                <a:ea typeface="+mn-ea"/>
                <a:cs typeface="+mn-cs"/>
              </a:defRPr>
            </a:lvl1pPr>
          </a:lstStyle>
          <a:p>
            <a:pPr>
              <a:defRPr/>
            </a:pPr>
            <a:r>
              <a:rPr lang="en-US" altLang="ko-KR" dirty="0"/>
              <a:t>Si-Chan Noh</a:t>
            </a:r>
            <a:r>
              <a:rPr lang="en-US" dirty="0"/>
              <a:t>, </a:t>
            </a:r>
            <a:r>
              <a:rPr lang="en-US" altLang="ko-KR" dirty="0"/>
              <a:t>Newracom</a:t>
            </a:r>
            <a:endParaRPr lang="en-US" dirty="0"/>
          </a:p>
        </p:txBody>
      </p:sp>
      <p:sp>
        <p:nvSpPr>
          <p:cNvPr id="3077" name="Rectangle 5"/>
          <p:cNvSpPr>
            <a:spLocks noGrp="1" noChangeArrowheads="1"/>
          </p:cNvSpPr>
          <p:nvPr>
            <p:ph type="sldNum" sz="quarter" idx="3"/>
          </p:nvPr>
        </p:nvSpPr>
        <p:spPr bwMode="auto">
          <a:xfrm>
            <a:off x="4592659" y="657890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2143"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2505" y="283765"/>
            <a:ext cx="794162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a:p>
        </p:txBody>
      </p:sp>
      <p:sp>
        <p:nvSpPr>
          <p:cNvPr id="10247" name="Rectangle 7"/>
          <p:cNvSpPr>
            <a:spLocks noChangeArrowheads="1"/>
          </p:cNvSpPr>
          <p:nvPr/>
        </p:nvSpPr>
        <p:spPr bwMode="auto">
          <a:xfrm>
            <a:off x="992505" y="6578907"/>
            <a:ext cx="718145" cy="184666"/>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992507" y="6570981"/>
            <a:ext cx="816042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798524" y="1283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2143" eaLnBrk="0" latinLnBrk="0" hangingPunct="0">
              <a:defRPr kumimoji="0" sz="1400" b="1">
                <a:ea typeface="+mn-ea"/>
                <a:cs typeface="+mn-cs"/>
              </a:defRPr>
            </a:lvl1pPr>
          </a:lstStyle>
          <a:p>
            <a:pPr>
              <a:defRPr/>
            </a:pPr>
            <a:r>
              <a:rPr lang="en-US" dirty="0"/>
              <a:t>doc.: IEEE 802.11-yy/0610r0</a:t>
            </a:r>
          </a:p>
        </p:txBody>
      </p:sp>
      <p:sp>
        <p:nvSpPr>
          <p:cNvPr id="2051" name="Rectangle 3"/>
          <p:cNvSpPr>
            <a:spLocks noGrp="1" noChangeArrowheads="1"/>
          </p:cNvSpPr>
          <p:nvPr>
            <p:ph type="dt" idx="1"/>
          </p:nvPr>
        </p:nvSpPr>
        <p:spPr bwMode="auto">
          <a:xfrm>
            <a:off x="935430" y="1283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2143" eaLnBrk="0" latinLnBrk="0" hangingPunct="0">
              <a:defRPr kumimoji="0" sz="1400" b="1">
                <a:ea typeface="+mn-ea"/>
                <a:cs typeface="+mn-cs"/>
              </a:defRPr>
            </a:lvl1pPr>
          </a:lstStyle>
          <a:p>
            <a:pPr>
              <a:defRPr/>
            </a:pPr>
            <a:r>
              <a:rPr lang="en-US" dirty="0"/>
              <a:t>Month Year</a:t>
            </a:r>
          </a:p>
        </p:txBody>
      </p:sp>
      <p:sp>
        <p:nvSpPr>
          <p:cNvPr id="4100" name="Rectangle 4"/>
          <p:cNvSpPr>
            <a:spLocks noGrp="1" noRot="1" noChangeAspect="1" noChangeArrowheads="1" noTextEdit="1"/>
          </p:cNvSpPr>
          <p:nvPr>
            <p:ph type="sldImg" idx="2"/>
          </p:nvPr>
        </p:nvSpPr>
        <p:spPr bwMode="auto">
          <a:xfrm>
            <a:off x="2705100" y="512763"/>
            <a:ext cx="4516438" cy="254158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2284" y="3229214"/>
            <a:ext cx="7282072" cy="3059588"/>
          </a:xfrm>
          <a:prstGeom prst="rect">
            <a:avLst/>
          </a:prstGeom>
          <a:noFill/>
          <a:ln w="9525">
            <a:noFill/>
            <a:miter lim="800000"/>
            <a:headEnd/>
            <a:tailEnd/>
          </a:ln>
          <a:effectLst/>
        </p:spPr>
        <p:txBody>
          <a:bodyPr vert="horz" wrap="square" lIns="93531" tIns="45974" rIns="93531" bIns="4597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82265" y="6582077"/>
            <a:ext cx="21121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6560" lvl="4" algn="r" defTabSz="932143"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0028" y="6582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2143"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6900" y="6582077"/>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1036899" y="6580493"/>
            <a:ext cx="785284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a:p>
        </p:txBody>
      </p:sp>
      <p:sp>
        <p:nvSpPr>
          <p:cNvPr id="4106" name="Line 10"/>
          <p:cNvSpPr>
            <a:spLocks noChangeShapeType="1"/>
          </p:cNvSpPr>
          <p:nvPr/>
        </p:nvSpPr>
        <p:spPr bwMode="auto">
          <a:xfrm>
            <a:off x="929088" y="217184"/>
            <a:ext cx="806846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xfrm>
            <a:off x="2705100" y="512763"/>
            <a:ext cx="4516438" cy="2541587"/>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a:p>
        </p:txBody>
      </p:sp>
    </p:spTree>
    <p:extLst>
      <p:ext uri="{BB962C8B-B14F-4D97-AF65-F5344CB8AC3E}">
        <p14:creationId xmlns:p14="http://schemas.microsoft.com/office/powerpoint/2010/main" val="18672833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83945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2284649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3764207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20900347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5366560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3699043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34741639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12088898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32257998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35951280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en-US"/>
              <a:t>Click to edit Master subtitle style</a:t>
            </a:r>
          </a:p>
        </p:txBody>
      </p:sp>
      <p:sp>
        <p:nvSpPr>
          <p:cNvPr id="7" name="제목 6"/>
          <p:cNvSpPr>
            <a:spLocks noGrp="1"/>
          </p:cNvSpPr>
          <p:nvPr>
            <p:ph type="title"/>
          </p:nvPr>
        </p:nvSpPr>
        <p:spPr/>
        <p:txBody>
          <a:bodyPr/>
          <a:lstStyle/>
          <a:p>
            <a:r>
              <a:rPr lang="ko-KR" altLang="en-US"/>
              <a:t>마스터 제목 스타일 편집</a:t>
            </a:r>
          </a:p>
        </p:txBody>
      </p:sp>
      <p:sp>
        <p:nvSpPr>
          <p:cNvPr id="8" name="날짜 개체 틀 7"/>
          <p:cNvSpPr>
            <a:spLocks noGrp="1"/>
          </p:cNvSpPr>
          <p:nvPr>
            <p:ph type="dt" sz="half" idx="10"/>
          </p:nvPr>
        </p:nvSpPr>
        <p:spPr>
          <a:xfrm>
            <a:off x="929220" y="332603"/>
            <a:ext cx="1182055" cy="276999"/>
          </a:xfrm>
        </p:spPr>
        <p:txBody>
          <a:bodyPr/>
          <a:lstStyle/>
          <a:p>
            <a:pPr>
              <a:defRPr/>
            </a:pPr>
            <a:r>
              <a:rPr lang="en-US" altLang="ko-KR" dirty="0"/>
              <a:t>March 2024</a:t>
            </a:r>
          </a:p>
        </p:txBody>
      </p:sp>
      <p:sp>
        <p:nvSpPr>
          <p:cNvPr id="9" name="바닥글 개체 틀 8"/>
          <p:cNvSpPr>
            <a:spLocks noGrp="1"/>
          </p:cNvSpPr>
          <p:nvPr>
            <p:ph type="ftr" sz="quarter" idx="11"/>
          </p:nvPr>
        </p:nvSpPr>
        <p:spPr>
          <a:xfrm>
            <a:off x="9830576" y="6475413"/>
            <a:ext cx="1561325" cy="184666"/>
          </a:xfrm>
        </p:spPr>
        <p:txBody>
          <a:bodyPr/>
          <a:lstStyle/>
          <a:p>
            <a:pPr>
              <a:defRPr/>
            </a:pPr>
            <a:r>
              <a:rPr lang="en-US" altLang="ko-KR" dirty="0"/>
              <a:t>Si-Chan Noh, </a:t>
            </a:r>
            <a:r>
              <a:rPr lang="en-US" altLang="ko-KR" dirty="0" err="1"/>
              <a:t>Newracom</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914400"/>
          </a:xfrm>
        </p:spPr>
        <p:txBody>
          <a:bodyPr/>
          <a:lstStyle/>
          <a:p>
            <a:r>
              <a:rPr lang="en-US" dirty="0"/>
              <a:t>Click to edit Master title style</a:t>
            </a:r>
          </a:p>
        </p:txBody>
      </p:sp>
      <p:sp>
        <p:nvSpPr>
          <p:cNvPr id="3" name="Content Placeholder 2"/>
          <p:cNvSpPr>
            <a:spLocks noGrp="1"/>
          </p:cNvSpPr>
          <p:nvPr>
            <p:ph idx="1"/>
          </p:nvPr>
        </p:nvSpPr>
        <p:spPr>
          <a:xfrm>
            <a:off x="914400" y="1752600"/>
            <a:ext cx="103632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2"/>
          </p:nvPr>
        </p:nvSpPr>
        <p:spPr bwMode="auto">
          <a:xfrm>
            <a:off x="929220" y="332603"/>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a:t>March 2024</a:t>
            </a:r>
          </a:p>
        </p:txBody>
      </p:sp>
      <p:sp>
        <p:nvSpPr>
          <p:cNvPr id="5" name="Rectangle 5"/>
          <p:cNvSpPr>
            <a:spLocks noGrp="1" noChangeArrowheads="1"/>
          </p:cNvSpPr>
          <p:nvPr>
            <p:ph type="ftr" sz="quarter" idx="3"/>
          </p:nvPr>
        </p:nvSpPr>
        <p:spPr bwMode="auto">
          <a:xfrm>
            <a:off x="9830576" y="6475413"/>
            <a:ext cx="15613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Si-Chan Noh, </a:t>
            </a:r>
            <a:r>
              <a:rPr lang="en-US" altLang="ko-KR" dirty="0" err="1"/>
              <a:t>Newracom</a:t>
            </a:r>
            <a:endParaRPr lang="en-US" altLang="ko-KR" dirty="0"/>
          </a:p>
        </p:txBody>
      </p:sp>
      <p:sp>
        <p:nvSpPr>
          <p:cNvPr id="6"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914400" y="1752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8" name="Rectangle 4"/>
          <p:cNvSpPr>
            <a:spLocks noGrp="1" noChangeArrowheads="1"/>
          </p:cNvSpPr>
          <p:nvPr>
            <p:ph type="dt" sz="half" idx="2"/>
          </p:nvPr>
        </p:nvSpPr>
        <p:spPr bwMode="auto">
          <a:xfrm>
            <a:off x="929220" y="332603"/>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a:t>March 2024</a:t>
            </a:r>
            <a:endParaRPr lang="en-US" dirty="0"/>
          </a:p>
        </p:txBody>
      </p:sp>
      <p:sp>
        <p:nvSpPr>
          <p:cNvPr id="1029" name="Rectangle 5"/>
          <p:cNvSpPr>
            <a:spLocks noGrp="1" noChangeArrowheads="1"/>
          </p:cNvSpPr>
          <p:nvPr>
            <p:ph type="ftr" sz="quarter" idx="3"/>
          </p:nvPr>
        </p:nvSpPr>
        <p:spPr bwMode="auto">
          <a:xfrm>
            <a:off x="9830576" y="6475413"/>
            <a:ext cx="15613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Si-Chan Noh, </a:t>
            </a:r>
            <a:r>
              <a:rPr lang="en-US" altLang="ko-KR" dirty="0" err="1"/>
              <a:t>Newracom</a:t>
            </a:r>
            <a:endParaRPr lang="en-US" altLang="ko-KR" dirty="0"/>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7977654" y="332603"/>
            <a:ext cx="328301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802.11-24/1403r2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sz="1200"/>
          </a:p>
        </p:txBody>
      </p:sp>
      <p:sp>
        <p:nvSpPr>
          <p:cNvPr id="1033" name="Rectangle 9"/>
          <p:cNvSpPr>
            <a:spLocks noChangeArrowheads="1"/>
          </p:cNvSpPr>
          <p:nvPr/>
        </p:nvSpPr>
        <p:spPr bwMode="auto">
          <a:xfrm>
            <a:off x="914402" y="6475414"/>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200">
                <a:cs typeface="Arial"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sz="1200"/>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189" algn="ctr" rtl="0" eaLnBrk="0" fontAlgn="base" hangingPunct="0">
        <a:spcBef>
          <a:spcPct val="0"/>
        </a:spcBef>
        <a:spcAft>
          <a:spcPct val="0"/>
        </a:spcAft>
        <a:defRPr sz="3200" b="1">
          <a:solidFill>
            <a:schemeClr val="tx2"/>
          </a:solidFill>
          <a:latin typeface="Times New Roman" pitchFamily="18" charset="0"/>
        </a:defRPr>
      </a:lvl6pPr>
      <a:lvl7pPr marL="914377" algn="ctr" rtl="0" eaLnBrk="0" fontAlgn="base" hangingPunct="0">
        <a:spcBef>
          <a:spcPct val="0"/>
        </a:spcBef>
        <a:spcAft>
          <a:spcPct val="0"/>
        </a:spcAft>
        <a:defRPr sz="3200" b="1">
          <a:solidFill>
            <a:schemeClr val="tx2"/>
          </a:solidFill>
          <a:latin typeface="Times New Roman" pitchFamily="18" charset="0"/>
        </a:defRPr>
      </a:lvl7pPr>
      <a:lvl8pPr marL="1371566" algn="ctr" rtl="0" eaLnBrk="0" fontAlgn="base" hangingPunct="0">
        <a:spcBef>
          <a:spcPct val="0"/>
        </a:spcBef>
        <a:spcAft>
          <a:spcPct val="0"/>
        </a:spcAft>
        <a:defRPr sz="3200" b="1">
          <a:solidFill>
            <a:schemeClr val="tx2"/>
          </a:solidFill>
          <a:latin typeface="Times New Roman" pitchFamily="18" charset="0"/>
        </a:defRPr>
      </a:lvl8pPr>
      <a:lvl9pPr marL="1828754" algn="ctr" rtl="0" eaLnBrk="0" fontAlgn="base" hangingPunct="0">
        <a:spcBef>
          <a:spcPct val="0"/>
        </a:spcBef>
        <a:spcAft>
          <a:spcPct val="0"/>
        </a:spcAft>
        <a:defRPr sz="3200" b="1">
          <a:solidFill>
            <a:schemeClr val="tx2"/>
          </a:solidFill>
          <a:latin typeface="Times New Roman" pitchFamily="18" charset="0"/>
        </a:defRPr>
      </a:lvl9pPr>
    </p:titleStyle>
    <p:body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1</a:t>
            </a:fld>
            <a:endParaRPr lang="en-US" altLang="ko-KR" sz="1200" b="0" dirty="0">
              <a:cs typeface="Arial" panose="020B0604020202020204" pitchFamily="34" charset="0"/>
            </a:endParaRPr>
          </a:p>
        </p:txBody>
      </p:sp>
      <p:sp>
        <p:nvSpPr>
          <p:cNvPr id="9"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10" name="날짜 개체 틀 3"/>
          <p:cNvSpPr txBox="1">
            <a:spLocks/>
          </p:cNvSpPr>
          <p:nvPr/>
        </p:nvSpPr>
        <p:spPr bwMode="auto">
          <a:xfrm>
            <a:off x="914400" y="332604"/>
            <a:ext cx="122469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a:t>August 2024</a:t>
            </a:r>
          </a:p>
        </p:txBody>
      </p:sp>
      <p:sp>
        <p:nvSpPr>
          <p:cNvPr id="7" name="Rectangle 1">
            <a:extLst>
              <a:ext uri="{FF2B5EF4-FFF2-40B4-BE49-F238E27FC236}">
                <a16:creationId xmlns:a16="http://schemas.microsoft.com/office/drawing/2014/main" id="{7E03CC87-A6A2-1D67-6C7A-C299D0417402}"/>
              </a:ext>
            </a:extLst>
          </p:cNvPr>
          <p:cNvSpPr txBox="1">
            <a:spLocks noChangeArrowheads="1"/>
          </p:cNvSpPr>
          <p:nvPr/>
        </p:nvSpPr>
        <p:spPr bwMode="auto">
          <a:xfrm>
            <a:off x="914400" y="469900"/>
            <a:ext cx="103632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189" algn="ctr" rtl="0" eaLnBrk="0" fontAlgn="base" hangingPunct="0">
              <a:spcBef>
                <a:spcPct val="0"/>
              </a:spcBef>
              <a:spcAft>
                <a:spcPct val="0"/>
              </a:spcAft>
              <a:defRPr sz="3200" b="1">
                <a:solidFill>
                  <a:schemeClr val="tx2"/>
                </a:solidFill>
                <a:latin typeface="Times New Roman" pitchFamily="18" charset="0"/>
              </a:defRPr>
            </a:lvl6pPr>
            <a:lvl7pPr marL="914377" algn="ctr" rtl="0" eaLnBrk="0" fontAlgn="base" hangingPunct="0">
              <a:spcBef>
                <a:spcPct val="0"/>
              </a:spcBef>
              <a:spcAft>
                <a:spcPct val="0"/>
              </a:spcAft>
              <a:defRPr sz="3200" b="1">
                <a:solidFill>
                  <a:schemeClr val="tx2"/>
                </a:solidFill>
                <a:latin typeface="Times New Roman" pitchFamily="18" charset="0"/>
              </a:defRPr>
            </a:lvl7pPr>
            <a:lvl8pPr marL="1371566" algn="ctr" rtl="0" eaLnBrk="0" fontAlgn="base" hangingPunct="0">
              <a:spcBef>
                <a:spcPct val="0"/>
              </a:spcBef>
              <a:spcAft>
                <a:spcPct val="0"/>
              </a:spcAft>
              <a:defRPr sz="3200" b="1">
                <a:solidFill>
                  <a:schemeClr val="tx2"/>
                </a:solidFill>
                <a:latin typeface="Times New Roman" pitchFamily="18" charset="0"/>
              </a:defRPr>
            </a:lvl8pPr>
            <a:lvl9pPr marL="1828754" algn="ctr" rtl="0" eaLnBrk="0" fontAlgn="base" hangingPunct="0">
              <a:spcBef>
                <a:spcPct val="0"/>
              </a:spcBef>
              <a:spcAft>
                <a:spcPct val="0"/>
              </a:spcAft>
              <a:defRPr sz="3200" b="1">
                <a:solidFill>
                  <a:schemeClr val="tx2"/>
                </a:solidFill>
                <a:latin typeface="Times New Roman" pitchFamily="18" charset="0"/>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ko-KR" dirty="0">
                <a:solidFill>
                  <a:schemeClr val="tx1"/>
                </a:solidFill>
                <a:ea typeface="굴림" panose="020B0600000101010101" pitchFamily="50" charset="-127"/>
              </a:rPr>
              <a:t>Some thoughts on NPCA Operation</a:t>
            </a:r>
            <a:endParaRPr kumimoji="0" lang="en-GB" kern="0" dirty="0"/>
          </a:p>
        </p:txBody>
      </p:sp>
      <p:sp>
        <p:nvSpPr>
          <p:cNvPr id="8" name="Rectangle 2">
            <a:extLst>
              <a:ext uri="{FF2B5EF4-FFF2-40B4-BE49-F238E27FC236}">
                <a16:creationId xmlns:a16="http://schemas.microsoft.com/office/drawing/2014/main" id="{222A708C-90E9-A0D3-5A06-680C09FF91E9}"/>
              </a:ext>
            </a:extLst>
          </p:cNvPr>
          <p:cNvSpPr txBox="1">
            <a:spLocks noChangeArrowheads="1"/>
          </p:cNvSpPr>
          <p:nvPr/>
        </p:nvSpPr>
        <p:spPr bwMode="auto">
          <a:xfrm>
            <a:off x="1828800" y="1756504"/>
            <a:ext cx="85344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kumimoji="0" lang="en-GB" sz="2000" kern="0" dirty="0"/>
              <a:t>Date:</a:t>
            </a:r>
            <a:r>
              <a:rPr kumimoji="0" lang="en-GB" sz="2000" b="0" kern="0" dirty="0"/>
              <a:t> </a:t>
            </a:r>
            <a:r>
              <a:rPr lang="en-US" altLang="ko-KR" sz="2000" b="0" dirty="0">
                <a:ea typeface="굴림" panose="020B0600000101010101" pitchFamily="50" charset="-127"/>
              </a:rPr>
              <a:t>2024-08-13</a:t>
            </a:r>
            <a:endParaRPr kumimoji="0" lang="en-GB" sz="2000" b="0" kern="0" dirty="0"/>
          </a:p>
        </p:txBody>
      </p:sp>
      <p:sp>
        <p:nvSpPr>
          <p:cNvPr id="11" name="Rectangle 4">
            <a:extLst>
              <a:ext uri="{FF2B5EF4-FFF2-40B4-BE49-F238E27FC236}">
                <a16:creationId xmlns:a16="http://schemas.microsoft.com/office/drawing/2014/main" id="{C0408AA7-62D7-A783-6431-AF7A2D276D38}"/>
              </a:ext>
            </a:extLst>
          </p:cNvPr>
          <p:cNvSpPr>
            <a:spLocks noChangeArrowheads="1"/>
          </p:cNvSpPr>
          <p:nvPr/>
        </p:nvSpPr>
        <p:spPr bwMode="auto">
          <a:xfrm>
            <a:off x="1146175" y="245989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3" name="Table 9">
            <a:extLst>
              <a:ext uri="{FF2B5EF4-FFF2-40B4-BE49-F238E27FC236}">
                <a16:creationId xmlns:a16="http://schemas.microsoft.com/office/drawing/2014/main" id="{33A076D7-3C24-EDF5-947A-43A3CC5AE43B}"/>
              </a:ext>
            </a:extLst>
          </p:cNvPr>
          <p:cNvGraphicFramePr>
            <a:graphicFrameLocks noGrp="1"/>
          </p:cNvGraphicFramePr>
          <p:nvPr>
            <p:extLst>
              <p:ext uri="{D42A27DB-BD31-4B8C-83A1-F6EECF244321}">
                <p14:modId xmlns:p14="http://schemas.microsoft.com/office/powerpoint/2010/main" val="2965868929"/>
              </p:ext>
            </p:extLst>
          </p:nvPr>
        </p:nvGraphicFramePr>
        <p:xfrm>
          <a:off x="914400" y="2895600"/>
          <a:ext cx="10667999" cy="1188720"/>
        </p:xfrm>
        <a:graphic>
          <a:graphicData uri="http://schemas.openxmlformats.org/drawingml/2006/table">
            <a:tbl>
              <a:tblPr firstRow="1" bandRow="1">
                <a:tableStyleId>{21E4AEA4-8DFA-4A89-87EB-49C32662AFE0}</a:tableStyleId>
              </a:tblPr>
              <a:tblGrid>
                <a:gridCol w="2133600">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gridCol w="2133600">
                  <a:extLst>
                    <a:ext uri="{9D8B030D-6E8A-4147-A177-3AD203B41FA5}">
                      <a16:colId xmlns:a16="http://schemas.microsoft.com/office/drawing/2014/main" val="20002"/>
                    </a:ext>
                  </a:extLst>
                </a:gridCol>
                <a:gridCol w="2133600">
                  <a:extLst>
                    <a:ext uri="{9D8B030D-6E8A-4147-A177-3AD203B41FA5}">
                      <a16:colId xmlns:a16="http://schemas.microsoft.com/office/drawing/2014/main" val="20003"/>
                    </a:ext>
                  </a:extLst>
                </a:gridCol>
                <a:gridCol w="2133599">
                  <a:extLst>
                    <a:ext uri="{9D8B030D-6E8A-4147-A177-3AD203B41FA5}">
                      <a16:colId xmlns:a16="http://schemas.microsoft.com/office/drawing/2014/main" val="20004"/>
                    </a:ext>
                  </a:extLst>
                </a:gridCol>
              </a:tblGrid>
              <a:tr h="304800">
                <a:tc>
                  <a:txBody>
                    <a:bodyPr/>
                    <a:lstStyle/>
                    <a:p>
                      <a:pPr algn="l"/>
                      <a:r>
                        <a:rPr lang="en-US" sz="16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6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6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6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altLang="ko-KR" sz="1600" dirty="0">
                          <a:solidFill>
                            <a:schemeClr val="tx1"/>
                          </a:solidFill>
                        </a:rPr>
                        <a:t>e</a:t>
                      </a:r>
                      <a:r>
                        <a:rPr lang="en-US" sz="1600" dirty="0">
                          <a:solidFill>
                            <a:schemeClr val="tx1"/>
                          </a:solidFill>
                        </a:rPr>
                        <a:t>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070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Si-Chan Noh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a:r>
                        <a:rPr lang="en-US" altLang="ko-KR" sz="1400" dirty="0">
                          <a:solidFill>
                            <a:schemeClr val="tx1"/>
                          </a:solidFill>
                        </a:rPr>
                        <a:t>Newracom</a:t>
                      </a:r>
                    </a:p>
                    <a:p>
                      <a:pPr algn="l"/>
                      <a:endParaRPr lang="en-US" sz="1200" dirty="0">
                        <a:solidFill>
                          <a:schemeClr val="tx1"/>
                        </a:solidFill>
                      </a:endParaRPr>
                    </a:p>
                    <a:p>
                      <a:pPr algn="l"/>
                      <a:endParaRPr lang="en-US" sz="1200" dirty="0">
                        <a:solidFill>
                          <a:schemeClr val="tx1"/>
                        </a:solidFill>
                      </a:endParaRPr>
                    </a:p>
                    <a:p>
                      <a:pPr algn="l"/>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sc.noh@newracom.com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34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Joonsoo Lee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400" dirty="0">
                          <a:solidFill>
                            <a:schemeClr val="tx1"/>
                          </a:solidFill>
                        </a:rPr>
                        <a:t>js.lee@newracom.com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468216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224694" cy="276999"/>
          </a:xfrm>
        </p:spPr>
        <p:txBody>
          <a:bodyPr/>
          <a:lstStyle/>
          <a:p>
            <a:pPr>
              <a:defRPr/>
            </a:pPr>
            <a:r>
              <a:rPr lang="en-US" altLang="ko-KR" dirty="0"/>
              <a:t>August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0" y="1981201"/>
            <a:ext cx="10667999"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r>
              <a:rPr lang="en-US" altLang="ko-KR" sz="2000" dirty="0"/>
              <a:t>[</a:t>
            </a:r>
            <a:r>
              <a:rPr lang="en-US" altLang="ko-KR" sz="2000" dirty="0">
                <a:ea typeface="굴림" panose="020B0600000101010101" pitchFamily="50" charset="-127"/>
              </a:rPr>
              <a:t>1] 24/0495r0, Non-Primary Channel Access (NPCA) - Follow up</a:t>
            </a:r>
          </a:p>
          <a:p>
            <a:r>
              <a:rPr lang="en-US" altLang="ko-KR" sz="2000" dirty="0">
                <a:ea typeface="굴림" panose="020B0600000101010101" pitchFamily="50" charset="-127"/>
              </a:rPr>
              <a:t>[2] 24/0803r0, The Switching Time In NPCA</a:t>
            </a:r>
          </a:p>
          <a:p>
            <a:r>
              <a:rPr lang="en-US" altLang="ko-KR" sz="2000" dirty="0">
                <a:ea typeface="굴림" panose="020B0600000101010101" pitchFamily="50" charset="-127"/>
              </a:rPr>
              <a:t>[3] IEEE802.11 </a:t>
            </a:r>
            <a:r>
              <a:rPr lang="en-US" altLang="ko-KR" sz="2000" dirty="0" err="1">
                <a:ea typeface="굴림" panose="020B0600000101010101" pitchFamily="50" charset="-127"/>
              </a:rPr>
              <a:t>REVme</a:t>
            </a:r>
            <a:r>
              <a:rPr lang="en-US" altLang="ko-KR" sz="2000" dirty="0">
                <a:ea typeface="굴림" panose="020B0600000101010101" pitchFamily="50" charset="-127"/>
              </a:rPr>
              <a:t> D7.0</a:t>
            </a:r>
          </a:p>
          <a:p>
            <a:pPr marL="0" indent="0">
              <a:buNone/>
            </a:pPr>
            <a:r>
              <a:rPr lang="en-US" altLang="ko-KR" sz="2000" dirty="0">
                <a:ea typeface="굴림" panose="020B0600000101010101" pitchFamily="50" charset="-127"/>
              </a:rPr>
              <a:t> </a:t>
            </a:r>
          </a:p>
          <a:p>
            <a:endParaRPr lang="en-US" altLang="ko-KR" sz="2200" dirty="0">
              <a:ea typeface="굴림" panose="020B0600000101010101" pitchFamily="50" charset="-127"/>
            </a:endParaRPr>
          </a:p>
          <a:p>
            <a:endParaRPr lang="en-US" altLang="ko-KR" sz="2200" dirty="0">
              <a:ea typeface="굴림" panose="020B0600000101010101" pitchFamily="50" charset="-127"/>
            </a:endParaRPr>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Reference </a:t>
            </a:r>
            <a:endParaRPr lang="en-US" dirty="0"/>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10</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14293128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224694" cy="276999"/>
          </a:xfrm>
        </p:spPr>
        <p:txBody>
          <a:bodyPr/>
          <a:lstStyle/>
          <a:p>
            <a:pPr>
              <a:defRPr/>
            </a:pPr>
            <a:r>
              <a:rPr lang="en-US" altLang="ko-KR" dirty="0"/>
              <a:t>August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0" y="1981201"/>
            <a:ext cx="10667999"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ko-KR" sz="2000" dirty="0"/>
              <a:t>Do you support the following in the NPCA operation?</a:t>
            </a:r>
          </a:p>
          <a:p>
            <a:pPr>
              <a:buFont typeface="Arial" panose="020B0604020202020204" pitchFamily="34" charset="0"/>
              <a:buChar char="•"/>
            </a:pPr>
            <a:r>
              <a:rPr lang="en-US" altLang="ko-KR" sz="2000" b="1" dirty="0">
                <a:cs typeface="+mn-cs"/>
              </a:rPr>
              <a:t>In 802.11bn, the NPCA STAs switching to the NPCA primary channel </a:t>
            </a:r>
            <a:r>
              <a:rPr lang="en-US" altLang="ko-KR" sz="2000" dirty="0"/>
              <a:t>can</a:t>
            </a:r>
            <a:r>
              <a:rPr lang="en-US" altLang="ko-KR" sz="2000" b="1" dirty="0">
                <a:cs typeface="+mn-cs"/>
              </a:rPr>
              <a:t> be</a:t>
            </a:r>
          </a:p>
          <a:p>
            <a:pPr lvl="1">
              <a:buFont typeface="Arial" panose="020B0604020202020204" pitchFamily="34" charset="0"/>
              <a:buChar char="•"/>
            </a:pPr>
            <a:r>
              <a:rPr lang="en-US" altLang="ko-KR" b="1" dirty="0"/>
              <a:t>ICF/ICR (e.g., (MU)-RTS/CTS) from OBSS or</a:t>
            </a:r>
            <a:endParaRPr lang="en-US" altLang="ko-KR" b="1" dirty="0">
              <a:cs typeface="+mn-cs"/>
            </a:endParaRPr>
          </a:p>
          <a:p>
            <a:pPr lvl="1">
              <a:buFont typeface="Arial" panose="020B0604020202020204" pitchFamily="34" charset="0"/>
              <a:buChar char="•"/>
            </a:pPr>
            <a:r>
              <a:rPr lang="en-US" altLang="ko-KR" b="1" dirty="0">
                <a:cs typeface="+mn-cs"/>
              </a:rPr>
              <a:t>HE/EHT/UHR PPDU from OBSS</a:t>
            </a:r>
          </a:p>
          <a:p>
            <a:endParaRPr lang="en-US" altLang="ko-KR" dirty="0"/>
          </a:p>
          <a:p>
            <a:endParaRPr lang="en-US" altLang="ko-KR" dirty="0"/>
          </a:p>
          <a:p>
            <a:pPr marL="0" indent="0">
              <a:buNone/>
            </a:pPr>
            <a:endParaRPr lang="en-US" altLang="ko-KR" dirty="0"/>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SP1</a:t>
            </a:r>
            <a:endParaRPr lang="en-US" dirty="0"/>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11</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2466502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224694" cy="276999"/>
          </a:xfrm>
        </p:spPr>
        <p:txBody>
          <a:bodyPr/>
          <a:lstStyle/>
          <a:p>
            <a:pPr>
              <a:defRPr/>
            </a:pPr>
            <a:r>
              <a:rPr lang="en-US" altLang="ko-KR" dirty="0"/>
              <a:t>August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1" y="1981201"/>
            <a:ext cx="10361084"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altLang="ko-KR" dirty="0"/>
              <a:t>Non-Primary Channel Access(NPCA) STAs may switch to the NPCA primary channel when an OBSS traffic is detected on the BSS primary channel</a:t>
            </a:r>
          </a:p>
          <a:p>
            <a:pPr>
              <a:buFont typeface="Arial" panose="020B0604020202020204" pitchFamily="34" charset="0"/>
              <a:buChar char="•"/>
            </a:pPr>
            <a:r>
              <a:rPr lang="en-US" altLang="ko-KR" dirty="0"/>
              <a:t>The OBSS traffic that allow the NPCA STAs to switch to the NPCA primary channel are discussed in some contributions [1-2]</a:t>
            </a:r>
          </a:p>
          <a:p>
            <a:pPr>
              <a:buFont typeface="Arial" panose="020B0604020202020204" pitchFamily="34" charset="0"/>
              <a:buChar char="•"/>
            </a:pPr>
            <a:r>
              <a:rPr lang="en-US" altLang="ko-KR" dirty="0"/>
              <a:t>In this presentation, we share our thoughts on switching conditions according to the NPCA STA’s network topology when allowing NPCA STAs to perform NPCA operation based on OBSS PPDU</a:t>
            </a:r>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dirty="0"/>
              <a:t>Introduction</a:t>
            </a:r>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2</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2042729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그림 5">
            <a:extLst>
              <a:ext uri="{FF2B5EF4-FFF2-40B4-BE49-F238E27FC236}">
                <a16:creationId xmlns:a16="http://schemas.microsoft.com/office/drawing/2014/main" id="{024E2678-4AA0-01BC-C9BC-FA7A3F4C983C}"/>
              </a:ext>
            </a:extLst>
          </p:cNvPr>
          <p:cNvPicPr>
            <a:picLocks noChangeAspect="1"/>
          </p:cNvPicPr>
          <p:nvPr/>
        </p:nvPicPr>
        <p:blipFill>
          <a:blip r:embed="rId3"/>
          <a:stretch>
            <a:fillRect/>
          </a:stretch>
        </p:blipFill>
        <p:spPr>
          <a:xfrm>
            <a:off x="5897366" y="2208213"/>
            <a:ext cx="5550922" cy="3659187"/>
          </a:xfrm>
          <a:prstGeom prst="rect">
            <a:avLst/>
          </a:prstGeom>
        </p:spPr>
      </p:pic>
      <p:sp>
        <p:nvSpPr>
          <p:cNvPr id="4" name="날짜 개체 틀 3"/>
          <p:cNvSpPr>
            <a:spLocks noGrp="1"/>
          </p:cNvSpPr>
          <p:nvPr>
            <p:ph type="dt" sz="half" idx="2"/>
          </p:nvPr>
        </p:nvSpPr>
        <p:spPr>
          <a:xfrm>
            <a:off x="914400" y="332603"/>
            <a:ext cx="1224694" cy="276999"/>
          </a:xfrm>
        </p:spPr>
        <p:txBody>
          <a:bodyPr/>
          <a:lstStyle/>
          <a:p>
            <a:pPr>
              <a:defRPr/>
            </a:pPr>
            <a:r>
              <a:rPr lang="en-US" altLang="ko-KR" dirty="0"/>
              <a:t>August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1" y="1981201"/>
            <a:ext cx="10361084"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altLang="ko-KR" sz="2000" dirty="0"/>
              <a:t>For example, in non-HT PPDU format, </a:t>
            </a:r>
            <a:br>
              <a:rPr lang="en-US" altLang="ko-KR" sz="2000" dirty="0"/>
            </a:br>
            <a:r>
              <a:rPr lang="en-US" altLang="ko-KR" sz="2000" dirty="0"/>
              <a:t>the SIGNAL field shall be encoded with </a:t>
            </a:r>
            <a:br>
              <a:rPr lang="en-US" altLang="ko-KR" sz="2000" dirty="0"/>
            </a:br>
            <a:r>
              <a:rPr lang="en-US" altLang="ko-KR" sz="2000" dirty="0"/>
              <a:t>BPSK modulation [4]</a:t>
            </a:r>
          </a:p>
          <a:p>
            <a:pPr lvl="1">
              <a:buFont typeface="Arial" panose="020B0604020202020204" pitchFamily="34" charset="0"/>
              <a:buChar char="•"/>
            </a:pPr>
            <a:r>
              <a:rPr lang="en-US" altLang="ko-KR" sz="1800" i="1" dirty="0"/>
              <a:t>The encoding of the SIGNAL single </a:t>
            </a:r>
            <a:br>
              <a:rPr lang="en-US" altLang="ko-KR" sz="1800" i="1" dirty="0"/>
            </a:br>
            <a:r>
              <a:rPr lang="en-US" altLang="ko-KR" sz="1800" i="1" dirty="0"/>
              <a:t>OFDM symbol shall be performed with </a:t>
            </a:r>
            <a:br>
              <a:rPr lang="en-US" altLang="ko-KR" sz="1800" i="1" dirty="0"/>
            </a:br>
            <a:r>
              <a:rPr lang="en-US" altLang="ko-KR" sz="1800" i="1" dirty="0"/>
              <a:t>BPSK modulation of the subcarriers and using </a:t>
            </a:r>
            <a:br>
              <a:rPr lang="en-US" altLang="ko-KR" sz="1800" i="1" dirty="0"/>
            </a:br>
            <a:r>
              <a:rPr lang="en-US" altLang="ko-KR" sz="1800" i="1" dirty="0"/>
              <a:t>convolution coding at R = ½ </a:t>
            </a:r>
            <a:br>
              <a:rPr lang="en-US" altLang="ko-KR" sz="1800" i="1" dirty="0"/>
            </a:br>
            <a:endParaRPr lang="en-US" altLang="ko-KR" sz="1800" b="1" dirty="0"/>
          </a:p>
          <a:p>
            <a:pPr>
              <a:buFont typeface="Arial" panose="020B0604020202020204" pitchFamily="34" charset="0"/>
              <a:buChar char="•"/>
            </a:pPr>
            <a:r>
              <a:rPr lang="en-US" altLang="ko-KR" sz="2000" dirty="0"/>
              <a:t>Moreover, the OFDM subcarriers </a:t>
            </a:r>
            <a:br>
              <a:rPr lang="en-US" altLang="ko-KR" sz="2000" dirty="0"/>
            </a:br>
            <a:r>
              <a:rPr lang="en-US" altLang="ko-KR" sz="2000" dirty="0"/>
              <a:t>shall be modulated by using </a:t>
            </a:r>
            <a:br>
              <a:rPr lang="en-US" altLang="ko-KR" sz="2000" dirty="0"/>
            </a:br>
            <a:r>
              <a:rPr lang="en-US" altLang="ko-KR" sz="2000" dirty="0"/>
              <a:t>(BPSK, QPSK, 16/64-QAM),</a:t>
            </a:r>
            <a:br>
              <a:rPr lang="en-US" altLang="ko-KR" sz="2000" dirty="0"/>
            </a:br>
            <a:r>
              <a:rPr lang="en-US" altLang="ko-KR" sz="2000" dirty="0"/>
              <a:t>depending on the RATE requested [4]</a:t>
            </a:r>
            <a:br>
              <a:rPr lang="en-US" altLang="ko-KR" sz="2000" dirty="0"/>
            </a:br>
            <a:endParaRPr lang="en-US" altLang="ko-KR" sz="2000" dirty="0"/>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Recap : </a:t>
            </a:r>
            <a:r>
              <a:rPr lang="en-US" dirty="0"/>
              <a:t>Legacy PPDU encoding</a:t>
            </a:r>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3</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3309553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224694" cy="276999"/>
          </a:xfrm>
        </p:spPr>
        <p:txBody>
          <a:bodyPr/>
          <a:lstStyle/>
          <a:p>
            <a:pPr>
              <a:defRPr/>
            </a:pPr>
            <a:r>
              <a:rPr lang="en-US" altLang="ko-KR" dirty="0"/>
              <a:t>August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1" y="1981201"/>
            <a:ext cx="10361084"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altLang="ko-KR" sz="2000" dirty="0"/>
              <a:t>The NPCA STAs may switch to the NPCA primary channel based on the detected OBSS PPDU and each NPCA STAs may detect the</a:t>
            </a:r>
            <a:r>
              <a:rPr lang="ko-KR" altLang="en-US" sz="2000" dirty="0"/>
              <a:t> </a:t>
            </a:r>
            <a:r>
              <a:rPr lang="en-US" altLang="ko-KR" sz="2000" dirty="0"/>
              <a:t>OBSS</a:t>
            </a:r>
            <a:r>
              <a:rPr lang="ko-KR" altLang="en-US" sz="2000" dirty="0"/>
              <a:t> </a:t>
            </a:r>
            <a:r>
              <a:rPr lang="en-US" altLang="ko-KR" sz="2000" dirty="0"/>
              <a:t>PPDU</a:t>
            </a:r>
            <a:r>
              <a:rPr lang="ko-KR" altLang="en-US" sz="2000" dirty="0"/>
              <a:t> </a:t>
            </a:r>
            <a:r>
              <a:rPr lang="en-US" altLang="ko-KR" sz="2000" dirty="0"/>
              <a:t>in a distributed manner</a:t>
            </a:r>
          </a:p>
          <a:p>
            <a:pPr>
              <a:buFont typeface="Arial" panose="020B0604020202020204" pitchFamily="34" charset="0"/>
              <a:buChar char="•"/>
            </a:pPr>
            <a:r>
              <a:rPr lang="en-US" altLang="ko-KR" sz="2000" dirty="0"/>
              <a:t>This means that coverage imbalance between the preamble and data payload of the OBSS PPDU can occur when the NPCA STAs overhear the OBSS PPDU, depending on their location within the network topology</a:t>
            </a:r>
          </a:p>
          <a:p>
            <a:pPr lvl="1">
              <a:buFont typeface="Arial" panose="020B0604020202020204" pitchFamily="34" charset="0"/>
              <a:buChar char="•"/>
            </a:pPr>
            <a:r>
              <a:rPr lang="en-US" altLang="ko-KR" dirty="0"/>
              <a:t>This can happen when each part(i.e., preamble/data payload) of the OBSS PPDU is modulated with a different order</a:t>
            </a:r>
          </a:p>
          <a:p>
            <a:pPr lvl="1">
              <a:buFont typeface="Arial" panose="020B0604020202020204" pitchFamily="34" charset="0"/>
              <a:buChar char="•"/>
            </a:pPr>
            <a:r>
              <a:rPr lang="en-US" altLang="ko-KR" sz="2000" dirty="0"/>
              <a:t>For example, the preamble part is modulated with BPSK, and data payload is modulated with a higher order than the preamble part</a:t>
            </a:r>
          </a:p>
          <a:p>
            <a:pPr>
              <a:buFont typeface="Arial" panose="020B0604020202020204" pitchFamily="34" charset="0"/>
              <a:buChar char="•"/>
            </a:pPr>
            <a:r>
              <a:rPr lang="en-US" altLang="ko-KR" sz="2000" dirty="0"/>
              <a:t>Coverage imbalance of signal can bring meaningless channel switching to the NPCA STAs</a:t>
            </a:r>
          </a:p>
          <a:p>
            <a:pPr>
              <a:buFont typeface="Arial" panose="020B0604020202020204" pitchFamily="34" charset="0"/>
              <a:buChar char="•"/>
            </a:pPr>
            <a:r>
              <a:rPr lang="en-US" altLang="ko-KR" sz="2000" dirty="0"/>
              <a:t>The next slide shows an example</a:t>
            </a:r>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dirty="0"/>
              <a:t>Coverage imbalance in NPCA</a:t>
            </a:r>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4</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1269913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224694" cy="276999"/>
          </a:xfrm>
        </p:spPr>
        <p:txBody>
          <a:bodyPr/>
          <a:lstStyle/>
          <a:p>
            <a:pPr>
              <a:defRPr/>
            </a:pPr>
            <a:r>
              <a:rPr lang="en-US" altLang="ko-KR" dirty="0"/>
              <a:t>August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6096000" y="1676400"/>
            <a:ext cx="6019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indent="-144000"/>
            <a:r>
              <a:rPr lang="en-US" altLang="ko-KR" sz="1600" dirty="0"/>
              <a:t>Network configuration :</a:t>
            </a:r>
          </a:p>
          <a:p>
            <a:pPr marL="504000" lvl="1" indent="-144000"/>
            <a:r>
              <a:rPr lang="en-US" altLang="ko-KR" sz="1600" dirty="0"/>
              <a:t>MyBSS: AP1, STA1-1, STA1-2   </a:t>
            </a:r>
          </a:p>
          <a:p>
            <a:pPr marL="504000" lvl="1" indent="-144000"/>
            <a:r>
              <a:rPr lang="en-US" altLang="ko-KR" sz="1600" dirty="0"/>
              <a:t>OBSS: AP2, STA2-1, STA2-2   </a:t>
            </a:r>
          </a:p>
          <a:p>
            <a:pPr marL="360000" lvl="1" indent="0">
              <a:buNone/>
            </a:pPr>
            <a:endParaRPr lang="en-US" altLang="ko-KR" sz="1600" dirty="0"/>
          </a:p>
          <a:p>
            <a:pPr indent="-144000"/>
            <a:r>
              <a:rPr lang="en-US" altLang="ko-KR" sz="1600" dirty="0"/>
              <a:t>Scenario : </a:t>
            </a:r>
          </a:p>
          <a:p>
            <a:pPr marL="504000" lvl="1" indent="-144000"/>
            <a:r>
              <a:rPr lang="en-US" altLang="ko-KR" sz="1600" dirty="0"/>
              <a:t>AP2 transmits a pre-HE legacy PPDU(e.g., HT) to STA2-1 </a:t>
            </a:r>
            <a:br>
              <a:rPr lang="en-US" altLang="ko-KR" sz="1600" dirty="0"/>
            </a:br>
            <a:r>
              <a:rPr lang="en-US" altLang="ko-KR" sz="1600" dirty="0"/>
              <a:t>with different modulate order between the preamble </a:t>
            </a:r>
            <a:br>
              <a:rPr lang="en-US" altLang="ko-KR" sz="1600" dirty="0"/>
            </a:br>
            <a:r>
              <a:rPr lang="en-US" altLang="ko-KR" sz="1600" dirty="0"/>
              <a:t>and the data payload</a:t>
            </a:r>
          </a:p>
          <a:p>
            <a:pPr marL="504000" lvl="1" indent="-144000"/>
            <a:r>
              <a:rPr lang="en-US" altLang="ko-KR" sz="1600" dirty="0"/>
              <a:t>MyBSS STAs share predefined OBSS listings(e.g., AP2) to perform reliable NPCA operation</a:t>
            </a:r>
          </a:p>
          <a:p>
            <a:pPr marL="504000" lvl="1" indent="-144000"/>
            <a:endParaRPr lang="en-US" altLang="ko-KR" sz="1600" dirty="0"/>
          </a:p>
          <a:p>
            <a:pPr indent="-144000"/>
            <a:r>
              <a:rPr lang="en-US" altLang="ko-KR" sz="1600" dirty="0"/>
              <a:t>Description : </a:t>
            </a:r>
          </a:p>
          <a:p>
            <a:pPr marL="504000" lvl="1" indent="-144000"/>
            <a:r>
              <a:rPr lang="en-US" altLang="ko-KR" sz="1600" dirty="0"/>
              <a:t>NPCA STAs of MyBSS may perform NPCA after overhearing the OBSS PPDU on MyBSS primary channel</a:t>
            </a:r>
          </a:p>
          <a:p>
            <a:pPr marL="504000" lvl="1" indent="-144000"/>
            <a:r>
              <a:rPr lang="en-US" altLang="ko-KR" sz="1600" dirty="0"/>
              <a:t>AP1/STA1-2 : Only decodable preamble part</a:t>
            </a:r>
          </a:p>
          <a:p>
            <a:pPr marL="504000" lvl="1" indent="-144000"/>
            <a:r>
              <a:rPr lang="en-US" altLang="ko-KR" sz="1600" dirty="0"/>
              <a:t>STA1-1 : Decodable both preamble and data payload</a:t>
            </a:r>
          </a:p>
          <a:p>
            <a:pPr marL="360000" lvl="1" indent="0">
              <a:buNone/>
            </a:pPr>
            <a:endParaRPr lang="en-US" altLang="ko-KR" sz="1600" dirty="0"/>
          </a:p>
          <a:p>
            <a:pPr marL="198891" indent="0">
              <a:buNone/>
            </a:pPr>
            <a:br>
              <a:rPr lang="en-US" altLang="ko-KR" sz="1600" dirty="0"/>
            </a:br>
            <a:endParaRPr lang="en-US" altLang="ko-KR" sz="1600" dirty="0"/>
          </a:p>
          <a:p>
            <a:pPr marL="504000" lvl="1" indent="-144000"/>
            <a:endParaRPr lang="en-US" altLang="ko-KR" sz="1600" dirty="0"/>
          </a:p>
          <a:p>
            <a:pPr lvl="1" indent="-144000"/>
            <a:endParaRPr lang="en-US" altLang="ko-KR" sz="1600" dirty="0"/>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Coverage imbalance in NPCA</a:t>
            </a:r>
            <a:endParaRPr lang="en-US" dirty="0"/>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5</a:t>
            </a:fld>
            <a:endParaRPr lang="en-US" altLang="ko-KR" sz="1200" b="0" dirty="0">
              <a:cs typeface="Arial" panose="020B0604020202020204" pitchFamily="34" charset="0"/>
            </a:endParaRPr>
          </a:p>
        </p:txBody>
      </p:sp>
      <p:pic>
        <p:nvPicPr>
          <p:cNvPr id="6" name="그림 5">
            <a:extLst>
              <a:ext uri="{FF2B5EF4-FFF2-40B4-BE49-F238E27FC236}">
                <a16:creationId xmlns:a16="http://schemas.microsoft.com/office/drawing/2014/main" id="{1EE49AA7-BE6C-A0EF-943B-DCA7051AA907}"/>
              </a:ext>
            </a:extLst>
          </p:cNvPr>
          <p:cNvPicPr>
            <a:picLocks noChangeAspect="1"/>
          </p:cNvPicPr>
          <p:nvPr/>
        </p:nvPicPr>
        <p:blipFill>
          <a:blip r:embed="rId3"/>
          <a:stretch>
            <a:fillRect/>
          </a:stretch>
        </p:blipFill>
        <p:spPr>
          <a:xfrm>
            <a:off x="76200" y="1909967"/>
            <a:ext cx="6274221" cy="4186033"/>
          </a:xfrm>
          <a:prstGeom prst="rect">
            <a:avLst/>
          </a:prstGeom>
        </p:spPr>
      </p:pic>
    </p:spTree>
    <p:extLst>
      <p:ext uri="{BB962C8B-B14F-4D97-AF65-F5344CB8AC3E}">
        <p14:creationId xmlns:p14="http://schemas.microsoft.com/office/powerpoint/2010/main" val="1386596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224694" cy="276999"/>
          </a:xfrm>
        </p:spPr>
        <p:txBody>
          <a:bodyPr/>
          <a:lstStyle/>
          <a:p>
            <a:pPr>
              <a:defRPr/>
            </a:pPr>
            <a:r>
              <a:rPr lang="en-US" altLang="ko-KR" dirty="0"/>
              <a:t>August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6096000" y="1371600"/>
            <a:ext cx="6019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marL="360000" lvl="1" indent="0">
              <a:buNone/>
            </a:pPr>
            <a:endParaRPr lang="en-US" altLang="ko-KR" sz="1600" dirty="0"/>
          </a:p>
          <a:p>
            <a:pPr indent="-144000"/>
            <a:r>
              <a:rPr lang="en-US" altLang="ko-KR" sz="1600" dirty="0"/>
              <a:t>Problem statement : </a:t>
            </a:r>
          </a:p>
          <a:p>
            <a:pPr marL="504000" lvl="1" indent="-144000"/>
            <a:r>
              <a:rPr lang="en-US" altLang="ko-KR" sz="1600" dirty="0"/>
              <a:t>Although the preamble part has LENGTH field in the L-SIG, </a:t>
            </a:r>
            <a:br>
              <a:rPr lang="en-US" altLang="ko-KR" sz="1600" dirty="0"/>
            </a:br>
            <a:r>
              <a:rPr lang="en-US" altLang="ko-KR" sz="1600" dirty="0"/>
              <a:t>it does not include the necessary information(i.e., TXOP information, identification of OBSS PPDU) to perform NPCA</a:t>
            </a:r>
          </a:p>
          <a:p>
            <a:pPr marL="504000" lvl="1" indent="-144000"/>
            <a:r>
              <a:rPr lang="en-US" altLang="ko-KR" sz="1600" dirty="0"/>
              <a:t>Decoding the MAC header in the data payload may be a way </a:t>
            </a:r>
            <a:br>
              <a:rPr lang="en-US" altLang="ko-KR" sz="1600" dirty="0"/>
            </a:br>
            <a:r>
              <a:rPr lang="en-US" altLang="ko-KR" sz="1600" dirty="0"/>
              <a:t>to get the necessary information; however, AP1 may not get </a:t>
            </a:r>
            <a:br>
              <a:rPr lang="en-US" altLang="ko-KR" sz="1600" dirty="0"/>
            </a:br>
            <a:r>
              <a:rPr lang="en-US" altLang="ko-KR" sz="1600" dirty="0"/>
              <a:t>that information due to the coverage imbalance problem</a:t>
            </a:r>
          </a:p>
          <a:p>
            <a:pPr marL="846892" lvl="2" indent="-144000"/>
            <a:r>
              <a:rPr lang="en-US" altLang="ko-KR" sz="1600" dirty="0"/>
              <a:t>Therefore, it cannot perform NPCA operation </a:t>
            </a:r>
            <a:br>
              <a:rPr lang="en-US" altLang="ko-KR" sz="1600" dirty="0"/>
            </a:br>
            <a:r>
              <a:rPr lang="en-US" altLang="ko-KR" sz="1600" dirty="0"/>
              <a:t>after receiving the MAC header due to it cannot decode MAC header itself</a:t>
            </a:r>
          </a:p>
          <a:p>
            <a:pPr marL="504000" lvl="1" indent="-144000"/>
            <a:r>
              <a:rPr lang="en-US" altLang="ko-KR" sz="1600" dirty="0"/>
              <a:t>From the perspective of STA1-1, it can perform NPCA after decoding MAC header; however, it may not identify AP1’s circumstances</a:t>
            </a:r>
          </a:p>
          <a:p>
            <a:pPr marL="846892" lvl="2" indent="-144000"/>
            <a:r>
              <a:rPr lang="en-US" altLang="ko-KR" sz="1600" dirty="0"/>
              <a:t>Therefore, if STA1-1 switch to the NPCA primary channel, </a:t>
            </a:r>
            <a:br>
              <a:rPr lang="en-US" altLang="ko-KR" sz="1600" dirty="0"/>
            </a:br>
            <a:r>
              <a:rPr lang="en-US" altLang="ko-KR" sz="1600" dirty="0"/>
              <a:t>it can lead to ineffective channel switching</a:t>
            </a:r>
            <a:br>
              <a:rPr lang="en-US" altLang="ko-KR" sz="1600" dirty="0"/>
            </a:br>
            <a:br>
              <a:rPr lang="en-US" altLang="ko-KR" sz="1600" dirty="0"/>
            </a:br>
            <a:endParaRPr lang="en-US" altLang="ko-KR" sz="1600" dirty="0"/>
          </a:p>
          <a:p>
            <a:pPr marL="504000" lvl="1" indent="-144000"/>
            <a:endParaRPr lang="en-US" altLang="ko-KR" sz="1600" dirty="0"/>
          </a:p>
          <a:p>
            <a:pPr lvl="1" indent="-144000"/>
            <a:endParaRPr lang="en-US" altLang="ko-KR" sz="1600" dirty="0"/>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Coverage imbalance in NPCA</a:t>
            </a:r>
            <a:endParaRPr lang="en-US" dirty="0"/>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6</a:t>
            </a:fld>
            <a:endParaRPr lang="en-US" altLang="ko-KR" sz="1200" b="0" dirty="0">
              <a:cs typeface="Arial" panose="020B0604020202020204" pitchFamily="34" charset="0"/>
            </a:endParaRPr>
          </a:p>
        </p:txBody>
      </p:sp>
      <p:pic>
        <p:nvPicPr>
          <p:cNvPr id="6" name="그림 5">
            <a:extLst>
              <a:ext uri="{FF2B5EF4-FFF2-40B4-BE49-F238E27FC236}">
                <a16:creationId xmlns:a16="http://schemas.microsoft.com/office/drawing/2014/main" id="{1EE49AA7-BE6C-A0EF-943B-DCA7051AA907}"/>
              </a:ext>
            </a:extLst>
          </p:cNvPr>
          <p:cNvPicPr>
            <a:picLocks noChangeAspect="1"/>
          </p:cNvPicPr>
          <p:nvPr/>
        </p:nvPicPr>
        <p:blipFill>
          <a:blip r:embed="rId3"/>
          <a:stretch>
            <a:fillRect/>
          </a:stretch>
        </p:blipFill>
        <p:spPr>
          <a:xfrm>
            <a:off x="76200" y="1909967"/>
            <a:ext cx="6274221" cy="4186033"/>
          </a:xfrm>
          <a:prstGeom prst="rect">
            <a:avLst/>
          </a:prstGeom>
        </p:spPr>
      </p:pic>
    </p:spTree>
    <p:extLst>
      <p:ext uri="{BB962C8B-B14F-4D97-AF65-F5344CB8AC3E}">
        <p14:creationId xmlns:p14="http://schemas.microsoft.com/office/powerpoint/2010/main" val="1895461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224694" cy="276999"/>
          </a:xfrm>
        </p:spPr>
        <p:txBody>
          <a:bodyPr/>
          <a:lstStyle/>
          <a:p>
            <a:pPr>
              <a:defRPr/>
            </a:pPr>
            <a:r>
              <a:rPr lang="en-US" altLang="ko-KR" dirty="0"/>
              <a:t>August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0" y="1981201"/>
            <a:ext cx="10896600"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altLang="ko-KR" sz="2000" dirty="0"/>
              <a:t>In the previous slide, the NPCA STA’s decodable part(i.e., preamble and/or data payload) </a:t>
            </a:r>
            <a:br>
              <a:rPr lang="en-US" altLang="ko-KR" sz="2000" dirty="0"/>
            </a:br>
            <a:r>
              <a:rPr lang="en-US" altLang="ko-KR" sz="2000" dirty="0"/>
              <a:t>can be determined according to network topology</a:t>
            </a:r>
          </a:p>
          <a:p>
            <a:pPr lvl="1">
              <a:buFont typeface="Arial" panose="020B0604020202020204" pitchFamily="34" charset="0"/>
              <a:buChar char="•"/>
            </a:pPr>
            <a:r>
              <a:rPr lang="en-US" altLang="ko-KR" dirty="0"/>
              <a:t>Some NPCA STAs can both decode preamble and data part of OBSS PPDU</a:t>
            </a:r>
          </a:p>
          <a:p>
            <a:pPr lvl="1">
              <a:buFont typeface="Arial" panose="020B0604020202020204" pitchFamily="34" charset="0"/>
              <a:buChar char="•"/>
            </a:pPr>
            <a:r>
              <a:rPr lang="en-US" altLang="ko-KR" dirty="0"/>
              <a:t>However, some other NPCA STAs may only decode preamble part of OBSS PPDU</a:t>
            </a:r>
          </a:p>
          <a:p>
            <a:pPr>
              <a:buFont typeface="Arial" panose="020B0604020202020204" pitchFamily="34" charset="0"/>
              <a:buChar char="•"/>
            </a:pPr>
            <a:r>
              <a:rPr lang="en-US" altLang="ko-KR" sz="2000" dirty="0"/>
              <a:t>It means that the NPCA STAs can make switching decisions based on the OBSS PPDU whose decodable part may vary depending on network topology</a:t>
            </a:r>
          </a:p>
          <a:p>
            <a:pPr>
              <a:buFont typeface="Arial" panose="020B0604020202020204" pitchFamily="34" charset="0"/>
              <a:buChar char="•"/>
            </a:pPr>
            <a:r>
              <a:rPr lang="en-US" altLang="ko-KR" sz="2000" dirty="0"/>
              <a:t>To avoid ineffective channel switching caused by unaligned switching decisions, we consider some switching conditions</a:t>
            </a:r>
          </a:p>
          <a:p>
            <a:pPr marL="0" indent="0">
              <a:buNone/>
            </a:pPr>
            <a:br>
              <a:rPr lang="en-US" altLang="ko-KR" sz="1600" dirty="0"/>
            </a:br>
            <a:endParaRPr lang="en-US" altLang="ko-KR" sz="2000" dirty="0"/>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dirty="0"/>
              <a:t>Switching conditions for NPCA</a:t>
            </a:r>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7</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68977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224694" cy="276999"/>
          </a:xfrm>
        </p:spPr>
        <p:txBody>
          <a:bodyPr/>
          <a:lstStyle/>
          <a:p>
            <a:pPr>
              <a:defRPr/>
            </a:pPr>
            <a:r>
              <a:rPr lang="en-US" altLang="ko-KR" dirty="0"/>
              <a:t>August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0" y="1981201"/>
            <a:ext cx="10896600"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altLang="ko-KR" sz="2000" dirty="0"/>
              <a:t>Opt1)</a:t>
            </a:r>
          </a:p>
          <a:p>
            <a:pPr lvl="1">
              <a:buFont typeface="Arial" panose="020B0604020202020204" pitchFamily="34" charset="0"/>
              <a:buChar char="•"/>
            </a:pPr>
            <a:r>
              <a:rPr lang="en-US" altLang="ko-KR" sz="1600" dirty="0"/>
              <a:t>In case of when the preamble part of OBSS PPDU can include the necessary information required for NPCA operation</a:t>
            </a:r>
          </a:p>
          <a:p>
            <a:pPr lvl="1">
              <a:buFont typeface="Arial" panose="020B0604020202020204" pitchFamily="34" charset="0"/>
              <a:buChar char="•"/>
            </a:pPr>
            <a:r>
              <a:rPr lang="en-US" altLang="ko-KR" sz="1600" dirty="0"/>
              <a:t>The NPCA STAs within the same BSS can decode the preamble part of OBSS PPDU in common </a:t>
            </a:r>
          </a:p>
          <a:p>
            <a:pPr lvl="1">
              <a:buFont typeface="Arial" panose="020B0604020202020204" pitchFamily="34" charset="0"/>
              <a:buChar char="•"/>
            </a:pPr>
            <a:r>
              <a:rPr lang="en-US" altLang="ko-KR" sz="1600" dirty="0"/>
              <a:t>This involves allowing NPCA based on (HE/EHT/UHR) PPDUs format</a:t>
            </a:r>
            <a:endParaRPr lang="en-US" altLang="ko-KR" sz="2000" dirty="0"/>
          </a:p>
          <a:p>
            <a:pPr>
              <a:buFont typeface="Arial" panose="020B0604020202020204" pitchFamily="34" charset="0"/>
              <a:buChar char="•"/>
            </a:pPr>
            <a:endParaRPr lang="en-US" altLang="ko-KR" sz="2000" dirty="0"/>
          </a:p>
          <a:p>
            <a:pPr>
              <a:buFont typeface="Arial" panose="020B0604020202020204" pitchFamily="34" charset="0"/>
              <a:buChar char="•"/>
            </a:pPr>
            <a:r>
              <a:rPr lang="en-US" altLang="ko-KR" sz="2000" dirty="0"/>
              <a:t>Opt2)</a:t>
            </a:r>
          </a:p>
          <a:p>
            <a:pPr lvl="1">
              <a:buFont typeface="Arial" panose="020B0604020202020204" pitchFamily="34" charset="0"/>
              <a:buChar char="•"/>
            </a:pPr>
            <a:r>
              <a:rPr lang="en-US" altLang="ko-KR" sz="1600" dirty="0"/>
              <a:t>In case of when the preamble part of OBSS PPDU may not include the necessary information required for NPCA operation</a:t>
            </a:r>
          </a:p>
          <a:p>
            <a:pPr lvl="1">
              <a:buFont typeface="Arial" panose="020B0604020202020204" pitchFamily="34" charset="0"/>
              <a:buChar char="•"/>
            </a:pPr>
            <a:r>
              <a:rPr lang="en-US" altLang="ko-KR" sz="1600" dirty="0"/>
              <a:t>The necessary information can be included in MAC header</a:t>
            </a:r>
          </a:p>
          <a:p>
            <a:pPr lvl="1">
              <a:buFont typeface="Arial" panose="020B0604020202020204" pitchFamily="34" charset="0"/>
              <a:buChar char="•"/>
            </a:pPr>
            <a:r>
              <a:rPr lang="en-US" altLang="ko-KR" sz="1600" dirty="0"/>
              <a:t>However, due to the coverage imbalance issues, we cannot ensure that all NPCA STAs can equally acquire the necessary information in MAC</a:t>
            </a:r>
            <a:r>
              <a:rPr lang="ko-KR" altLang="en-US" sz="1600" dirty="0"/>
              <a:t> </a:t>
            </a:r>
            <a:r>
              <a:rPr lang="en-US" altLang="ko-KR" sz="1600" dirty="0"/>
              <a:t>header</a:t>
            </a:r>
            <a:r>
              <a:rPr lang="ko-KR" altLang="en-US" sz="1600" dirty="0"/>
              <a:t> </a:t>
            </a:r>
            <a:r>
              <a:rPr lang="en-US" altLang="ko-KR" sz="1600" dirty="0"/>
              <a:t>for NPCA operation</a:t>
            </a:r>
          </a:p>
          <a:p>
            <a:pPr lvl="1">
              <a:buFont typeface="Arial" panose="020B0604020202020204" pitchFamily="34" charset="0"/>
              <a:buChar char="•"/>
            </a:pPr>
            <a:r>
              <a:rPr lang="en-US" altLang="ko-KR" sz="1600" dirty="0"/>
              <a:t>Performing NPCA operations based on control frames (e.g., ICF/ICR) with reliable modulation that contain the necessary information to carry out NPCA operation could be one of the candidate conditions</a:t>
            </a:r>
          </a:p>
          <a:p>
            <a:pPr lvl="1">
              <a:buFont typeface="Arial" panose="020B0604020202020204" pitchFamily="34" charset="0"/>
              <a:buChar char="•"/>
            </a:pPr>
            <a:endParaRPr lang="en-US" altLang="ko-KR" sz="1600" dirty="0"/>
          </a:p>
          <a:p>
            <a:pPr lvl="1">
              <a:buFont typeface="Arial" panose="020B0604020202020204" pitchFamily="34" charset="0"/>
              <a:buChar char="•"/>
            </a:pPr>
            <a:endParaRPr lang="en-US" altLang="ko-KR" sz="1600" dirty="0"/>
          </a:p>
          <a:p>
            <a:pPr marL="0" indent="0">
              <a:buNone/>
            </a:pPr>
            <a:endParaRPr lang="en-US" altLang="ko-KR" sz="2000" dirty="0"/>
          </a:p>
          <a:p>
            <a:pPr marL="857230" lvl="2" indent="0">
              <a:buNone/>
            </a:pPr>
            <a:endParaRPr lang="en-US" altLang="ko-KR" sz="1600" dirty="0"/>
          </a:p>
          <a:p>
            <a:pPr>
              <a:buFont typeface="Arial" panose="020B0604020202020204" pitchFamily="34" charset="0"/>
              <a:buChar char="•"/>
            </a:pPr>
            <a:endParaRPr lang="en-US" altLang="ko-KR" sz="2000" dirty="0"/>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dirty="0"/>
              <a:t>Switching conditions for NPCA</a:t>
            </a:r>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8</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1202408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224694" cy="276999"/>
          </a:xfrm>
        </p:spPr>
        <p:txBody>
          <a:bodyPr/>
          <a:lstStyle/>
          <a:p>
            <a:pPr>
              <a:defRPr/>
            </a:pPr>
            <a:r>
              <a:rPr lang="en-US" altLang="ko-KR" dirty="0"/>
              <a:t>August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0" y="1981201"/>
            <a:ext cx="10667999"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r>
              <a:rPr lang="en-US" altLang="ko-KR" sz="2000" dirty="0"/>
              <a:t>In this presentation, we share some thoughts on NPCA operation by considering coverage imbalance between preamble and data </a:t>
            </a:r>
            <a:r>
              <a:rPr lang="en-US" altLang="ko-KR" sz="2000"/>
              <a:t>payload based </a:t>
            </a:r>
            <a:r>
              <a:rPr lang="en-US" altLang="ko-KR" sz="2000" dirty="0"/>
              <a:t>on OBSS PPDU</a:t>
            </a:r>
          </a:p>
          <a:p>
            <a:endParaRPr lang="en-US" altLang="ko-KR" sz="2000" dirty="0"/>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Summary </a:t>
            </a:r>
            <a:endParaRPr lang="en-US" dirty="0"/>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9</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88672399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459981</TotalTime>
  <Words>1029</Words>
  <Application>Microsoft Office PowerPoint</Application>
  <PresentationFormat>와이드스크린</PresentationFormat>
  <Paragraphs>119</Paragraphs>
  <Slides>11</Slides>
  <Notes>11</Notes>
  <HiddenSlides>0</HiddenSlides>
  <MMClips>0</MMClips>
  <ScaleCrop>false</ScaleCrop>
  <HeadingPairs>
    <vt:vector size="6" baseType="variant">
      <vt:variant>
        <vt:lpstr>사용한 글꼴</vt:lpstr>
      </vt:variant>
      <vt:variant>
        <vt:i4>3</vt:i4>
      </vt:variant>
      <vt:variant>
        <vt:lpstr>테마</vt:lpstr>
      </vt:variant>
      <vt:variant>
        <vt:i4>1</vt:i4>
      </vt:variant>
      <vt:variant>
        <vt:lpstr>슬라이드 제목</vt:lpstr>
      </vt:variant>
      <vt:variant>
        <vt:i4>11</vt:i4>
      </vt:variant>
    </vt:vector>
  </HeadingPairs>
  <TitlesOfParts>
    <vt:vector size="15" baseType="lpstr">
      <vt:lpstr>굴림</vt:lpstr>
      <vt:lpstr>Arial</vt:lpstr>
      <vt:lpstr>Times New Roman</vt:lpstr>
      <vt:lpstr>802-11-Submission</vt:lpstr>
      <vt:lpstr>PowerPoint 프레젠테이션</vt:lpstr>
      <vt:lpstr>Introduction</vt:lpstr>
      <vt:lpstr>Recap : Legacy PPDU encoding</vt:lpstr>
      <vt:lpstr>Coverage imbalance in NPCA</vt:lpstr>
      <vt:lpstr>Coverage imbalance in NPCA</vt:lpstr>
      <vt:lpstr>Coverage imbalance in NPCA</vt:lpstr>
      <vt:lpstr>Switching conditions for NPCA</vt:lpstr>
      <vt:lpstr>Switching conditions for NPCA</vt:lpstr>
      <vt:lpstr>Summary </vt:lpstr>
      <vt:lpstr>Reference </vt:lpstr>
      <vt:lpstr>SP1</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ieee802.11bn</dc:title>
  <dc:creator>Sichan Noh;Joonsoo Lee</dc:creator>
  <cp:lastModifiedBy>Si-Chan Noh</cp:lastModifiedBy>
  <cp:revision>6137</cp:revision>
  <cp:lastPrinted>2024-07-25T22:15:22Z</cp:lastPrinted>
  <dcterms:created xsi:type="dcterms:W3CDTF">2007-05-21T21:00:37Z</dcterms:created>
  <dcterms:modified xsi:type="dcterms:W3CDTF">2024-10-14T23:43:33Z</dcterms:modified>
</cp:coreProperties>
</file>