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69" r:id="rId3"/>
    <p:sldId id="296" r:id="rId4"/>
    <p:sldId id="293" r:id="rId5"/>
    <p:sldId id="295" r:id="rId6"/>
    <p:sldId id="291" r:id="rId7"/>
    <p:sldId id="292" r:id="rId8"/>
    <p:sldId id="297" r:id="rId9"/>
    <p:sldId id="298" r:id="rId10"/>
    <p:sldId id="299" r:id="rId11"/>
    <p:sldId id="300"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oyuchen (Jason Yuchen Guo)" initials="G(YG" lastIdx="1" clrIdx="0">
    <p:extLst>
      <p:ext uri="{19B8F6BF-5375-455C-9EA6-DF929625EA0E}">
        <p15:presenceInfo xmlns:p15="http://schemas.microsoft.com/office/powerpoint/2012/main" userId="S-1-5-21-147214757-305610072-1517763936-25942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中度样式 4 - 强调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71" autoAdjust="0"/>
    <p:restoredTop sz="96349" autoAdjust="0"/>
  </p:normalViewPr>
  <p:slideViewPr>
    <p:cSldViewPr>
      <p:cViewPr varScale="1">
        <p:scale>
          <a:sx n="161" d="100"/>
          <a:sy n="161" d="100"/>
        </p:scale>
        <p:origin x="1920" y="14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a:t>
            </a:r>
            <a:r>
              <a:rPr lang="en-GB" dirty="0" err="1"/>
              <a:t>etc</a:t>
            </a:r>
            <a:r>
              <a:rPr lang="en-GB" dirty="0"/>
              <a:t>,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2023</a:t>
            </a:r>
            <a:endParaRPr lang="en-GB" altLang="zh-CN" dirty="0"/>
          </a:p>
        </p:txBody>
      </p:sp>
      <p:sp>
        <p:nvSpPr>
          <p:cNvPr id="7" name="Footer Placeholder 5"/>
          <p:cNvSpPr>
            <a:spLocks noGrp="1"/>
          </p:cNvSpPr>
          <p:nvPr userDrawn="1"/>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Jason </a:t>
            </a:r>
            <a:r>
              <a:rPr lang="en-GB" dirty="0" err="1"/>
              <a:t>Yuchen</a:t>
            </a:r>
            <a:r>
              <a:rPr lang="en-GB" dirty="0"/>
              <a:t> Guo, et al., Huawei Technologies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ltLang="zh-CN" dirty="0"/>
              <a:t>2023</a:t>
            </a:r>
            <a:endParaRPr lang="en-GB" altLang="zh-CN"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zh-CN" dirty="0"/>
              <a:t>2023</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11"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Ross Jian Yu, etc., Huawei Technologies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altLang="zh-CN" dirty="0"/>
              <a:t>2023</a:t>
            </a:r>
            <a:endParaRPr lang="en-GB" altLang="zh-CN" dirty="0"/>
          </a:p>
        </p:txBody>
      </p:sp>
      <p:sp>
        <p:nvSpPr>
          <p:cNvPr id="7"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a:t>2018</a:t>
            </a:r>
            <a:endParaRPr lang="en-GB" altLang="zh-CN" dirty="0"/>
          </a:p>
        </p:txBody>
      </p:sp>
      <p:sp>
        <p:nvSpPr>
          <p:cNvPr id="8" name="Footer Placeholder 5"/>
          <p:cNvSpPr>
            <a:spLocks noGrp="1"/>
          </p:cNvSpPr>
          <p:nvPr>
            <p:ph type="ftr" idx="11"/>
          </p:nvPr>
        </p:nvSpPr>
        <p:spPr>
          <a:xfrm>
            <a:off x="5357818" y="6475413"/>
            <a:ext cx="3184520" cy="180975"/>
          </a:xfrm>
          <a:prstGeom prst="rect">
            <a:avLst/>
          </a:prstGeom>
        </p:spPr>
        <p:txBody>
          <a:bodyPr/>
          <a:lstStyle>
            <a:lvl1pPr>
              <a:defRPr/>
            </a:lvl1pPr>
          </a:lstStyle>
          <a:p>
            <a:r>
              <a:rPr lang="en-GB" dirty="0"/>
              <a:t>Shahrnaz Azizi, etc., Intel Corporation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2024</a:t>
            </a:r>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p:txBody>
          <a:bodyPr/>
          <a:lstStyle/>
          <a:p>
            <a:r>
              <a:rPr lang="en-US" altLang="zh-CN" dirty="0"/>
              <a:t>Coordinated Spatial Reuse Design Details</a:t>
            </a:r>
            <a:endParaRPr lang="en-GB" dirty="0"/>
          </a:p>
        </p:txBody>
      </p:sp>
      <p:sp>
        <p:nvSpPr>
          <p:cNvPr id="3074" name="Rectangle 2"/>
          <p:cNvSpPr>
            <a:spLocks noGrp="1" noChangeArrowheads="1"/>
          </p:cNvSpPr>
          <p:nvPr>
            <p:ph idx="1"/>
          </p:nvPr>
        </p:nvSpPr>
        <p:spPr/>
        <p:txBody>
          <a:bodyPr/>
          <a:lstStyle/>
          <a:p>
            <a:pPr algn="ctr"/>
            <a:r>
              <a:rPr lang="en-GB" dirty="0"/>
              <a:t>Date: 2024-08-02</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sp>
        <p:nvSpPr>
          <p:cNvPr id="3076" name="Rectangle 4"/>
          <p:cNvSpPr>
            <a:spLocks noChangeArrowheads="1"/>
          </p:cNvSpPr>
          <p:nvPr/>
        </p:nvSpPr>
        <p:spPr bwMode="auto">
          <a:xfrm>
            <a:off x="74295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表格 1"/>
          <p:cNvGraphicFramePr>
            <a:graphicFrameLocks noGrp="1"/>
          </p:cNvGraphicFramePr>
          <p:nvPr>
            <p:extLst>
              <p:ext uri="{D42A27DB-BD31-4B8C-83A1-F6EECF244321}">
                <p14:modId xmlns:p14="http://schemas.microsoft.com/office/powerpoint/2010/main" val="3997039800"/>
              </p:ext>
            </p:extLst>
          </p:nvPr>
        </p:nvGraphicFramePr>
        <p:xfrm>
          <a:off x="1219198" y="2821146"/>
          <a:ext cx="6629400" cy="3053080"/>
        </p:xfrm>
        <a:graphic>
          <a:graphicData uri="http://schemas.openxmlformats.org/drawingml/2006/table">
            <a:tbl>
              <a:tblPr firstRow="1" bandRow="1">
                <a:tableStyleId>{C4B1156A-380E-4F78-BDF5-A606A8083BF9}</a:tableStyleId>
              </a:tblPr>
              <a:tblGrid>
                <a:gridCol w="1325880">
                  <a:extLst>
                    <a:ext uri="{9D8B030D-6E8A-4147-A177-3AD203B41FA5}">
                      <a16:colId xmlns:a16="http://schemas.microsoft.com/office/drawing/2014/main" val="20000"/>
                    </a:ext>
                  </a:extLst>
                </a:gridCol>
                <a:gridCol w="1325880">
                  <a:extLst>
                    <a:ext uri="{9D8B030D-6E8A-4147-A177-3AD203B41FA5}">
                      <a16:colId xmlns:a16="http://schemas.microsoft.com/office/drawing/2014/main" val="20001"/>
                    </a:ext>
                  </a:extLst>
                </a:gridCol>
                <a:gridCol w="1325880">
                  <a:extLst>
                    <a:ext uri="{9D8B030D-6E8A-4147-A177-3AD203B41FA5}">
                      <a16:colId xmlns:a16="http://schemas.microsoft.com/office/drawing/2014/main" val="20002"/>
                    </a:ext>
                  </a:extLst>
                </a:gridCol>
                <a:gridCol w="1325880">
                  <a:extLst>
                    <a:ext uri="{9D8B030D-6E8A-4147-A177-3AD203B41FA5}">
                      <a16:colId xmlns:a16="http://schemas.microsoft.com/office/drawing/2014/main" val="20003"/>
                    </a:ext>
                  </a:extLst>
                </a:gridCol>
                <a:gridCol w="1325880">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Affiliations</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r>
                        <a:rPr lang="en-US" sz="1200" dirty="0"/>
                        <a:t>Jason Yuchen Guo</a:t>
                      </a:r>
                    </a:p>
                  </a:txBody>
                  <a:tcPr/>
                </a:tc>
                <a:tc rowSpan="7">
                  <a:txBody>
                    <a:bodyPr/>
                    <a:lstStyle/>
                    <a:p>
                      <a:r>
                        <a:rPr lang="en-US" sz="1200" dirty="0"/>
                        <a:t>Huawei Technologies</a:t>
                      </a:r>
                    </a:p>
                  </a:txBody>
                  <a:tcPr/>
                </a:tc>
                <a:tc>
                  <a:txBody>
                    <a:bodyPr/>
                    <a:lstStyle/>
                    <a:p>
                      <a:endParaRPr lang="en-US" sz="1200"/>
                    </a:p>
                  </a:txBody>
                  <a:tcPr/>
                </a:tc>
                <a:tc>
                  <a:txBody>
                    <a:bodyPr/>
                    <a:lstStyle/>
                    <a:p>
                      <a:endParaRPr lang="en-US" sz="1200"/>
                    </a:p>
                  </a:txBody>
                  <a:tcPr/>
                </a:tc>
                <a:tc>
                  <a:txBody>
                    <a:bodyPr/>
                    <a:lstStyle/>
                    <a:p>
                      <a:r>
                        <a:rPr lang="en-US" sz="1200" dirty="0"/>
                        <a:t>guoyuchen@huawei.com</a:t>
                      </a:r>
                    </a:p>
                  </a:txBody>
                  <a:tcPr/>
                </a:tc>
                <a:extLst>
                  <a:ext uri="{0D108BD9-81ED-4DB2-BD59-A6C34878D82A}">
                    <a16:rowId xmlns:a16="http://schemas.microsoft.com/office/drawing/2014/main" val="10001"/>
                  </a:ext>
                </a:extLst>
              </a:tr>
              <a:tr h="370840">
                <a:tc>
                  <a:txBody>
                    <a:bodyPr/>
                    <a:lstStyle/>
                    <a:p>
                      <a:r>
                        <a:rPr lang="en-US" sz="1200" dirty="0" err="1"/>
                        <a:t>Yunbo</a:t>
                      </a:r>
                      <a:r>
                        <a:rPr lang="en-US" sz="1200" dirty="0"/>
                        <a:t> Li</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2"/>
                  </a:ext>
                </a:extLst>
              </a:tr>
              <a:tr h="370840">
                <a:tc>
                  <a:txBody>
                    <a:bodyPr/>
                    <a:lstStyle/>
                    <a:p>
                      <a:r>
                        <a:rPr lang="en-US" sz="1200" dirty="0" err="1"/>
                        <a:t>Guogang</a:t>
                      </a:r>
                      <a:r>
                        <a:rPr lang="en-US" sz="1200" dirty="0"/>
                        <a:t> Huang</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3"/>
                  </a:ext>
                </a:extLst>
              </a:tr>
              <a:tr h="370840">
                <a:tc>
                  <a:txBody>
                    <a:bodyPr/>
                    <a:lstStyle/>
                    <a:p>
                      <a:r>
                        <a:rPr lang="en-US" sz="1200" dirty="0"/>
                        <a:t>Ming </a:t>
                      </a:r>
                      <a:r>
                        <a:rPr lang="en-US" sz="1200" dirty="0" err="1"/>
                        <a:t>Gan</a:t>
                      </a:r>
                      <a:endParaRPr lang="en-US" sz="1200" dirty="0"/>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4"/>
                  </a:ext>
                </a:extLst>
              </a:tr>
              <a:tr h="370840">
                <a:tc>
                  <a:txBody>
                    <a:bodyPr/>
                    <a:lstStyle/>
                    <a:p>
                      <a:r>
                        <a:rPr lang="en-US" sz="1200" dirty="0"/>
                        <a:t>Yue Zhao</a:t>
                      </a:r>
                    </a:p>
                  </a:txBody>
                  <a:tcPr/>
                </a:tc>
                <a:tc vMerge="1">
                  <a:txBody>
                    <a:bodyPr/>
                    <a:lstStyle/>
                    <a:p>
                      <a:endParaRPr lang="en-US" sz="1200" dirty="0"/>
                    </a:p>
                  </a:txBody>
                  <a:tcPr/>
                </a:tc>
                <a:tc>
                  <a:txBody>
                    <a:bodyPr/>
                    <a:lstStyle/>
                    <a:p>
                      <a:endParaRPr lang="en-US" sz="1200" dirty="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5"/>
                  </a:ext>
                </a:extLst>
              </a:tr>
              <a:tr h="370840">
                <a:tc>
                  <a:txBody>
                    <a:bodyPr/>
                    <a:lstStyle/>
                    <a:p>
                      <a:r>
                        <a:rPr lang="en-US" sz="1200" dirty="0" err="1"/>
                        <a:t>Maolin</a:t>
                      </a:r>
                      <a:r>
                        <a:rPr lang="en-US" sz="1200" dirty="0"/>
                        <a:t> Zhang</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10006"/>
                  </a:ext>
                </a:extLst>
              </a:tr>
              <a:tr h="370840">
                <a:tc>
                  <a:txBody>
                    <a:bodyPr/>
                    <a:lstStyle/>
                    <a:p>
                      <a:r>
                        <a:rPr lang="en-US" sz="1200" dirty="0" err="1"/>
                        <a:t>Zhenpeng</a:t>
                      </a:r>
                      <a:r>
                        <a:rPr lang="en-US" sz="1200" dirty="0"/>
                        <a:t> Shi</a:t>
                      </a:r>
                    </a:p>
                  </a:txBody>
                  <a:tcPr/>
                </a:tc>
                <a:tc vMerge="1">
                  <a:txBody>
                    <a:bodyPr/>
                    <a:lstStyle/>
                    <a:p>
                      <a:endParaRPr lang="en-US" sz="1200" dirty="0"/>
                    </a:p>
                  </a:txBody>
                  <a:tcPr/>
                </a:tc>
                <a:tc>
                  <a:txBody>
                    <a:bodyPr/>
                    <a:lstStyle/>
                    <a:p>
                      <a:endParaRPr lang="en-US" sz="1200"/>
                    </a:p>
                  </a:txBody>
                  <a:tcPr/>
                </a:tc>
                <a:tc>
                  <a:txBody>
                    <a:bodyPr/>
                    <a:lstStyle/>
                    <a:p>
                      <a:endParaRPr lang="en-US" sz="1200" dirty="0"/>
                    </a:p>
                  </a:txBody>
                  <a:tcPr/>
                </a:tc>
                <a:tc>
                  <a:txBody>
                    <a:bodyPr/>
                    <a:lstStyle/>
                    <a:p>
                      <a:endParaRPr lang="en-US" sz="1200" dirty="0"/>
                    </a:p>
                  </a:txBody>
                  <a:tcPr/>
                </a:tc>
                <a:extLst>
                  <a:ext uri="{0D108BD9-81ED-4DB2-BD59-A6C34878D82A}">
                    <a16:rowId xmlns:a16="http://schemas.microsoft.com/office/drawing/2014/main" val="83243234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SP3: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AP can assign an AP ID to its peer AP during the setup procedure</a:t>
            </a:r>
          </a:p>
        </p:txBody>
      </p:sp>
    </p:spTree>
    <p:extLst>
      <p:ext uri="{BB962C8B-B14F-4D97-AF65-F5344CB8AC3E}">
        <p14:creationId xmlns:p14="http://schemas.microsoft.com/office/powerpoint/2010/main" val="7200207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SP4: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AP can indicated its required CSR padding delay during the setup procedure, which is the minimum padding duration to be added in the CSR Trigger frame if the AP is identified by a CSR Trigger frame.</a:t>
            </a:r>
          </a:p>
        </p:txBody>
      </p:sp>
    </p:spTree>
    <p:extLst>
      <p:ext uri="{BB962C8B-B14F-4D97-AF65-F5344CB8AC3E}">
        <p14:creationId xmlns:p14="http://schemas.microsoft.com/office/powerpoint/2010/main" val="110197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Coordinated Spatial Reuse (CSR) has been proposed to improve system throughput and latency performance in multi-AP scenario [1-12].</a:t>
            </a:r>
          </a:p>
          <a:p>
            <a:pPr>
              <a:buFont typeface="Arial" pitchFamily="34" charset="0"/>
              <a:buChar char="•"/>
            </a:pPr>
            <a:r>
              <a:rPr lang="en-US" altLang="zh-CN" sz="1800" b="0" dirty="0"/>
              <a:t>The motion for defining CSR in </a:t>
            </a:r>
            <a:r>
              <a:rPr lang="en-US" altLang="zh-CN" sz="1800" b="0" dirty="0" err="1"/>
              <a:t>TGbn</a:t>
            </a:r>
            <a:r>
              <a:rPr lang="en-US" altLang="zh-CN" sz="1800" b="0" dirty="0"/>
              <a:t> has passed:</a:t>
            </a:r>
          </a:p>
          <a:p>
            <a:pPr lvl="1"/>
            <a:r>
              <a:rPr lang="en-US" altLang="zh-CN" sz="1400" b="1" dirty="0"/>
              <a:t>Move to add the following text to the </a:t>
            </a:r>
            <a:r>
              <a:rPr lang="en-US" altLang="zh-CN" sz="1400" b="1" dirty="0" err="1"/>
              <a:t>TGbn</a:t>
            </a:r>
            <a:r>
              <a:rPr lang="en-US" altLang="zh-CN" sz="1400" b="1" dirty="0"/>
              <a:t> SFD:</a:t>
            </a:r>
          </a:p>
          <a:p>
            <a:pPr lvl="1"/>
            <a:r>
              <a:rPr lang="en-US" altLang="zh-CN" sz="1400" b="1" dirty="0"/>
              <a:t>•      Define a multi-AP Coordinated Spatial Reuse at </a:t>
            </a:r>
            <a:r>
              <a:rPr lang="en-US" altLang="zh-CN" sz="1400" b="1" dirty="0" err="1"/>
              <a:t>TxOP</a:t>
            </a:r>
            <a:r>
              <a:rPr lang="en-US" altLang="zh-CN" sz="1400" b="1" dirty="0"/>
              <a:t>-level with power control</a:t>
            </a:r>
          </a:p>
          <a:p>
            <a:pPr lvl="1"/>
            <a:r>
              <a:rPr lang="en-US" altLang="zh-CN" sz="1400" b="1" dirty="0"/>
              <a:t>•      Define multi-AP Coordinated Beamforming</a:t>
            </a:r>
          </a:p>
          <a:p>
            <a:pPr lvl="1"/>
            <a:r>
              <a:rPr lang="en-US" altLang="zh-CN" sz="1400" b="1" dirty="0"/>
              <a:t>•      Other multi-AP coordination modes are TBD</a:t>
            </a:r>
          </a:p>
          <a:p>
            <a:pPr>
              <a:buFont typeface="Arial" pitchFamily="34" charset="0"/>
              <a:buChar char="•"/>
            </a:pPr>
            <a:endParaRPr lang="en-US" altLang="zh-CN" sz="1800" b="0" dirty="0"/>
          </a:p>
          <a:p>
            <a:pPr>
              <a:buFont typeface="Arial" pitchFamily="34" charset="0"/>
              <a:buChar char="•"/>
            </a:pPr>
            <a:r>
              <a:rPr lang="en-US" altLang="zh-CN" sz="1800" b="0" dirty="0"/>
              <a:t>In this contribution, we discuss several aspects of design details of CSR, including:</a:t>
            </a:r>
          </a:p>
          <a:p>
            <a:pPr lvl="1">
              <a:buFont typeface="Arial" pitchFamily="34" charset="0"/>
              <a:buChar char="•"/>
            </a:pPr>
            <a:r>
              <a:rPr lang="en-US" altLang="zh-CN" sz="1600" dirty="0"/>
              <a:t>How to identify the shared APs</a:t>
            </a:r>
          </a:p>
          <a:p>
            <a:pPr lvl="1">
              <a:buFont typeface="Arial" pitchFamily="34" charset="0"/>
              <a:buChar char="•"/>
            </a:pPr>
            <a:r>
              <a:rPr lang="en-US" altLang="zh-CN" sz="1600" b="0" dirty="0"/>
              <a:t>The processing delay of CSR Trigger frame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Recap</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25" name="内容占位符 2"/>
          <p:cNvSpPr>
            <a:spLocks noGrp="1"/>
          </p:cNvSpPr>
          <p:nvPr>
            <p:ph idx="1"/>
          </p:nvPr>
        </p:nvSpPr>
        <p:spPr>
          <a:xfrm>
            <a:off x="685800" y="1751011"/>
            <a:ext cx="7772400" cy="1677981"/>
          </a:xfrm>
        </p:spPr>
        <p:txBody>
          <a:bodyPr/>
          <a:lstStyle/>
          <a:p>
            <a:pPr>
              <a:buFont typeface="Arial" pitchFamily="34" charset="0"/>
              <a:buChar char="•"/>
            </a:pPr>
            <a:r>
              <a:rPr lang="en-US" altLang="zh-CN" sz="1800" b="0" dirty="0"/>
              <a:t>CSR transmission procedure</a:t>
            </a:r>
          </a:p>
          <a:p>
            <a:pPr lvl="1">
              <a:buFont typeface="Arial" pitchFamily="34" charset="0"/>
              <a:buChar char="•"/>
            </a:pPr>
            <a:r>
              <a:rPr lang="en-US" altLang="zh-CN" sz="1600" dirty="0"/>
              <a:t>Sharing AP obtains TXOP</a:t>
            </a:r>
          </a:p>
          <a:p>
            <a:pPr lvl="1">
              <a:buFont typeface="Arial" pitchFamily="34" charset="0"/>
              <a:buChar char="•"/>
            </a:pPr>
            <a:r>
              <a:rPr lang="en-US" altLang="zh-CN" sz="1600" dirty="0"/>
              <a:t>Sharing AP transmits a CSR Trigger frame to shared APs, the transmission duration and the transmit power of the APs are specified by the CSR Trigger frame</a:t>
            </a:r>
          </a:p>
          <a:p>
            <a:pPr lvl="1">
              <a:buFont typeface="Arial" pitchFamily="34" charset="0"/>
              <a:buChar char="•"/>
            </a:pPr>
            <a:r>
              <a:rPr lang="en-US" altLang="zh-CN" sz="1600" b="0" dirty="0"/>
              <a:t>All the APs transmit in parallel to their associated STAs</a:t>
            </a:r>
          </a:p>
        </p:txBody>
      </p:sp>
      <p:cxnSp>
        <p:nvCxnSpPr>
          <p:cNvPr id="5" name="直接连接符 4">
            <a:extLst>
              <a:ext uri="{FF2B5EF4-FFF2-40B4-BE49-F238E27FC236}">
                <a16:creationId xmlns:a16="http://schemas.microsoft.com/office/drawing/2014/main" id="{11915E6A-3116-42AF-8369-960709030CBE}"/>
              </a:ext>
            </a:extLst>
          </p:cNvPr>
          <p:cNvCxnSpPr/>
          <p:nvPr/>
        </p:nvCxnSpPr>
        <p:spPr bwMode="auto">
          <a:xfrm>
            <a:off x="1976613" y="41257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6" name="直接连接符 5">
            <a:extLst>
              <a:ext uri="{FF2B5EF4-FFF2-40B4-BE49-F238E27FC236}">
                <a16:creationId xmlns:a16="http://schemas.microsoft.com/office/drawing/2014/main" id="{CDE8E76F-2A95-482B-85BF-83F4729C1FA9}"/>
              </a:ext>
            </a:extLst>
          </p:cNvPr>
          <p:cNvCxnSpPr/>
          <p:nvPr/>
        </p:nvCxnSpPr>
        <p:spPr bwMode="auto">
          <a:xfrm>
            <a:off x="1976613" y="4735307"/>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7" name="矩形 6">
            <a:extLst>
              <a:ext uri="{FF2B5EF4-FFF2-40B4-BE49-F238E27FC236}">
                <a16:creationId xmlns:a16="http://schemas.microsoft.com/office/drawing/2014/main" id="{2150B677-77ED-4DC6-8322-574FF6B8A10E}"/>
              </a:ext>
            </a:extLst>
          </p:cNvPr>
          <p:cNvSpPr/>
          <p:nvPr/>
        </p:nvSpPr>
        <p:spPr bwMode="auto">
          <a:xfrm>
            <a:off x="2129013" y="3744707"/>
            <a:ext cx="1143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Co-SR Trigger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8" name="文本框 7">
            <a:extLst>
              <a:ext uri="{FF2B5EF4-FFF2-40B4-BE49-F238E27FC236}">
                <a16:creationId xmlns:a16="http://schemas.microsoft.com/office/drawing/2014/main" id="{3B0D0105-AA80-4893-906D-AE029E2C72CF}"/>
              </a:ext>
            </a:extLst>
          </p:cNvPr>
          <p:cNvSpPr txBox="1"/>
          <p:nvPr/>
        </p:nvSpPr>
        <p:spPr>
          <a:xfrm>
            <a:off x="681213" y="3704374"/>
            <a:ext cx="1295400" cy="461665"/>
          </a:xfrm>
          <a:prstGeom prst="rect">
            <a:avLst/>
          </a:prstGeom>
          <a:noFill/>
        </p:spPr>
        <p:txBody>
          <a:bodyPr wrap="square" rtlCol="0">
            <a:spAutoFit/>
          </a:bodyPr>
          <a:lstStyle/>
          <a:p>
            <a:r>
              <a:rPr lang="en-US" altLang="zh-CN" sz="1200" dirty="0">
                <a:solidFill>
                  <a:schemeClr val="tx1"/>
                </a:solidFill>
              </a:rPr>
              <a:t>                     AP1</a:t>
            </a:r>
          </a:p>
          <a:p>
            <a:r>
              <a:rPr lang="en-US" altLang="zh-CN" sz="1200" dirty="0">
                <a:solidFill>
                  <a:schemeClr val="tx1"/>
                </a:solidFill>
              </a:rPr>
              <a:t>       (sharing AP)</a:t>
            </a:r>
            <a:endParaRPr lang="zh-CN" altLang="en-US" sz="1200" dirty="0">
              <a:solidFill>
                <a:schemeClr val="tx1"/>
              </a:solidFill>
            </a:endParaRPr>
          </a:p>
        </p:txBody>
      </p:sp>
      <p:sp>
        <p:nvSpPr>
          <p:cNvPr id="9" name="矩形 8">
            <a:extLst>
              <a:ext uri="{FF2B5EF4-FFF2-40B4-BE49-F238E27FC236}">
                <a16:creationId xmlns:a16="http://schemas.microsoft.com/office/drawing/2014/main" id="{5E49FC57-8EE8-43F4-A40D-395BC800B164}"/>
              </a:ext>
            </a:extLst>
          </p:cNvPr>
          <p:cNvSpPr/>
          <p:nvPr/>
        </p:nvSpPr>
        <p:spPr bwMode="auto">
          <a:xfrm>
            <a:off x="3498504" y="3744707"/>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DL Data Frame</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10" name="矩形 9">
            <a:extLst>
              <a:ext uri="{FF2B5EF4-FFF2-40B4-BE49-F238E27FC236}">
                <a16:creationId xmlns:a16="http://schemas.microsoft.com/office/drawing/2014/main" id="{4E21D04A-2DAF-4FAD-8ACF-282CB01C3D22}"/>
              </a:ext>
            </a:extLst>
          </p:cNvPr>
          <p:cNvSpPr/>
          <p:nvPr/>
        </p:nvSpPr>
        <p:spPr bwMode="auto">
          <a:xfrm>
            <a:off x="3498504" y="4356540"/>
            <a:ext cx="3283295"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100" dirty="0">
                <a:solidFill>
                  <a:schemeClr val="tx1"/>
                </a:solidFill>
              </a:rPr>
              <a:t>DL Data Frame</a:t>
            </a:r>
            <a:endParaRPr lang="zh-CN" altLang="en-US" sz="1100" dirty="0">
              <a:solidFill>
                <a:schemeClr val="tx1"/>
              </a:solidFill>
            </a:endParaRPr>
          </a:p>
        </p:txBody>
      </p:sp>
      <p:cxnSp>
        <p:nvCxnSpPr>
          <p:cNvPr id="11" name="直接连接符 10">
            <a:extLst>
              <a:ext uri="{FF2B5EF4-FFF2-40B4-BE49-F238E27FC236}">
                <a16:creationId xmlns:a16="http://schemas.microsoft.com/office/drawing/2014/main" id="{6B01116B-F4DA-4D04-BBA6-61AF4A9AE66B}"/>
              </a:ext>
            </a:extLst>
          </p:cNvPr>
          <p:cNvCxnSpPr/>
          <p:nvPr/>
        </p:nvCxnSpPr>
        <p:spPr bwMode="auto">
          <a:xfrm>
            <a:off x="1976613" y="5352394"/>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cxnSp>
        <p:nvCxnSpPr>
          <p:cNvPr id="13" name="直接连接符 12">
            <a:extLst>
              <a:ext uri="{FF2B5EF4-FFF2-40B4-BE49-F238E27FC236}">
                <a16:creationId xmlns:a16="http://schemas.microsoft.com/office/drawing/2014/main" id="{820E5471-1A98-4EED-AAE3-ECA99A8C00C5}"/>
              </a:ext>
            </a:extLst>
          </p:cNvPr>
          <p:cNvCxnSpPr/>
          <p:nvPr/>
        </p:nvCxnSpPr>
        <p:spPr bwMode="auto">
          <a:xfrm>
            <a:off x="1976613" y="5943600"/>
            <a:ext cx="6480000" cy="0"/>
          </a:xfrm>
          <a:prstGeom prst="line">
            <a:avLst/>
          </a:prstGeom>
          <a:solidFill>
            <a:srgbClr val="00B8FF"/>
          </a:solidFill>
          <a:ln w="12700" cap="flat" cmpd="sng" algn="ctr">
            <a:solidFill>
              <a:schemeClr val="tx1"/>
            </a:solidFill>
            <a:prstDash val="solid"/>
            <a:round/>
            <a:headEnd type="none" w="med" len="med"/>
            <a:tailEnd type="none" w="med" len="med"/>
          </a:ln>
          <a:effectLst/>
        </p:spPr>
      </p:cxnSp>
      <p:sp>
        <p:nvSpPr>
          <p:cNvPr id="15" name="文本框 14">
            <a:extLst>
              <a:ext uri="{FF2B5EF4-FFF2-40B4-BE49-F238E27FC236}">
                <a16:creationId xmlns:a16="http://schemas.microsoft.com/office/drawing/2014/main" id="{B09619B8-1B75-4636-B1E9-71C4F36BB694}"/>
              </a:ext>
            </a:extLst>
          </p:cNvPr>
          <p:cNvSpPr txBox="1"/>
          <p:nvPr/>
        </p:nvSpPr>
        <p:spPr>
          <a:xfrm>
            <a:off x="605013" y="4278897"/>
            <a:ext cx="1371600" cy="461665"/>
          </a:xfrm>
          <a:prstGeom prst="rect">
            <a:avLst/>
          </a:prstGeom>
          <a:noFill/>
        </p:spPr>
        <p:txBody>
          <a:bodyPr wrap="square" rtlCol="0">
            <a:spAutoFit/>
          </a:bodyPr>
          <a:lstStyle/>
          <a:p>
            <a:r>
              <a:rPr lang="en-US" altLang="zh-CN" sz="1200" dirty="0">
                <a:solidFill>
                  <a:schemeClr val="tx1"/>
                </a:solidFill>
              </a:rPr>
              <a:t>                     AP2</a:t>
            </a:r>
          </a:p>
          <a:p>
            <a:r>
              <a:rPr lang="en-US" altLang="zh-CN" sz="1200" dirty="0">
                <a:solidFill>
                  <a:schemeClr val="tx1"/>
                </a:solidFill>
              </a:rPr>
              <a:t>         (shared AP)</a:t>
            </a:r>
            <a:endParaRPr lang="zh-CN" altLang="en-US" sz="1200" dirty="0">
              <a:solidFill>
                <a:schemeClr val="tx1"/>
              </a:solidFill>
            </a:endParaRPr>
          </a:p>
        </p:txBody>
      </p:sp>
      <p:sp>
        <p:nvSpPr>
          <p:cNvPr id="16" name="文本框 15">
            <a:extLst>
              <a:ext uri="{FF2B5EF4-FFF2-40B4-BE49-F238E27FC236}">
                <a16:creationId xmlns:a16="http://schemas.microsoft.com/office/drawing/2014/main" id="{808EE85A-3729-4A57-A55B-F4D03D9F05B1}"/>
              </a:ext>
            </a:extLst>
          </p:cNvPr>
          <p:cNvSpPr txBox="1"/>
          <p:nvPr/>
        </p:nvSpPr>
        <p:spPr>
          <a:xfrm>
            <a:off x="300213" y="4890729"/>
            <a:ext cx="1676400" cy="461665"/>
          </a:xfrm>
          <a:prstGeom prst="rect">
            <a:avLst/>
          </a:prstGeom>
          <a:noFill/>
        </p:spPr>
        <p:txBody>
          <a:bodyPr wrap="square" rtlCol="0">
            <a:spAutoFit/>
          </a:bodyPr>
          <a:lstStyle/>
          <a:p>
            <a:r>
              <a:rPr lang="en-US" altLang="zh-CN" sz="1200" dirty="0">
                <a:solidFill>
                  <a:schemeClr val="tx1"/>
                </a:solidFill>
              </a:rPr>
              <a:t>                            STA1</a:t>
            </a:r>
          </a:p>
          <a:p>
            <a:r>
              <a:rPr lang="en-US" altLang="zh-CN" sz="1200" dirty="0">
                <a:solidFill>
                  <a:schemeClr val="tx1"/>
                </a:solidFill>
              </a:rPr>
              <a:t> (Associated with AP1)</a:t>
            </a:r>
            <a:endParaRPr lang="zh-CN" altLang="en-US" sz="1200" dirty="0">
              <a:solidFill>
                <a:schemeClr val="tx1"/>
              </a:solidFill>
            </a:endParaRPr>
          </a:p>
        </p:txBody>
      </p:sp>
      <p:sp>
        <p:nvSpPr>
          <p:cNvPr id="17" name="文本框 16">
            <a:extLst>
              <a:ext uri="{FF2B5EF4-FFF2-40B4-BE49-F238E27FC236}">
                <a16:creationId xmlns:a16="http://schemas.microsoft.com/office/drawing/2014/main" id="{17E3DCD5-4E9C-4A43-96F9-F4DD2414C962}"/>
              </a:ext>
            </a:extLst>
          </p:cNvPr>
          <p:cNvSpPr txBox="1"/>
          <p:nvPr/>
        </p:nvSpPr>
        <p:spPr>
          <a:xfrm>
            <a:off x="300213" y="5562600"/>
            <a:ext cx="1676400" cy="461665"/>
          </a:xfrm>
          <a:prstGeom prst="rect">
            <a:avLst/>
          </a:prstGeom>
          <a:noFill/>
        </p:spPr>
        <p:txBody>
          <a:bodyPr wrap="square" rtlCol="0">
            <a:spAutoFit/>
          </a:bodyPr>
          <a:lstStyle/>
          <a:p>
            <a:r>
              <a:rPr lang="en-US" altLang="zh-CN" sz="1200" dirty="0">
                <a:solidFill>
                  <a:schemeClr val="tx1"/>
                </a:solidFill>
              </a:rPr>
              <a:t>                            STA2</a:t>
            </a:r>
          </a:p>
          <a:p>
            <a:r>
              <a:rPr lang="en-US" altLang="zh-CN" sz="1200" dirty="0">
                <a:solidFill>
                  <a:schemeClr val="tx1"/>
                </a:solidFill>
              </a:rPr>
              <a:t> (Associated with AP2)</a:t>
            </a:r>
            <a:endParaRPr lang="zh-CN" altLang="en-US" sz="1200" dirty="0">
              <a:solidFill>
                <a:schemeClr val="tx1"/>
              </a:solidFill>
            </a:endParaRPr>
          </a:p>
        </p:txBody>
      </p:sp>
      <p:sp>
        <p:nvSpPr>
          <p:cNvPr id="3" name="文本框 2">
            <a:extLst>
              <a:ext uri="{FF2B5EF4-FFF2-40B4-BE49-F238E27FC236}">
                <a16:creationId xmlns:a16="http://schemas.microsoft.com/office/drawing/2014/main" id="{D0BA88CC-5C47-4B07-AACD-9ECCC4A2DB11}"/>
              </a:ext>
            </a:extLst>
          </p:cNvPr>
          <p:cNvSpPr txBox="1"/>
          <p:nvPr/>
        </p:nvSpPr>
        <p:spPr>
          <a:xfrm>
            <a:off x="1138413" y="6197643"/>
            <a:ext cx="2204450" cy="253916"/>
          </a:xfrm>
          <a:prstGeom prst="rect">
            <a:avLst/>
          </a:prstGeom>
          <a:noFill/>
        </p:spPr>
        <p:txBody>
          <a:bodyPr wrap="none" rtlCol="0">
            <a:spAutoFit/>
          </a:bodyPr>
          <a:lstStyle/>
          <a:p>
            <a:r>
              <a:rPr lang="en-US" altLang="zh-CN" sz="1050" dirty="0">
                <a:solidFill>
                  <a:schemeClr val="tx1"/>
                </a:solidFill>
              </a:rPr>
              <a:t>Note: how to transmit the BA is TBD</a:t>
            </a:r>
            <a:endParaRPr lang="zh-CN" altLang="en-US" sz="1050" dirty="0">
              <a:solidFill>
                <a:schemeClr val="tx1"/>
              </a:solidFill>
            </a:endParaRPr>
          </a:p>
        </p:txBody>
      </p:sp>
      <p:sp>
        <p:nvSpPr>
          <p:cNvPr id="19" name="矩形 18">
            <a:extLst>
              <a:ext uri="{FF2B5EF4-FFF2-40B4-BE49-F238E27FC236}">
                <a16:creationId xmlns:a16="http://schemas.microsoft.com/office/drawing/2014/main" id="{63E37395-2D2B-4459-9579-E87C647E0869}"/>
              </a:ext>
            </a:extLst>
          </p:cNvPr>
          <p:cNvSpPr/>
          <p:nvPr/>
        </p:nvSpPr>
        <p:spPr bwMode="auto">
          <a:xfrm>
            <a:off x="7010400" y="4963907"/>
            <a:ext cx="381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
        <p:nvSpPr>
          <p:cNvPr id="20" name="矩形 19">
            <a:extLst>
              <a:ext uri="{FF2B5EF4-FFF2-40B4-BE49-F238E27FC236}">
                <a16:creationId xmlns:a16="http://schemas.microsoft.com/office/drawing/2014/main" id="{82CC5EC1-006D-49EB-B471-13BD28FBE476}"/>
              </a:ext>
            </a:extLst>
          </p:cNvPr>
          <p:cNvSpPr/>
          <p:nvPr/>
        </p:nvSpPr>
        <p:spPr bwMode="auto">
          <a:xfrm>
            <a:off x="7033161" y="5555112"/>
            <a:ext cx="381000" cy="381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1100" b="0" i="0" u="none" strike="noStrike" cap="none" normalizeH="0" baseline="0" dirty="0">
                <a:ln>
                  <a:noFill/>
                </a:ln>
                <a:solidFill>
                  <a:schemeClr val="tx1"/>
                </a:solidFill>
                <a:effectLst/>
                <a:latin typeface="Times New Roman" pitchFamily="16" charset="0"/>
                <a:ea typeface="MS Gothic" charset="-128"/>
              </a:rPr>
              <a:t>BA</a:t>
            </a:r>
            <a:endParaRPr kumimoji="0" lang="zh-CN" altLang="en-US" sz="11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22972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Identification of the shared APs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The identification of the shared APs depends on how many shared APs do we want to support in a single CSR transmission</a:t>
            </a:r>
          </a:p>
          <a:p>
            <a:pPr lvl="1">
              <a:buFont typeface="Arial" pitchFamily="34" charset="0"/>
              <a:buChar char="•"/>
            </a:pPr>
            <a:r>
              <a:rPr lang="en-US" altLang="zh-CN" sz="1400" b="0" dirty="0"/>
              <a:t>Opt1: only one shared AP is allowed in one CSR transmission</a:t>
            </a:r>
          </a:p>
          <a:p>
            <a:pPr lvl="1">
              <a:buFont typeface="Arial" pitchFamily="34" charset="0"/>
              <a:buChar char="•"/>
            </a:pPr>
            <a:r>
              <a:rPr lang="en-US" altLang="zh-CN" sz="1400" dirty="0"/>
              <a:t>Opt2: two or more shared APs are allowed in one CSR transmission</a:t>
            </a:r>
            <a:endParaRPr lang="en-US" altLang="zh-CN" sz="1400" b="0" dirty="0"/>
          </a:p>
          <a:p>
            <a:pPr>
              <a:buFont typeface="Arial" pitchFamily="34" charset="0"/>
              <a:buChar char="•"/>
            </a:pPr>
            <a:r>
              <a:rPr lang="en-US" altLang="zh-CN" sz="1800" b="0" dirty="0"/>
              <a:t>In opt1, we can use the MAC address of the shared AP as the identifier of the shared AP in the CSR Trigger frame, i.e., using the RA field</a:t>
            </a:r>
          </a:p>
          <a:p>
            <a:pPr>
              <a:buFont typeface="Arial" pitchFamily="34" charset="0"/>
              <a:buChar char="•"/>
            </a:pPr>
            <a:r>
              <a:rPr lang="en-US" altLang="zh-CN" sz="1800" b="0" dirty="0"/>
              <a:t>In opt2, we need a procedure for the sharing AP to assign a short AP ID to each of the shared APs</a:t>
            </a:r>
          </a:p>
          <a:p>
            <a:pPr lvl="1">
              <a:buFont typeface="Arial" pitchFamily="34" charset="0"/>
              <a:buChar char="•"/>
            </a:pPr>
            <a:r>
              <a:rPr lang="en-US" altLang="zh-CN" sz="1600" dirty="0"/>
              <a:t>This can be done during the setup procedure, each AP can assign an AP ID to its peer AP.</a:t>
            </a:r>
            <a:endParaRPr lang="en-US" altLang="zh-CN" sz="1600" b="0" dirty="0"/>
          </a:p>
        </p:txBody>
      </p:sp>
    </p:spTree>
    <p:extLst>
      <p:ext uri="{BB962C8B-B14F-4D97-AF65-F5344CB8AC3E}">
        <p14:creationId xmlns:p14="http://schemas.microsoft.com/office/powerpoint/2010/main" val="698415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Processing delay of CSR Trigger frame</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25" name="内容占位符 2"/>
          <p:cNvSpPr>
            <a:spLocks noGrp="1"/>
          </p:cNvSpPr>
          <p:nvPr>
            <p:ph idx="1"/>
          </p:nvPr>
        </p:nvSpPr>
        <p:spPr>
          <a:xfrm>
            <a:off x="685800" y="1751012"/>
            <a:ext cx="7772400" cy="4497388"/>
          </a:xfrm>
        </p:spPr>
        <p:txBody>
          <a:bodyPr/>
          <a:lstStyle/>
          <a:p>
            <a:pPr>
              <a:buFont typeface="Arial" pitchFamily="34" charset="0"/>
              <a:buChar char="•"/>
            </a:pPr>
            <a:r>
              <a:rPr lang="en-US" altLang="zh-CN" sz="1800" b="0" dirty="0"/>
              <a:t>After receiving a CSR Trigger frame, the shared AP may need some time to process the CSR Trigger frame before transmitting data to its associated STA.</a:t>
            </a:r>
          </a:p>
          <a:p>
            <a:pPr>
              <a:buFont typeface="Arial" pitchFamily="34" charset="0"/>
              <a:buChar char="•"/>
            </a:pPr>
            <a:r>
              <a:rPr lang="en-US" altLang="zh-CN" sz="1800" b="0" dirty="0"/>
              <a:t>There are several methods to handle this issue.</a:t>
            </a:r>
          </a:p>
          <a:p>
            <a:pPr lvl="1">
              <a:buFont typeface="Arial" pitchFamily="34" charset="0"/>
              <a:buChar char="•"/>
            </a:pPr>
            <a:r>
              <a:rPr lang="en-US" altLang="zh-CN" sz="1400" b="0" dirty="0"/>
              <a:t>Method 1: add padding to the CSR Trigger frame</a:t>
            </a:r>
          </a:p>
          <a:p>
            <a:pPr lvl="1">
              <a:buFont typeface="Arial" pitchFamily="34" charset="0"/>
              <a:buChar char="•"/>
            </a:pPr>
            <a:r>
              <a:rPr lang="en-US" altLang="zh-CN" sz="1400" dirty="0"/>
              <a:t>Method 2: allow the shared AP to start data transmission later than the sharing AP</a:t>
            </a:r>
            <a:endParaRPr lang="en-US" altLang="zh-CN" sz="1400" b="0" dirty="0"/>
          </a:p>
          <a:p>
            <a:pPr>
              <a:buFont typeface="Arial" pitchFamily="34" charset="0"/>
              <a:buChar char="•"/>
            </a:pPr>
            <a:r>
              <a:rPr lang="en-US" altLang="zh-CN" sz="1800" b="0" dirty="0"/>
              <a:t>In method 1, we need a way for the shared AP to tell the sharing AP how much padding delay does it need</a:t>
            </a:r>
          </a:p>
          <a:p>
            <a:pPr lvl="1">
              <a:buFont typeface="Arial" pitchFamily="34" charset="0"/>
              <a:buChar char="•"/>
            </a:pPr>
            <a:r>
              <a:rPr lang="en-US" altLang="zh-CN" sz="1400" dirty="0"/>
              <a:t>This can be done during the setup procedure, each AP can indicate to its peer the needed padding delay</a:t>
            </a:r>
            <a:endParaRPr lang="en-US" altLang="zh-CN" sz="1400" b="0" dirty="0"/>
          </a:p>
          <a:p>
            <a:pPr>
              <a:buFont typeface="Arial" pitchFamily="34" charset="0"/>
              <a:buChar char="•"/>
            </a:pPr>
            <a:r>
              <a:rPr lang="en-US" altLang="zh-CN" sz="1800" b="0" dirty="0"/>
              <a:t>In method 2, shared AP’s associated STA may start receiving the sharing AP’s DL packet, and may capture the shared AP’s DL packet later (if the SIR is high enough).</a:t>
            </a:r>
          </a:p>
          <a:p>
            <a:pPr lvl="1">
              <a:buFont typeface="Arial" pitchFamily="34" charset="0"/>
              <a:buChar char="•"/>
            </a:pPr>
            <a:r>
              <a:rPr lang="en-US" altLang="zh-CN" sz="1400" dirty="0"/>
              <a:t>if the shared AP intends to use method 2, it can indicate a zero padding delay during the setup procedure.</a:t>
            </a:r>
            <a:endParaRPr lang="en-US" altLang="zh-CN" sz="1400" b="0" dirty="0"/>
          </a:p>
        </p:txBody>
      </p:sp>
    </p:spTree>
    <p:extLst>
      <p:ext uri="{BB962C8B-B14F-4D97-AF65-F5344CB8AC3E}">
        <p14:creationId xmlns:p14="http://schemas.microsoft.com/office/powerpoint/2010/main" val="3460361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Conclusion</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1800" b="0" dirty="0"/>
              <a:t>We propose several aspects of design details for CSR, including</a:t>
            </a:r>
          </a:p>
          <a:p>
            <a:pPr lvl="1">
              <a:buFont typeface="Arial" pitchFamily="34" charset="0"/>
              <a:buChar char="•"/>
            </a:pPr>
            <a:r>
              <a:rPr lang="en-US" altLang="zh-CN" sz="1600" dirty="0"/>
              <a:t>The number of shared APs</a:t>
            </a:r>
          </a:p>
          <a:p>
            <a:pPr lvl="1">
              <a:buFont typeface="Arial" pitchFamily="34" charset="0"/>
              <a:buChar char="•"/>
            </a:pPr>
            <a:r>
              <a:rPr lang="en-US" altLang="zh-CN" sz="1600" b="0" dirty="0"/>
              <a:t>The identification of shared APs</a:t>
            </a:r>
          </a:p>
          <a:p>
            <a:pPr lvl="1">
              <a:buFont typeface="Arial" pitchFamily="34" charset="0"/>
              <a:buChar char="•"/>
            </a:pPr>
            <a:r>
              <a:rPr lang="en-US" altLang="zh-CN" sz="1600" dirty="0"/>
              <a:t>The processing delay of CSR Trigger frame</a:t>
            </a:r>
            <a:endParaRPr lang="en-US" altLang="zh-CN" sz="1600" b="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82075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References</a:t>
            </a:r>
            <a:endParaRPr lang="zh-CN" altLang="en-US" dirty="0"/>
          </a:p>
        </p:txBody>
      </p:sp>
      <p:sp>
        <p:nvSpPr>
          <p:cNvPr id="3" name="内容占位符 2"/>
          <p:cNvSpPr>
            <a:spLocks noGrp="1"/>
          </p:cNvSpPr>
          <p:nvPr>
            <p:ph idx="1"/>
          </p:nvPr>
        </p:nvSpPr>
        <p:spPr>
          <a:xfrm>
            <a:off x="685800" y="1600200"/>
            <a:ext cx="8305800" cy="4875213"/>
          </a:xfrm>
        </p:spPr>
        <p:txBody>
          <a:bodyPr/>
          <a:lstStyle/>
          <a:p>
            <a:r>
              <a:rPr lang="en-US" altLang="zh-CN" sz="1200" dirty="0"/>
              <a:t>[1] 11-19-0103-01-0eht-ap-coordination-in-eht</a:t>
            </a:r>
          </a:p>
          <a:p>
            <a:r>
              <a:rPr lang="en-US" altLang="zh-CN" sz="1200" dirty="0"/>
              <a:t>[2] 11-20-0576-01-00be-coordinated-spatial-reuse-protocol</a:t>
            </a:r>
          </a:p>
          <a:p>
            <a:r>
              <a:rPr lang="en-US" altLang="zh-CN" sz="1200" dirty="0"/>
              <a:t>[3] 11-20-0107-01-00be-multi-ap-coordination-for-spatial-reuse</a:t>
            </a:r>
          </a:p>
          <a:p>
            <a:r>
              <a:rPr lang="en-US" altLang="zh-CN" sz="1200" dirty="0"/>
              <a:t>[4] 11-22-1512-00-0uhr-Multi-AP Coordination for UHR</a:t>
            </a:r>
          </a:p>
          <a:p>
            <a:r>
              <a:rPr lang="en-US" altLang="zh-CN" sz="1200" dirty="0"/>
              <a:t>[5] 11-22-1516-00-0uhr-Considerations on Multi-AP Coordination</a:t>
            </a:r>
            <a:endParaRPr lang="zh-CN" altLang="en-US" sz="1200" dirty="0"/>
          </a:p>
          <a:p>
            <a:r>
              <a:rPr lang="en-US" altLang="zh-CN" sz="1200" dirty="0"/>
              <a:t>[6] 11-22-1822-00-0uhr-Recap on Coordinated Spatial Reuse Operation</a:t>
            </a:r>
          </a:p>
          <a:p>
            <a:r>
              <a:rPr lang="en-US" altLang="zh-CN" sz="1200" dirty="0"/>
              <a:t>[7] 11-23-0058-00-0uhr-Spatial Reuse in Coordinated M-AP for UHR</a:t>
            </a:r>
          </a:p>
          <a:p>
            <a:r>
              <a:rPr lang="en-US" altLang="zh-CN" sz="1200" dirty="0"/>
              <a:t>[8] 11-23-1037-00-0uhr-performance-of-coordinated-spatial-reuse</a:t>
            </a:r>
          </a:p>
          <a:p>
            <a:r>
              <a:rPr lang="en-US" altLang="zh-CN" sz="1200" dirty="0"/>
              <a:t>[9] 11-23-0776-01-0uhr-performance-of-c-bf-and-c-sr</a:t>
            </a:r>
          </a:p>
          <a:p>
            <a:r>
              <a:rPr lang="en-US" altLang="zh-CN" sz="1200" dirty="0"/>
              <a:t>[10] 11-23-1023-02-0uhr-coordinated-spatial-reuse-in-a-4-ap-topoplogy</a:t>
            </a:r>
          </a:p>
          <a:p>
            <a:r>
              <a:rPr lang="en-US" altLang="zh-CN" sz="1200" dirty="0"/>
              <a:t>[11] 11-23-0616-00-0uhr-overhead-analysis-of-coordinated-spatial-reuse</a:t>
            </a:r>
          </a:p>
          <a:p>
            <a:r>
              <a:rPr lang="en-US" altLang="zh-CN" sz="1200" dirty="0"/>
              <a:t>[12] 11-23-1868-02-00bn-coordinated-spatial-reuse-design</a:t>
            </a:r>
            <a:r>
              <a:rPr lang="it-IT" altLang="zh-CN" sz="1200" dirty="0"/>
              <a:t> </a:t>
            </a:r>
            <a:endParaRPr lang="zh-CN" altLang="en-US" sz="12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031227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SP1:Do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b="0" dirty="0"/>
              <a:t>An AP can transmit a CSR Trigger frame to initiate simultaneous transmissions of two or more APs on the same frequency resource within its obtained TXOP;</a:t>
            </a:r>
          </a:p>
          <a:p>
            <a:pPr lvl="1">
              <a:buFont typeface="Arial" pitchFamily="34" charset="0"/>
              <a:buChar char="•"/>
            </a:pPr>
            <a:r>
              <a:rPr lang="en-US" altLang="zh-CN" sz="1600" b="0" dirty="0"/>
              <a:t>The transmission duration and the transmit power of the APs are specified by the CSR Trigger frame;</a:t>
            </a:r>
          </a:p>
          <a:p>
            <a:pPr lvl="1">
              <a:buFont typeface="Arial" pitchFamily="34" charset="0"/>
              <a:buChar char="•"/>
            </a:pPr>
            <a:r>
              <a:rPr lang="en-US" altLang="zh-CN" sz="1600" b="0" dirty="0"/>
              <a:t>The details of the CSR Trigger frame are TBD.</a:t>
            </a:r>
          </a:p>
          <a:p>
            <a:pPr>
              <a:buFont typeface="Arial" pitchFamily="34" charset="0"/>
              <a:buChar char="•"/>
            </a:pPr>
            <a:endParaRPr lang="en-US" altLang="zh-CN" sz="1400" b="0" dirty="0"/>
          </a:p>
        </p:txBody>
      </p:sp>
    </p:spTree>
    <p:extLst>
      <p:ext uri="{BB962C8B-B14F-4D97-AF65-F5344CB8AC3E}">
        <p14:creationId xmlns:p14="http://schemas.microsoft.com/office/powerpoint/2010/main" val="888070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SPs</a:t>
            </a:r>
            <a:endParaRPr lang="zh-CN" altLang="en-US" dirty="0"/>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25" name="内容占位符 2"/>
          <p:cNvSpPr>
            <a:spLocks noGrp="1"/>
          </p:cNvSpPr>
          <p:nvPr>
            <p:ph idx="1"/>
          </p:nvPr>
        </p:nvSpPr>
        <p:spPr>
          <a:xfrm>
            <a:off x="685800" y="1751012"/>
            <a:ext cx="7772400" cy="4497388"/>
          </a:xfrm>
        </p:spPr>
        <p:txBody>
          <a:bodyPr/>
          <a:lstStyle/>
          <a:p>
            <a:pPr marL="0" indent="0"/>
            <a:r>
              <a:rPr lang="en-US" altLang="zh-CN" sz="1800" b="0" dirty="0"/>
              <a:t>SP2: How many shared APs do you support in a single CSR transmission:</a:t>
            </a:r>
          </a:p>
          <a:p>
            <a:pPr lvl="1">
              <a:buFont typeface="Arial" pitchFamily="34" charset="0"/>
              <a:buChar char="•"/>
            </a:pPr>
            <a:r>
              <a:rPr lang="en-US" altLang="zh-CN" sz="1600" b="0" dirty="0"/>
              <a:t>One;</a:t>
            </a:r>
          </a:p>
          <a:p>
            <a:pPr lvl="1">
              <a:buFont typeface="Arial" pitchFamily="34" charset="0"/>
              <a:buChar char="•"/>
            </a:pPr>
            <a:r>
              <a:rPr lang="en-US" altLang="zh-CN" sz="1600" b="0" dirty="0"/>
              <a:t>Two or more;</a:t>
            </a:r>
          </a:p>
          <a:p>
            <a:pPr lvl="1">
              <a:buFont typeface="Arial" pitchFamily="34" charset="0"/>
              <a:buChar char="•"/>
            </a:pPr>
            <a:r>
              <a:rPr lang="en-US" altLang="zh-CN" sz="1600" b="0" dirty="0"/>
              <a:t>Abstain.</a:t>
            </a:r>
          </a:p>
          <a:p>
            <a:pPr marL="0" indent="0"/>
            <a:endParaRPr lang="en-US" altLang="zh-CN" sz="1800" b="0" dirty="0"/>
          </a:p>
          <a:p>
            <a:pPr marL="0" indent="0"/>
            <a:r>
              <a:rPr lang="en-US" altLang="zh-CN" sz="1800" b="0" dirty="0"/>
              <a:t>SP2a: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The number of shared APs that participate in a single CSR transmission is one</a:t>
            </a:r>
          </a:p>
          <a:p>
            <a:pPr>
              <a:buFont typeface="Arial" pitchFamily="34" charset="0"/>
              <a:buChar char="•"/>
            </a:pPr>
            <a:endParaRPr lang="en-US" altLang="zh-CN" sz="1800" b="0" dirty="0"/>
          </a:p>
          <a:p>
            <a:pPr marL="0" indent="0"/>
            <a:r>
              <a:rPr lang="en-US" altLang="zh-CN" sz="1800" b="0" dirty="0"/>
              <a:t>SP2b: Do you support to include in the 11bn SFD:</a:t>
            </a:r>
          </a:p>
          <a:p>
            <a:pPr>
              <a:buFont typeface="Arial" pitchFamily="34" charset="0"/>
              <a:buChar char="•"/>
            </a:pPr>
            <a:r>
              <a:rPr lang="en-US" altLang="zh-CN" sz="1800" b="0" dirty="0"/>
              <a:t>In Coordinated Spatial Reuse:</a:t>
            </a:r>
          </a:p>
          <a:p>
            <a:pPr lvl="1">
              <a:buFont typeface="Arial" pitchFamily="34" charset="0"/>
              <a:buChar char="•"/>
            </a:pPr>
            <a:r>
              <a:rPr lang="en-US" altLang="zh-CN" sz="1600" dirty="0"/>
              <a:t>The number of shared APs that participate in a single CSR transmission can be larger than one</a:t>
            </a:r>
            <a:endParaRPr lang="en-US" altLang="zh-CN" sz="1400" dirty="0"/>
          </a:p>
        </p:txBody>
      </p:sp>
    </p:spTree>
    <p:extLst>
      <p:ext uri="{BB962C8B-B14F-4D97-AF65-F5344CB8AC3E}">
        <p14:creationId xmlns:p14="http://schemas.microsoft.com/office/powerpoint/2010/main" val="15274917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47439</TotalTime>
  <Words>929</Words>
  <Application>Microsoft Office PowerPoint</Application>
  <PresentationFormat>全屏显示(4:3)</PresentationFormat>
  <Paragraphs>123</Paragraphs>
  <Slides>11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11</vt:i4>
      </vt:variant>
    </vt:vector>
  </HeadingPairs>
  <TitlesOfParts>
    <vt:vector size="16" baseType="lpstr">
      <vt:lpstr>Arial Unicode MS</vt:lpstr>
      <vt:lpstr>MS Gothic</vt:lpstr>
      <vt:lpstr>Arial</vt:lpstr>
      <vt:lpstr>Times New Roman</vt:lpstr>
      <vt:lpstr>Office Theme</vt:lpstr>
      <vt:lpstr>Coordinated Spatial Reuse Design Details</vt:lpstr>
      <vt:lpstr>Introduction</vt:lpstr>
      <vt:lpstr>Recap</vt:lpstr>
      <vt:lpstr>Identification of the shared APs</vt:lpstr>
      <vt:lpstr>Processing delay of CSR Trigger frame</vt:lpstr>
      <vt:lpstr>Conclusion</vt:lpstr>
      <vt:lpstr>References</vt:lpstr>
      <vt:lpstr>SPs</vt:lpstr>
      <vt:lpstr>SPs</vt:lpstr>
      <vt:lpstr>SPs</vt:lpstr>
      <vt:lpstr>SPs</vt:lpstr>
    </vt:vector>
  </TitlesOfParts>
  <Company>Huawei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Coordinated Spatial Reuse for UHR</dc:title>
  <dc:creator>Jason Yuchen Guo</dc:creator>
  <cp:lastModifiedBy>Guoyuchen (Jason Yuchen Guo)</cp:lastModifiedBy>
  <cp:revision>1294</cp:revision>
  <cp:lastPrinted>1601-01-01T00:00:00Z</cp:lastPrinted>
  <dcterms:created xsi:type="dcterms:W3CDTF">2015-10-31T00:33:08Z</dcterms:created>
  <dcterms:modified xsi:type="dcterms:W3CDTF">2024-08-06T12:50:33Z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(3)w1YEYtsHvIckkRRN+JYWD/l+QuVOsxBrFFWz4aMRyo7L6Utx6PirJvXMx3U2qeRz8rQ1OSOt
BgedQxT0/intu3HXunBEBIG5/fK6wF/Ub/mFJgn/uSvauLjGWNJRcvE+DuG/SQJdGnU7dHTN
j/jNOagywS7B6hANGTGQ00+CutXE4rbCgWOKY81kjesPK/KD+/YG2AJYnBh3K89gLKMN5u5h
2/k/4N7o4EgGNmtpvX</vt:lpwstr>
  </property>
  <property fmtid="{D5CDD505-2E9C-101B-9397-08002B2CF9AE}" pid="3" name="_2015_ms_pID_7253431">
    <vt:lpwstr>sS4bLxknEuBKiapZnY1e+zdQz1shT13+UAoHA7cVpzq0EELRlJ+2+9
WFZY12ge2l4AfRprz+DLL+NgYqUm8oF90rsBVNZvhgwVOZvMidH8nCiP5HUyIqB0UqiQrXTK
daJnvk67+6xA+o8XPu8AlUL4xzCSn6XLBDFiwC9jP4uCReDZlEQJ9ZvS9AI8E9DoK1jhwxbJ
t9epFvwtCYA4AaLVawla6dl259KQsrmWACSM</vt:lpwstr>
  </property>
  <property fmtid="{D5CDD505-2E9C-101B-9397-08002B2CF9AE}" pid="4" name="_2015_ms_pID_7253432">
    <vt:lpwstr>yA==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1677468755</vt:lpwstr>
  </property>
</Properties>
</file>