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4"/>
  </p:notesMasterIdLst>
  <p:handoutMasterIdLst>
    <p:handoutMasterId r:id="rId14"/>
  </p:handoutMasterIdLst>
  <p:sldIdLst>
    <p:sldId id="256" r:id="rId3"/>
    <p:sldId id="257" r:id="rId5"/>
    <p:sldId id="262" r:id="rId6"/>
    <p:sldId id="286" r:id="rId7"/>
    <p:sldId id="277" r:id="rId8"/>
    <p:sldId id="269" r:id="rId9"/>
    <p:sldId id="273" r:id="rId10"/>
    <p:sldId id="283" r:id="rId11"/>
    <p:sldId id="274" r:id="rId12"/>
    <p:sldId id="264" r:id="rId13"/>
  </p:sldIdLst>
  <p:sldSz cx="12192000" cy="6858000"/>
  <p:notesSz cx="6934200" cy="9280525"/>
  <p:defaultTextStyle>
    <a:defPPr>
      <a:defRPr lang="en-GB"/>
    </a:defPPr>
    <a:lvl1pPr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1pPr>
    <a:lvl2pPr marL="742950" indent="-28575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2pPr>
    <a:lvl3pPr marL="11430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3pPr>
    <a:lvl4pPr marL="16002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4pPr>
    <a:lvl5pPr marL="2057400" indent="-228600" algn="l" defTabSz="449580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6" charset="0"/>
        <a:ea typeface="MS Gothic" panose="020B060907020508020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06" y="197"/>
      </p:cViewPr>
      <p:guideLst>
        <p:guide orient="horz" pos="2160"/>
        <p:guide pos="3871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22"/>
        <p:guide pos="2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handoutMaster" Target="handoutMasters/handout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numCol="1" anchor="t" anchorCtr="0" compatLnSpc="1"/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1pPr>
    <a:lvl2pPr marL="742950" indent="-28575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2pPr>
    <a:lvl3pPr marL="11430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3pPr>
    <a:lvl4pPr marL="16002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4pPr>
    <a:lvl5pPr marL="2057400" indent="-228600" algn="l" defTabSz="44958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6" charset="0"/>
      <a:defRPr sz="1200" kern="1200">
        <a:solidFill>
          <a:srgbClr val="000000"/>
        </a:solidFill>
        <a:latin typeface="Times New Roman" panose="02020603050405020304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/>
          </p:nvPr>
        </p:nvSpPr>
        <p:spPr/>
      </p:sp>
      <p:sp>
        <p:nvSpPr>
          <p:cNvPr id="3" name="文本占位符 2"/>
          <p:cNvSpPr/>
          <p:nvPr>
            <p:ph type="body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/>
          </p:nvPr>
        </p:nvSpPr>
        <p:spPr/>
        <p:txBody>
          <a:bodyPr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/>
          </p:nvPr>
        </p:nvSpPr>
        <p:spPr/>
        <p:txBody>
          <a:bodyPr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页脚占位符 5"/>
          <p:cNvSpPr>
            <a:spLocks noGrp="1"/>
          </p:cNvSpPr>
          <p:nvPr>
            <p:ph type="ftr"/>
          </p:nvPr>
        </p:nvSpPr>
        <p:spPr/>
        <p:txBody>
          <a:bodyPr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/>
          </p:nvPr>
        </p:nvSpPr>
        <p:spPr/>
        <p:txBody>
          <a:bodyPr/>
          <a:p>
            <a:r>
              <a:rPr lang="en-US"/>
              <a:t>Page </a:t>
            </a:r>
            <a:fld id="{47A7FEEB-9CD2-43FE-843C-C5350BEACB45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802.11-24/1388r1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Haorui Yang, China Mobile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Haorui Yang, China Mobile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</a:fld>
            <a:endParaRPr lang="en-GB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/>
              <a:t>Click to edit the title text format</a:t>
            </a:r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/>
              <a:t>Click to edit the outline text format</a:t>
            </a:r>
            <a:endParaRPr lang="en-GB"/>
          </a:p>
          <a:p>
            <a:pPr lvl="1"/>
            <a:r>
              <a:rPr lang="en-GB"/>
              <a:t>Second Outline Level</a:t>
            </a:r>
            <a:endParaRPr lang="en-GB"/>
          </a:p>
          <a:p>
            <a:pPr lvl="2"/>
            <a:r>
              <a:rPr lang="en-GB"/>
              <a:t>Third Outline Level</a:t>
            </a:r>
            <a:endParaRPr lang="en-GB"/>
          </a:p>
          <a:p>
            <a:pPr lvl="3"/>
            <a:r>
              <a:rPr lang="en-GB"/>
              <a:t>Fourth Outline Level</a:t>
            </a:r>
            <a:endParaRPr lang="en-GB"/>
          </a:p>
          <a:p>
            <a:pPr lvl="4"/>
            <a:r>
              <a:rPr lang="en-GB"/>
              <a:t>Fifth Outline Level</a:t>
            </a:r>
            <a:endParaRPr lang="en-GB"/>
          </a:p>
          <a:p>
            <a:pPr lvl="4"/>
            <a:r>
              <a:rPr lang="en-GB"/>
              <a:t>Sixth Outline Level</a:t>
            </a:r>
            <a:endParaRPr lang="en-GB"/>
          </a:p>
          <a:p>
            <a:pPr lvl="4"/>
            <a:r>
              <a:rPr lang="en-GB"/>
              <a:t>Seventh Outline Level</a:t>
            </a:r>
            <a:endParaRPr lang="en-GB"/>
          </a:p>
          <a:p>
            <a:pPr lvl="4"/>
            <a:r>
              <a:rPr lang="en-GB"/>
              <a:t>Eighth Outline Level</a:t>
            </a:r>
            <a:endParaRPr lang="en-GB"/>
          </a:p>
          <a:p>
            <a:pPr lvl="4"/>
            <a:r>
              <a:rPr lang="en-GB"/>
              <a:t>Ninth Outline Level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panose="020B0604020202020204" charset="-122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24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/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1388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r</a:t>
            </a:r>
            <a:r>
              <a:rPr kumimoji="0" lang="en-US" alt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6" charset="0"/>
                <a:ea typeface="MS Gothic" panose="020B0609070205080204" charset="-128"/>
                <a:cs typeface="Arial Unicode MS" panose="020B0604020202020204" charset="-122"/>
              </a:rPr>
              <a:t>2</a:t>
            </a:r>
            <a:endParaRPr kumimoji="0" lang="en-US" alt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6" charset="0"/>
              <a:ea typeface="MS Gothic" panose="020B0609070205080204" charset="-128"/>
              <a:cs typeface="Arial Unicode MS" panose="020B0604020202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3200" b="1">
          <a:solidFill>
            <a:srgbClr val="000000"/>
          </a:solidFill>
          <a:latin typeface="Times New Roman" panose="02020603050405020304" pitchFamily="16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13410"/>
            <a:ext cx="10363200" cy="1470025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Thoughts on interface between AP MLDs for seamless roaming</a:t>
            </a:r>
            <a:endParaRPr lang="en-US" altLang="en-GB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72285"/>
            <a:ext cx="8534400" cy="476250"/>
          </a:xfrm>
        </p:spPr>
        <p:txBody>
          <a:bodyPr/>
          <a:lstStyle/>
          <a:p>
            <a:pPr algn="ctr">
              <a:spcBef>
                <a:spcPts val="500"/>
              </a:spcBef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en-GB" sz="2000" b="0" dirty="0"/>
              <a:t>2024</a:t>
            </a:r>
            <a:r>
              <a:rPr lang="en-GB" sz="2000" b="0" dirty="0"/>
              <a:t>-</a:t>
            </a:r>
            <a:r>
              <a:rPr lang="en-US" altLang="en-GB" sz="2000" b="0" dirty="0"/>
              <a:t>10</a:t>
            </a:r>
            <a:r>
              <a:rPr lang="en-GB" sz="2000" b="0" dirty="0"/>
              <a:t>-</a:t>
            </a:r>
            <a:r>
              <a:rPr lang="en-US" altLang="en-GB" sz="2000" b="0" dirty="0"/>
              <a:t>8</a:t>
            </a:r>
            <a:endParaRPr lang="en-US" alt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5" name="表格 4"/>
          <p:cNvGraphicFramePr/>
          <p:nvPr/>
        </p:nvGraphicFramePr>
        <p:xfrm>
          <a:off x="1127125" y="2427605"/>
          <a:ext cx="9822180" cy="1905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8185"/>
                <a:gridCol w="1988820"/>
                <a:gridCol w="3084830"/>
                <a:gridCol w="2760345"/>
              </a:tblGrid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b="1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altLang="zh-CN" b="1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Haorui Yang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China Mobile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Hangzhou, Zhejiang, China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yanghaorui0217@163.com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chemeClr val="tx1"/>
                          </a:solidFill>
                        </a:rPr>
                        <a:t>Hangbin Zhao</a:t>
                      </a:r>
                      <a:endParaRPr lang="en-US" altLang="zh-CN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China Mobile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1800">
                          <a:solidFill>
                            <a:schemeClr val="tx1"/>
                          </a:solidFill>
                          <a:sym typeface="+mn-ea"/>
                        </a:rPr>
                        <a:t>Hangzhou, Zhejiang, China</a:t>
                      </a: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381000"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>
                        <a:solidFill>
                          <a:schemeClr val="tx1"/>
                        </a:solidFill>
                      </a:endParaRPr>
                    </a:p>
                  </a:txBody>
                  <a:tcPr marL="90170" marR="90170" marT="46990" marB="4699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GB"/>
              <a:t>[1]: 24/0209r4, Specification Framework for TGbn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GB"/>
              <a:t>Introduction</a:t>
            </a:r>
            <a:endParaRPr lang="en-US" altLang="en-GB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l" defTabSz="449580">
              <a:buSzTx/>
              <a:buChar char="•"/>
            </a:pPr>
            <a:r>
              <a:rPr lang="en-GB"/>
              <a:t>In [1], </a:t>
            </a:r>
            <a:r>
              <a:rPr lang="en-US" altLang="en-GB"/>
              <a:t>it has been agreed that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/>
              <a:t>the non-AP MLD context is transferred from the source AP MLD to the target AP MLD; 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/>
              <a:t>the buffered DL data can be forwarded from </a:t>
            </a:r>
            <a:r>
              <a:rPr lang="en-US" altLang="en-GB">
                <a:sym typeface="+mn-ea"/>
              </a:rPr>
              <a:t>the source AP MLD to the target AP MLD.</a:t>
            </a:r>
            <a:endParaRPr lang="en-US" altLang="en-GB">
              <a:sym typeface="+mn-ea"/>
            </a:endParaRPr>
          </a:p>
          <a:p>
            <a:pPr lvl="0" algn="l" defTabSz="449580">
              <a:buSzTx/>
              <a:buChar char="•"/>
            </a:pPr>
            <a:r>
              <a:rPr lang="en-US" altLang="en-GB"/>
              <a:t>Therefore, the interface protocol between AP MLDs is the base of the seamless roaming procedure. </a:t>
            </a:r>
            <a:endParaRPr lang="en-US" altLang="en-GB"/>
          </a:p>
          <a:p>
            <a:pPr lvl="0" algn="l" defTabSz="449580">
              <a:buSzTx/>
              <a:buChar char="•"/>
            </a:pPr>
            <a:r>
              <a:rPr lang="en-US" altLang="en-GB"/>
              <a:t>There is the submission that proposes </a:t>
            </a:r>
            <a:r>
              <a:rPr lang="en-US" altLang="en-GB">
                <a:sym typeface="+mn-ea"/>
              </a:rPr>
              <a:t>the below options</a:t>
            </a:r>
            <a:r>
              <a:rPr lang="en-US" altLang="en-GB"/>
              <a:t> for the interface between AP MLDs:</a:t>
            </a:r>
            <a:endParaRPr lang="en-US" altLang="en-GB"/>
          </a:p>
          <a:p>
            <a:pPr lvl="1" algn="l" defTabSz="449580">
              <a:buSzTx/>
              <a:buChar char="•"/>
            </a:pPr>
            <a:r>
              <a:rPr lang="en-US" altLang="en-GB" sz="2000"/>
              <a:t>over the air; or</a:t>
            </a:r>
            <a:endParaRPr lang="en-US" altLang="en-GB" sz="2000"/>
          </a:p>
          <a:p>
            <a:pPr lvl="1" algn="l" defTabSz="449580">
              <a:buSzTx/>
              <a:buChar char="•"/>
            </a:pPr>
            <a:r>
              <a:rPr lang="en-US" altLang="en-GB" sz="2000"/>
              <a:t>over the DS.</a:t>
            </a:r>
            <a:endParaRPr lang="en-US" altLang="en-GB"/>
          </a:p>
          <a:p>
            <a:pPr lvl="0" algn="l" defTabSz="449580">
              <a:buSzTx/>
              <a:buChar char="•"/>
            </a:pPr>
            <a:r>
              <a:rPr lang="en-US" altLang="en-GB"/>
              <a:t>This submission provides some thoughts on these 2 types of interface in the infrastructure network.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DS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 over-the-DS interface requests that there is a physical line connecting via the DS</a:t>
            </a:r>
            <a:r>
              <a:rPr lang="en-US" altLang="en-GB">
                <a:sym typeface="+mn-ea"/>
              </a:rPr>
              <a:t> between </a:t>
            </a:r>
            <a:r>
              <a:rPr lang="en-US" altLang="en-GB"/>
              <a:t>the AP MLDs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Indirect line over the network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Most feasible deployment option;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Impossible transmission if the AP MLDs connect to the different operator networks.</a:t>
            </a:r>
            <a:endParaRPr lang="en-US" altLang="en-GB"/>
          </a:p>
          <a:p>
            <a:pPr lvl="0">
              <a:buFont typeface="Times New Roman" panose="02020603050405020304" pitchFamily="16" charset="0"/>
              <a:buChar char="•"/>
            </a:pPr>
            <a:r>
              <a:rPr lang="en-US" altLang="en-GB"/>
              <a:t>This cannot assume that both AP MLDs connect </a:t>
            </a:r>
            <a:endParaRPr lang="en-US" altLang="en-GB"/>
          </a:p>
          <a:p>
            <a:pPr marL="0" lvl="0" indent="0">
              <a:buFont typeface="Times New Roman" panose="02020603050405020304" pitchFamily="16" charset="0"/>
              <a:buNone/>
            </a:pPr>
            <a:r>
              <a:rPr lang="en-US" altLang="en-GB"/>
              <a:t>     to the same </a:t>
            </a:r>
            <a:r>
              <a:rPr lang="en-US" altLang="en-GB" b="1"/>
              <a:t>ESS/operator network.</a:t>
            </a:r>
            <a:endParaRPr lang="en-US" altLang="en-GB" sz="2400"/>
          </a:p>
          <a:p>
            <a:pPr marL="0" lvl="0" indent="457200">
              <a:buFont typeface="Times New Roman" panose="02020603050405020304" pitchFamily="16" charset="0"/>
              <a:buNone/>
            </a:pPr>
            <a:endParaRPr lang="en-US" altLang="en-GB" b="1"/>
          </a:p>
          <a:p>
            <a:pPr lvl="0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  <p:pic>
        <p:nvPicPr>
          <p:cNvPr id="3" name="图片 2" descr="图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04530" y="2909570"/>
            <a:ext cx="3864610" cy="353949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未命名绘图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84920" y="3413760"/>
            <a:ext cx="3328670" cy="3048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DS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10361295" cy="4252595"/>
          </a:xfrm>
        </p:spPr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Connecting to the different operator network results in the failed seamless roaming and bad performance.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There may be the idea that the existing mobility domain concept can be reused to guarantee the AP MLDs belong to the same network, however, it has the below issues: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Out of control of the operator since it is not specified that who controls.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Operator, AP vendor, user are all possible.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Limiting the performance of seamless roaming</a:t>
            </a:r>
            <a:endParaRPr lang="en-US" altLang="en-GB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Mobility domain is a part of ESS which covers a limited area.</a:t>
            </a:r>
            <a:endParaRPr lang="en-US" altLang="en-GB" sz="1800"/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 sz="1800"/>
              <a:t>This makes that the seamless roaming is not an attractive and advanced feature.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 b="1"/>
          </a:p>
          <a:p>
            <a:pPr lvl="0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DS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Proposal: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seamless roaming is applied to the AP MLDs connecting to the same operator infrastructure network.</a:t>
            </a:r>
            <a:endParaRPr lang="en-US" altLang="en-GB">
              <a:sym typeface="+mn-ea"/>
            </a:endParaRPr>
          </a:p>
          <a:p>
            <a:pPr lvl="2">
              <a:buFont typeface="Times New Roman" panose="02020603050405020304" pitchFamily="16" charset="0"/>
              <a:buChar char="•"/>
            </a:pPr>
            <a:r>
              <a:rPr lang="en-US" altLang="en-GB"/>
              <a:t>The solution to guarantee this is TBD.</a:t>
            </a: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7" name="图片 6" descr="未命名绘图 - 副本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968615" y="4511040"/>
            <a:ext cx="4031615" cy="124015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Over the air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over-the-air interface requests that one AP MLD is inside the service area of another AP MLD, which cannot be always guaranteed.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scenario depends on how to deploy the AP MLDs.</a:t>
            </a:r>
            <a:endParaRPr lang="en-US" altLang="en-GB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Over-the-air interface can be independent from the operator network.</a:t>
            </a:r>
            <a:endParaRPr lang="en-US" altLang="en-GB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Considering the radio capability of AP MLD, it is possible that the AP MLD cannot communicate with each other at the same time with their STAs.</a:t>
            </a:r>
            <a:endParaRPr lang="en-US" altLang="en-GB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endParaRPr lang="en-US" altLang="en-GB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endParaRPr lang="en-US" altLang="en-GB" sz="1600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endParaRPr lang="en-US" altLang="en-GB" sz="1600">
              <a:sym typeface="+mn-ea"/>
            </a:endParaRPr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 sz="1600">
                <a:sym typeface="+mn-ea"/>
              </a:rPr>
              <a:t>NOTE: </a:t>
            </a:r>
            <a:r>
              <a:rPr lang="en-US" altLang="en-GB" sz="1600" b="0">
                <a:sym typeface="+mn-ea"/>
              </a:rPr>
              <a:t>There can be direct physical line between </a:t>
            </a:r>
            <a:r>
              <a:rPr lang="en-US" altLang="en-GB" sz="1600" b="0">
                <a:sym typeface="+mn-ea"/>
              </a:rPr>
              <a:t>AP MLDs, but these AP MLDs may connect to the same or different operator networks and the deployment is uncertain and does not depend on the operator. </a:t>
            </a:r>
            <a:endParaRPr lang="en-US" altLang="en-GB" sz="1600" b="0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>
              <a:sym typeface="+mn-ea"/>
            </a:endParaRPr>
          </a:p>
          <a:p>
            <a:pPr marL="0" indent="0">
              <a:buFont typeface="Times New Roman" panose="02020603050405020304" pitchFamily="16" charset="0"/>
              <a:buNone/>
            </a:pPr>
            <a:r>
              <a:rPr lang="en-US" altLang="en-GB">
                <a:sym typeface="+mn-ea"/>
              </a:rPr>
              <a:t> 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Over the air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Proposal: 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/>
              <a:t>The over-the-DS interface should be the default option.</a:t>
            </a:r>
            <a:endParaRPr lang="en-US" altLang="en-GB"/>
          </a:p>
          <a:p>
            <a:pPr lvl="1" algn="l">
              <a:buSzTx/>
              <a:buFont typeface="Times New Roman" panose="02020603050405020304" pitchFamily="16" charset="0"/>
              <a:buChar char="•"/>
            </a:pPr>
            <a:r>
              <a:rPr lang="en-US" altLang="en-GB">
                <a:cs typeface="+mn-ea"/>
                <a:sym typeface="+mn-ea"/>
              </a:rPr>
              <a:t>The over-the-air interface between AP MLDs should use the dedicated channel to communicate with each other and the transmit power should be controlled to avoid interference.</a:t>
            </a:r>
            <a:endParaRPr lang="en-US" altLang="en-GB">
              <a:cs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Further thinking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>
              <a:buFont typeface="Times New Roman" panose="02020603050405020304" pitchFamily="16" charset="0"/>
              <a:buChar char="•"/>
            </a:pPr>
            <a:r>
              <a:rPr lang="en-US" altLang="en-GB" sz="2400">
                <a:sym typeface="+mn-ea"/>
              </a:rPr>
              <a:t>It is better to utilize the current infrastructure network as much as possible.</a:t>
            </a:r>
            <a:endParaRPr lang="en-US" altLang="en-GB"/>
          </a:p>
          <a:p>
            <a:pPr algn="l">
              <a:buSzTx/>
              <a:buChar char="•"/>
            </a:pPr>
            <a:r>
              <a:rPr lang="en-US" altLang="en-GB"/>
              <a:t>The protocol between AP MLDs should be specified in 802.11 to make the deployment more feasible.</a:t>
            </a:r>
            <a:endParaRPr lang="en-US" altLang="en-GB"/>
          </a:p>
          <a:p>
            <a:pPr lvl="1" algn="l">
              <a:buSzTx/>
              <a:buChar char="•"/>
            </a:pPr>
            <a:r>
              <a:rPr lang="en-US" altLang="en-GB"/>
              <a:t>The protocol can be designed as the payload of data frame in order to minimize the impact to the network behind AP MLD.</a:t>
            </a:r>
            <a:endParaRPr lang="en-US" altLang="en-GB"/>
          </a:p>
          <a:p>
            <a:pPr lvl="2" algn="l">
              <a:buSzTx/>
              <a:buChar char="•"/>
            </a:pPr>
            <a:r>
              <a:rPr lang="en-US" altLang="en-GB"/>
              <a:t>The network behind AP MLD is out of scope of 802.11, so more dependent less possibility of deployment.</a:t>
            </a:r>
            <a:endParaRPr lang="en-US" altLang="en-GB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p>
            <a:r>
              <a:rPr lang="en-GB" dirty="0"/>
              <a:t>Slide </a:t>
            </a:r>
            <a:fld id="{440F5867-744E-4AA6-B0ED-4C44D2DFBB7B}" type="slidenum">
              <a:rPr lang="en-GB"/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p>
            <a:r>
              <a:rPr lang="en-US"/>
              <a:t>October 2024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GB"/>
              <a:t>Summary</a:t>
            </a:r>
            <a:endParaRPr lang="en-US" alt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This submission provides some thoughts on the 2 options for the interface between AP MLDs: over the DS or over the air.</a:t>
            </a:r>
            <a:endParaRPr lang="en-US" altLang="en-GB"/>
          </a:p>
          <a:p>
            <a:pPr>
              <a:buFont typeface="Times New Roman" panose="02020603050405020304" pitchFamily="16" charset="0"/>
              <a:buChar char="•"/>
            </a:pPr>
            <a:r>
              <a:rPr lang="en-US" altLang="en-GB"/>
              <a:t>Proposal: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seamless roaming is applied to the AP MLDs under the same operator infrastructure network.</a:t>
            </a:r>
            <a:endParaRPr lang="en-US" altLang="en-GB">
              <a:sym typeface="+mn-ea"/>
            </a:endParaRPr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over-the-DS interface between AP MLDs is the default option, considering the over-the-air interface may be impossible.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r>
              <a:rPr lang="en-US" altLang="en-GB">
                <a:sym typeface="+mn-ea"/>
              </a:rPr>
              <a:t>The over-the-air interface between AP MLDs should use the dedicated channel to communicate with each other and the transmit power should be controlled to avoid interference.</a:t>
            </a: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  <a:p>
            <a:pPr lvl="1">
              <a:buFont typeface="Times New Roman" panose="02020603050405020304" pitchFamily="16" charset="0"/>
              <a:buChar char="•"/>
            </a:pPr>
            <a:endParaRPr lang="en-US" alt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Haorui Yang, China Mobile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October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6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6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4126</Words>
  <Application>WPS 演示</Application>
  <PresentationFormat>Widescreen</PresentationFormat>
  <Paragraphs>174</Paragraphs>
  <Slides>10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宋体</vt:lpstr>
      <vt:lpstr>Wingdings</vt:lpstr>
      <vt:lpstr>Times New Roman</vt:lpstr>
      <vt:lpstr>MS Gothic</vt:lpstr>
      <vt:lpstr>Arial Unicode MS</vt:lpstr>
      <vt:lpstr>微软雅黑</vt:lpstr>
      <vt:lpstr>Calibri</vt:lpstr>
      <vt:lpstr>Office Theme</vt:lpstr>
      <vt:lpstr>Thoughts on interface between AP MLDs for seamless roaming</vt:lpstr>
      <vt:lpstr>Introduction</vt:lpstr>
      <vt:lpstr>Over the DS</vt:lpstr>
      <vt:lpstr>Over the DS</vt:lpstr>
      <vt:lpstr>Over the DS</vt:lpstr>
      <vt:lpstr>Over the air</vt:lpstr>
      <vt:lpstr>Over the air</vt:lpstr>
      <vt:lpstr>Further thinking</vt:lpstr>
      <vt:lpstr>Summary</vt:lpstr>
      <vt:lpstr>References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doc: IEEE 802.11-yy/xxxxr0</dc:title>
  <dc:creator/>
  <cp:category>Name, Affiliation</cp:category>
  <cp:lastModifiedBy>Haorui Yang-CMHI</cp:lastModifiedBy>
  <cp:revision>125</cp:revision>
  <cp:lastPrinted>2113-01-01T00:00:00Z</cp:lastPrinted>
  <dcterms:created xsi:type="dcterms:W3CDTF">2014-04-14T10:59:00Z</dcterms:created>
  <dcterms:modified xsi:type="dcterms:W3CDTF">2024-10-08T02:28:45Z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991DD7FC85F340D38CBE52E284B1BA9D</vt:lpwstr>
  </property>
  <property fmtid="{D5CDD505-2E9C-101B-9397-08002B2CF9AE}" pid="3" name="KSOProductBuildVer">
    <vt:lpwstr>2052-11.8.2.12309</vt:lpwstr>
  </property>
</Properties>
</file>