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50" r:id="rId4"/>
    <p:sldId id="2697" r:id="rId5"/>
    <p:sldId id="2715" r:id="rId6"/>
    <p:sldId id="2712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550"/>
            <p14:sldId id="2697"/>
            <p14:sldId id="2715"/>
            <p14:sldId id="271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961BFE-0B62-4E7F-947F-6266AAE9E8F8}" v="2" dt="2024-09-13T00:19:30.385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 varScale="1">
        <p:scale>
          <a:sx n="92" d="100"/>
          <a:sy n="92" d="100"/>
        </p:scale>
        <p:origin x="706" y="8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139" y="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802.11-24/1386r0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320MHz Positioning</a:t>
            </a:r>
            <a:br>
              <a:rPr lang="en-US" altLang="en-US" dirty="0"/>
            </a:br>
            <a:r>
              <a:rPr lang="en-US" altLang="en-US" dirty="0"/>
              <a:t>Sep.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Sep.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395815"/>
              </p:ext>
            </p:extLst>
          </p:nvPr>
        </p:nvGraphicFramePr>
        <p:xfrm>
          <a:off x="993775" y="3159881"/>
          <a:ext cx="10510837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773432" imgH="2553940" progId="Word.Document.8">
                  <p:embed/>
                </p:oleObj>
              </mc:Choice>
              <mc:Fallback>
                <p:oleObj name="Document" r:id="rId3" imgW="10773432" imgH="25539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159881"/>
                        <a:ext cx="10510837" cy="2487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514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TGbk</a:t>
            </a:r>
            <a:r>
              <a:rPr lang="en-US" dirty="0"/>
              <a:t> 320MHz Positioning closing report for the IEEE 802.11 September 2024 interim meeting.</a:t>
            </a:r>
          </a:p>
          <a:p>
            <a:pPr indent="12700" algn="just">
              <a:spcBef>
                <a:spcPct val="20000"/>
              </a:spcBef>
            </a:pPr>
            <a:endParaRPr lang="en-US" dirty="0"/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685802"/>
            <a:ext cx="11809312" cy="678962"/>
          </a:xfrm>
        </p:spPr>
        <p:txBody>
          <a:bodyPr/>
          <a:lstStyle/>
          <a:p>
            <a:r>
              <a:rPr lang="en-US" dirty="0"/>
              <a:t>Sep. Meeting Progress and Targets Towards the Nov.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535145"/>
            <a:ext cx="10081120" cy="24699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Work completed the meeting week: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Completed response to LB287 and seek approval to move to SA ballot.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Approved report to EC on unconditional request to go to SA ballot.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Targets towards Nov. meeting: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Receive EC approval to go SA ballot.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Conduct initial SA ballot and move to rapid decision making.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7060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F83E7-3A0B-4238-818F-C4D271BA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366606"/>
          </a:xfrm>
        </p:spPr>
        <p:txBody>
          <a:bodyPr/>
          <a:lstStyle/>
          <a:p>
            <a:r>
              <a:rPr lang="en-US" dirty="0" err="1"/>
              <a:t>TGbk</a:t>
            </a:r>
            <a:r>
              <a:rPr lang="en-US" dirty="0"/>
              <a:t> Projected Timeline (previously)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A37FE-39E6-40C2-9771-486289537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2612-7DBB-47B1-B68C-ED1BCC0650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5B61A1-8673-4A65-B4BE-D1B85DA04E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2024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5EF855-DA72-576E-0DFC-4AF2E178E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969" y="1700807"/>
            <a:ext cx="10285409" cy="4169797"/>
          </a:xfrm>
          <a:prstGeom prst="rect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0DE2D2-B929-A3D9-DCCA-042F8A735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5142" y="1700808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EB89CE-A539-831C-C499-61A3A9BA6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9648" y="1694141"/>
            <a:ext cx="1265494" cy="37976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CCEDC9-AF1A-2744-A58C-A51A8132C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541" y="1694141"/>
            <a:ext cx="1272613" cy="37899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3100F3-DB67-A234-D869-051CE120F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8974" y="1694140"/>
            <a:ext cx="1372566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D37167-5F2A-F8D9-C366-8C0EE0BC5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597" y="1694140"/>
            <a:ext cx="1215378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908B82-46DC-48CE-056D-06B922C22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5255" y="1694140"/>
            <a:ext cx="1288633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A7E2BD-48DF-F8D8-2295-DA5029A22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8220" y="1700808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2024</a:t>
            </a:r>
          </a:p>
        </p:txBody>
      </p:sp>
      <p:sp>
        <p:nvSpPr>
          <p:cNvPr id="24" name="Line 15">
            <a:extLst>
              <a:ext uri="{FF2B5EF4-FFF2-40B4-BE49-F238E27FC236}">
                <a16:creationId xmlns:a16="http://schemas.microsoft.com/office/drawing/2014/main" id="{7CF910CB-6231-089E-1BCA-6DD466928C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86718" y="1728155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6" name="Line 14">
            <a:extLst>
              <a:ext uri="{FF2B5EF4-FFF2-40B4-BE49-F238E27FC236}">
                <a16:creationId xmlns:a16="http://schemas.microsoft.com/office/drawing/2014/main" id="{959E0FD8-604C-681E-5960-8784CF4CAE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96263" y="1728155"/>
            <a:ext cx="7937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7" name="Line 10">
            <a:extLst>
              <a:ext uri="{FF2B5EF4-FFF2-40B4-BE49-F238E27FC236}">
                <a16:creationId xmlns:a16="http://schemas.microsoft.com/office/drawing/2014/main" id="{F89E2DDE-8ACD-3FED-CF0F-6DB75B96C6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2896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8" name="Line 11">
            <a:extLst>
              <a:ext uri="{FF2B5EF4-FFF2-40B4-BE49-F238E27FC236}">
                <a16:creationId xmlns:a16="http://schemas.microsoft.com/office/drawing/2014/main" id="{639E277B-95ED-9E3B-A7B2-72214D0D2D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1210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9" name="Line 15">
            <a:extLst>
              <a:ext uri="{FF2B5EF4-FFF2-40B4-BE49-F238E27FC236}">
                <a16:creationId xmlns:a16="http://schemas.microsoft.com/office/drawing/2014/main" id="{2F725920-71A3-D2D7-622F-BCFB710C5DB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5001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0" name="Line 15">
            <a:extLst>
              <a:ext uri="{FF2B5EF4-FFF2-40B4-BE49-F238E27FC236}">
                <a16:creationId xmlns:a16="http://schemas.microsoft.com/office/drawing/2014/main" id="{A926A33B-8DAE-1859-B396-0B57B9B3CB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22878" y="1694141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3A0B94-1D55-E0CF-18E6-2689CCB13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4353" y="1683662"/>
            <a:ext cx="1304652" cy="389474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2024</a:t>
            </a:r>
          </a:p>
        </p:txBody>
      </p:sp>
      <p:sp>
        <p:nvSpPr>
          <p:cNvPr id="41" name="Line 15">
            <a:extLst>
              <a:ext uri="{FF2B5EF4-FFF2-40B4-BE49-F238E27FC236}">
                <a16:creationId xmlns:a16="http://schemas.microsoft.com/office/drawing/2014/main" id="{053822A8-72CF-97E5-2EF1-BB5F76DE75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19011" y="1676995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42" name="Text Box 26">
            <a:extLst>
              <a:ext uri="{FF2B5EF4-FFF2-40B4-BE49-F238E27FC236}">
                <a16:creationId xmlns:a16="http://schemas.microsoft.com/office/drawing/2014/main" id="{F26C83E6-9B8E-0A9C-7F87-FF8F3BA9EFC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03899" y="2361161"/>
            <a:ext cx="865662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000650BE-08FB-CB96-BC5D-989DEC23D1D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92268" y="2170682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2E743BA-E8AE-C177-7159-C87179743B5F}"/>
              </a:ext>
            </a:extLst>
          </p:cNvPr>
          <p:cNvSpPr/>
          <p:nvPr/>
        </p:nvSpPr>
        <p:spPr>
          <a:xfrm>
            <a:off x="1030624" y="3060111"/>
            <a:ext cx="1111020" cy="17340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99000">
                <a:schemeClr val="accent1"/>
              </a:gs>
              <a:gs pos="10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Framework</a:t>
            </a:r>
          </a:p>
        </p:txBody>
      </p:sp>
      <p:sp>
        <p:nvSpPr>
          <p:cNvPr id="68" name="Isosceles Triangle 67">
            <a:extLst>
              <a:ext uri="{FF2B5EF4-FFF2-40B4-BE49-F238E27FC236}">
                <a16:creationId xmlns:a16="http://schemas.microsoft.com/office/drawing/2014/main" id="{35CE6954-FDCC-5374-FCDA-B4104816996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18875" y="2197731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69" name="Text Box 26">
            <a:extLst>
              <a:ext uri="{FF2B5EF4-FFF2-40B4-BE49-F238E27FC236}">
                <a16:creationId xmlns:a16="http://schemas.microsoft.com/office/drawing/2014/main" id="{BEDE620C-94EC-4F5F-964C-C55943428387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601364" y="2361161"/>
            <a:ext cx="1256193" cy="544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Framework completion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05/23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13418C8-0519-12D6-514D-5108F7D6D136}"/>
              </a:ext>
            </a:extLst>
          </p:cNvPr>
          <p:cNvSpPr/>
          <p:nvPr/>
        </p:nvSpPr>
        <p:spPr>
          <a:xfrm>
            <a:off x="2133167" y="3948461"/>
            <a:ext cx="8961120" cy="26685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67000">
                <a:schemeClr val="accent1"/>
              </a:gs>
              <a:gs pos="81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802.11bk amendment text development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C1612A4-07EB-1F0A-D76D-C9BD05850E7F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9481" y="3249993"/>
            <a:ext cx="109728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Isosceles Triangle 71">
            <a:extLst>
              <a:ext uri="{FF2B5EF4-FFF2-40B4-BE49-F238E27FC236}">
                <a16:creationId xmlns:a16="http://schemas.microsoft.com/office/drawing/2014/main" id="{26A92764-F114-9E79-FAEC-12F7F3BA9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5888" y="2181161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73" name="Text Box 26">
            <a:extLst>
              <a:ext uri="{FF2B5EF4-FFF2-40B4-BE49-F238E27FC236}">
                <a16:creationId xmlns:a16="http://schemas.microsoft.com/office/drawing/2014/main" id="{2E5EF2A9-C6DB-4D2C-54D0-C5C3AA82E8B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682632" y="2361161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Initial WG ballot</a:t>
            </a:r>
          </a:p>
        </p:txBody>
      </p:sp>
      <p:sp>
        <p:nvSpPr>
          <p:cNvPr id="74" name="Isosceles Triangle 73">
            <a:extLst>
              <a:ext uri="{FF2B5EF4-FFF2-40B4-BE49-F238E27FC236}">
                <a16:creationId xmlns:a16="http://schemas.microsoft.com/office/drawing/2014/main" id="{7EBE38FB-862D-F7EA-9496-BC4C3964FD4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219499" y="2187710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75" name="Text Box 26">
            <a:extLst>
              <a:ext uri="{FF2B5EF4-FFF2-40B4-BE49-F238E27FC236}">
                <a16:creationId xmlns:a16="http://schemas.microsoft.com/office/drawing/2014/main" id="{3365A062-102D-1834-A813-C4D3B9BF37F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905273" y="2380799"/>
            <a:ext cx="846911" cy="39063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anchor="ctr"/>
          <a:lstStyle>
            <a:defPPr>
              <a:defRPr lang="en-GB"/>
            </a:defPPr>
            <a:lvl1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 sz="1100" kern="0">
                <a:solidFill>
                  <a:srgbClr val="000000"/>
                </a:solidFill>
                <a:latin typeface="Times New Roman"/>
                <a:ea typeface="MS Gothic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Recirc 03/24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2EE50FFE-09D5-3FE8-6FED-726676D84E30}"/>
              </a:ext>
            </a:extLst>
          </p:cNvPr>
          <p:cNvCxnSpPr>
            <a:cxnSpLocks/>
          </p:cNvCxnSpPr>
          <p:nvPr/>
        </p:nvCxnSpPr>
        <p:spPr bwMode="auto">
          <a:xfrm flipV="1">
            <a:off x="2141712" y="4252099"/>
            <a:ext cx="585216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ED43BC3B-76A3-7EC9-8880-D99BCC601081}"/>
              </a:ext>
            </a:extLst>
          </p:cNvPr>
          <p:cNvSpPr/>
          <p:nvPr/>
        </p:nvSpPr>
        <p:spPr>
          <a:xfrm>
            <a:off x="6055001" y="4459734"/>
            <a:ext cx="1371600" cy="26685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11bk D2.0 </a:t>
            </a:r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9D6EC8B7-F456-EBF3-CCF0-C1C70888510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639062" y="2191124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77" name="Text Box 26">
            <a:extLst>
              <a:ext uri="{FF2B5EF4-FFF2-40B4-BE49-F238E27FC236}">
                <a16:creationId xmlns:a16="http://schemas.microsoft.com/office/drawing/2014/main" id="{A60D0AB6-5A3D-7C69-D9E1-817205D9A9F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326003" y="2384213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Initial SA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10/24</a:t>
            </a: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85B8D61D-2138-73A3-1D8C-C7684FBF6F8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425303" y="2733620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6" name="Text Box 26">
            <a:extLst>
              <a:ext uri="{FF2B5EF4-FFF2-40B4-BE49-F238E27FC236}">
                <a16:creationId xmlns:a16="http://schemas.microsoft.com/office/drawing/2014/main" id="{B0BF20E2-E0A8-8D6F-3244-243AA2E39C1E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172047" y="2926709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Final WG ballot 9/24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DF4CEFA-24DB-B718-6CB4-42572EC91263}"/>
              </a:ext>
            </a:extLst>
          </p:cNvPr>
          <p:cNvSpPr/>
          <p:nvPr/>
        </p:nvSpPr>
        <p:spPr>
          <a:xfrm>
            <a:off x="7410322" y="5373180"/>
            <a:ext cx="1371600" cy="26685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99000">
                <a:schemeClr val="accent1"/>
              </a:gs>
              <a:gs pos="10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11bk D3.0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C4DEE5D-91E7-90BF-A2A0-F99364717F3C}"/>
              </a:ext>
            </a:extLst>
          </p:cNvPr>
          <p:cNvSpPr/>
          <p:nvPr/>
        </p:nvSpPr>
        <p:spPr>
          <a:xfrm>
            <a:off x="7938736" y="4910596"/>
            <a:ext cx="822960" cy="24173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98000">
                <a:schemeClr val="accent1"/>
              </a:gs>
              <a:gs pos="10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MDR</a:t>
            </a: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43F5E3CB-F677-C745-D20E-C8A417C5482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922394" y="3497409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22" name="Text Box 26">
            <a:extLst>
              <a:ext uri="{FF2B5EF4-FFF2-40B4-BE49-F238E27FC236}">
                <a16:creationId xmlns:a16="http://schemas.microsoft.com/office/drawing/2014/main" id="{9D19D750-E3E8-6118-AD44-DC0FEB6935A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608168" y="3690498"/>
            <a:ext cx="846911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MDR start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2CF913C1-0695-71EF-803F-F0FD2B31818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688843" y="3501008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32" name="Text Box 26">
            <a:extLst>
              <a:ext uri="{FF2B5EF4-FFF2-40B4-BE49-F238E27FC236}">
                <a16:creationId xmlns:a16="http://schemas.microsoft.com/office/drawing/2014/main" id="{2110EAA4-D4E4-0F99-78FF-A4B093A97B3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374617" y="3694097"/>
            <a:ext cx="846911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MDR </a:t>
            </a:r>
            <a:r>
              <a:rPr lang="en-US" alt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cmp</a:t>
            </a:r>
            <a:endParaRPr lang="en-US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16A9EB5-357B-C1F0-C6F4-C069F8E97C1D}"/>
              </a:ext>
            </a:extLst>
          </p:cNvPr>
          <p:cNvSpPr/>
          <p:nvPr/>
        </p:nvSpPr>
        <p:spPr>
          <a:xfrm>
            <a:off x="9032838" y="5366281"/>
            <a:ext cx="548640" cy="27375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 D4.0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0CD3C97-315D-979C-8B97-BC99B751C835}"/>
              </a:ext>
            </a:extLst>
          </p:cNvPr>
          <p:cNvSpPr/>
          <p:nvPr/>
        </p:nvSpPr>
        <p:spPr>
          <a:xfrm>
            <a:off x="9579808" y="5366282"/>
            <a:ext cx="548640" cy="27375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 D5.0 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DCEDEF3-C383-F27C-599A-3C64AC93950E}"/>
              </a:ext>
            </a:extLst>
          </p:cNvPr>
          <p:cNvGrpSpPr/>
          <p:nvPr/>
        </p:nvGrpSpPr>
        <p:grpSpPr>
          <a:xfrm>
            <a:off x="10488175" y="2215423"/>
            <a:ext cx="846911" cy="583719"/>
            <a:chOff x="8748009" y="2135494"/>
            <a:chExt cx="846911" cy="583719"/>
          </a:xfrm>
        </p:grpSpPr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BE275D04-0E55-783A-2F10-024343DE6C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065917" y="2135494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38" name="Text Box 26">
              <a:extLst>
                <a:ext uri="{FF2B5EF4-FFF2-40B4-BE49-F238E27FC236}">
                  <a16:creationId xmlns:a16="http://schemas.microsoft.com/office/drawing/2014/main" id="{925CCA4D-2238-A360-9DEE-5E20B6E274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748009" y="2328583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Final SA</a:t>
              </a:r>
            </a:p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11/24</a:t>
              </a:r>
            </a:p>
          </p:txBody>
        </p:sp>
      </p:grp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AC2FE1C4-C3F9-35B8-7706-22D6CDA0ECD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368054" y="2726762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40" name="Text Box 26">
            <a:extLst>
              <a:ext uri="{FF2B5EF4-FFF2-40B4-BE49-F238E27FC236}">
                <a16:creationId xmlns:a16="http://schemas.microsoft.com/office/drawing/2014/main" id="{6C22E9D8-CD61-9ED2-FCE5-B0D7BA4FC6A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0114798" y="2919851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SA </a:t>
            </a:r>
            <a:r>
              <a:rPr lang="en-US" alt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Recir</a:t>
            </a:r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11/24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2B0BAAA-5A8A-A4AA-3819-F13D9F3D7FF0}"/>
              </a:ext>
            </a:extLst>
          </p:cNvPr>
          <p:cNvCxnSpPr>
            <a:cxnSpLocks/>
          </p:cNvCxnSpPr>
          <p:nvPr/>
        </p:nvCxnSpPr>
        <p:spPr bwMode="auto">
          <a:xfrm flipV="1">
            <a:off x="6039272" y="4743072"/>
            <a:ext cx="137160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00E14D7-3DAE-7A86-C68B-AC0B40A9F897}"/>
              </a:ext>
            </a:extLst>
          </p:cNvPr>
          <p:cNvCxnSpPr>
            <a:cxnSpLocks/>
          </p:cNvCxnSpPr>
          <p:nvPr/>
        </p:nvCxnSpPr>
        <p:spPr bwMode="auto">
          <a:xfrm flipV="1">
            <a:off x="7446268" y="5181281"/>
            <a:ext cx="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AE9E037-61B9-03A2-3325-E7554105BBD8}"/>
              </a:ext>
            </a:extLst>
          </p:cNvPr>
          <p:cNvCxnSpPr>
            <a:cxnSpLocks/>
          </p:cNvCxnSpPr>
          <p:nvPr/>
        </p:nvCxnSpPr>
        <p:spPr bwMode="auto">
          <a:xfrm flipV="1">
            <a:off x="7442236" y="5660582"/>
            <a:ext cx="128016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4F6F6F8-1DDC-5815-387B-7B872545E5C3}"/>
              </a:ext>
            </a:extLst>
          </p:cNvPr>
          <p:cNvCxnSpPr>
            <a:cxnSpLocks/>
          </p:cNvCxnSpPr>
          <p:nvPr/>
        </p:nvCxnSpPr>
        <p:spPr bwMode="auto">
          <a:xfrm flipV="1">
            <a:off x="7934762" y="5167580"/>
            <a:ext cx="82296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62085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F83E7-3A0B-4238-818F-C4D271BA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366606"/>
          </a:xfrm>
        </p:spPr>
        <p:txBody>
          <a:bodyPr/>
          <a:lstStyle/>
          <a:p>
            <a:r>
              <a:rPr lang="en-US" dirty="0" err="1"/>
              <a:t>TGbk</a:t>
            </a:r>
            <a:r>
              <a:rPr lang="en-US" dirty="0"/>
              <a:t> Projected Timeline (updated)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A37FE-39E6-40C2-9771-486289537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2612-7DBB-47B1-B68C-ED1BCC0650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5B61A1-8673-4A65-B4BE-D1B85DA04E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2024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5EF855-DA72-576E-0DFC-4AF2E178E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969" y="1700807"/>
            <a:ext cx="10285409" cy="4169797"/>
          </a:xfrm>
          <a:prstGeom prst="rect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0DE2D2-B929-A3D9-DCCA-042F8A735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5142" y="1700808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EB89CE-A539-831C-C499-61A3A9BA6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9648" y="1694141"/>
            <a:ext cx="1265494" cy="37976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CCEDC9-AF1A-2744-A58C-A51A8132C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541" y="1694141"/>
            <a:ext cx="1272613" cy="37899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2024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3100F3-DB67-A234-D869-051CE120F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8974" y="1694140"/>
            <a:ext cx="1372566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D37167-5F2A-F8D9-C366-8C0EE0BC5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597" y="1694140"/>
            <a:ext cx="1215378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908B82-46DC-48CE-056D-06B922C22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5255" y="1694140"/>
            <a:ext cx="1288633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A7E2BD-48DF-F8D8-2295-DA5029A22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8220" y="1700808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2025</a:t>
            </a:r>
          </a:p>
        </p:txBody>
      </p:sp>
      <p:sp>
        <p:nvSpPr>
          <p:cNvPr id="24" name="Line 15">
            <a:extLst>
              <a:ext uri="{FF2B5EF4-FFF2-40B4-BE49-F238E27FC236}">
                <a16:creationId xmlns:a16="http://schemas.microsoft.com/office/drawing/2014/main" id="{7CF910CB-6231-089E-1BCA-6DD466928C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86718" y="1728155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6" name="Line 14">
            <a:extLst>
              <a:ext uri="{FF2B5EF4-FFF2-40B4-BE49-F238E27FC236}">
                <a16:creationId xmlns:a16="http://schemas.microsoft.com/office/drawing/2014/main" id="{959E0FD8-604C-681E-5960-8784CF4CAE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96263" y="1728155"/>
            <a:ext cx="7937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8" name="Line 11">
            <a:extLst>
              <a:ext uri="{FF2B5EF4-FFF2-40B4-BE49-F238E27FC236}">
                <a16:creationId xmlns:a16="http://schemas.microsoft.com/office/drawing/2014/main" id="{639E277B-95ED-9E3B-A7B2-72214D0D2D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1210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9" name="Line 15">
            <a:extLst>
              <a:ext uri="{FF2B5EF4-FFF2-40B4-BE49-F238E27FC236}">
                <a16:creationId xmlns:a16="http://schemas.microsoft.com/office/drawing/2014/main" id="{2F725920-71A3-D2D7-622F-BCFB710C5DB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5001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0" name="Line 15">
            <a:extLst>
              <a:ext uri="{FF2B5EF4-FFF2-40B4-BE49-F238E27FC236}">
                <a16:creationId xmlns:a16="http://schemas.microsoft.com/office/drawing/2014/main" id="{A926A33B-8DAE-1859-B396-0B57B9B3CB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22878" y="1694141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3A0B94-1D55-E0CF-18E6-2689CCB13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4353" y="1683662"/>
            <a:ext cx="1304652" cy="389474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2025</a:t>
            </a:r>
          </a:p>
        </p:txBody>
      </p:sp>
      <p:sp>
        <p:nvSpPr>
          <p:cNvPr id="41" name="Line 15">
            <a:extLst>
              <a:ext uri="{FF2B5EF4-FFF2-40B4-BE49-F238E27FC236}">
                <a16:creationId xmlns:a16="http://schemas.microsoft.com/office/drawing/2014/main" id="{053822A8-72CF-97E5-2EF1-BB5F76DE75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19011" y="1676995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3" name="Line 11">
            <a:extLst>
              <a:ext uri="{FF2B5EF4-FFF2-40B4-BE49-F238E27FC236}">
                <a16:creationId xmlns:a16="http://schemas.microsoft.com/office/drawing/2014/main" id="{2C059D81-45A5-6AD9-637D-82F36CF5B16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18974" y="1706266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72" name="Isosceles Triangle 71">
            <a:extLst>
              <a:ext uri="{FF2B5EF4-FFF2-40B4-BE49-F238E27FC236}">
                <a16:creationId xmlns:a16="http://schemas.microsoft.com/office/drawing/2014/main" id="{26A92764-F114-9E79-FAEC-12F7F3BA9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1702" y="2237101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73" name="Text Box 26">
            <a:extLst>
              <a:ext uri="{FF2B5EF4-FFF2-40B4-BE49-F238E27FC236}">
                <a16:creationId xmlns:a16="http://schemas.microsoft.com/office/drawing/2014/main" id="{2E5EF2A9-C6DB-4D2C-54D0-C5C3AA82E8B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778446" y="2417101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Initial WG ballot</a:t>
            </a:r>
          </a:p>
        </p:txBody>
      </p:sp>
      <p:sp>
        <p:nvSpPr>
          <p:cNvPr id="74" name="Isosceles Triangle 73">
            <a:extLst>
              <a:ext uri="{FF2B5EF4-FFF2-40B4-BE49-F238E27FC236}">
                <a16:creationId xmlns:a16="http://schemas.microsoft.com/office/drawing/2014/main" id="{7EBE38FB-862D-F7EA-9496-BC4C3964FD4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315313" y="2243650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75" name="Text Box 26">
            <a:extLst>
              <a:ext uri="{FF2B5EF4-FFF2-40B4-BE49-F238E27FC236}">
                <a16:creationId xmlns:a16="http://schemas.microsoft.com/office/drawing/2014/main" id="{3365A062-102D-1834-A813-C4D3B9BF37F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001087" y="2436739"/>
            <a:ext cx="846911" cy="39063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anchor="ctr"/>
          <a:lstStyle>
            <a:defPPr>
              <a:defRPr lang="en-GB"/>
            </a:defPPr>
            <a:lvl1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 sz="1100" kern="0">
                <a:solidFill>
                  <a:srgbClr val="000000"/>
                </a:solidFill>
                <a:latin typeface="Times New Roman"/>
                <a:ea typeface="MS Gothic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Recirc 03/24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39F2967-3631-356A-5719-4E46EF9233E2}"/>
              </a:ext>
            </a:extLst>
          </p:cNvPr>
          <p:cNvGrpSpPr/>
          <p:nvPr/>
        </p:nvGrpSpPr>
        <p:grpSpPr>
          <a:xfrm>
            <a:off x="891747" y="4004401"/>
            <a:ext cx="8238900" cy="304304"/>
            <a:chOff x="2133167" y="3948461"/>
            <a:chExt cx="8961120" cy="304304"/>
          </a:xfrm>
        </p:grpSpPr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013418C8-0519-12D6-514D-5108F7D6D136}"/>
                </a:ext>
              </a:extLst>
            </p:cNvPr>
            <p:cNvSpPr/>
            <p:nvPr/>
          </p:nvSpPr>
          <p:spPr>
            <a:xfrm>
              <a:off x="2133167" y="3948461"/>
              <a:ext cx="8961120" cy="266858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0">
                  <a:schemeClr val="accent1"/>
                </a:gs>
                <a:gs pos="100000">
                  <a:srgbClr val="FFFF00"/>
                </a:gs>
                <a:gs pos="67000">
                  <a:schemeClr val="accent1"/>
                </a:gs>
                <a:gs pos="81000">
                  <a:srgbClr val="FFFF00"/>
                </a:gs>
              </a:gsLst>
              <a:lin ang="0" scaled="1"/>
              <a:tileRect/>
            </a:gra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r>
                <a:rPr lang="en-US" sz="1100" kern="0" dirty="0">
                  <a:solidFill>
                    <a:srgbClr val="000000"/>
                  </a:solidFill>
                  <a:latin typeface="Times New Roman"/>
                  <a:ea typeface="MS Gothic"/>
                </a:rPr>
                <a:t>802.11bk amendment text development</a:t>
              </a:r>
            </a:p>
          </p:txBody>
        </p: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2EE50FFE-09D5-3FE8-6FED-726676D84E3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141712" y="4252099"/>
              <a:ext cx="5852160" cy="666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rgbClr val="FF0000">
                  <a:alpha val="60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ED43BC3B-76A3-7EC9-8880-D99BCC601081}"/>
              </a:ext>
            </a:extLst>
          </p:cNvPr>
          <p:cNvSpPr/>
          <p:nvPr/>
        </p:nvSpPr>
        <p:spPr>
          <a:xfrm>
            <a:off x="2150815" y="4515674"/>
            <a:ext cx="1371600" cy="26685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11bk D2.0 </a:t>
            </a:r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9D6EC8B7-F456-EBF3-CCF0-C1C70888510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127333" y="2238596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77" name="Text Box 26">
            <a:extLst>
              <a:ext uri="{FF2B5EF4-FFF2-40B4-BE49-F238E27FC236}">
                <a16:creationId xmlns:a16="http://schemas.microsoft.com/office/drawing/2014/main" id="{A60D0AB6-5A3D-7C69-D9E1-817205D9A9F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713578" y="2398678"/>
            <a:ext cx="1030494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Initial SA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10/24</a:t>
            </a: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85B8D61D-2138-73A3-1D8C-C7684FBF6F8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413152" y="2789560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6" name="Text Box 26">
            <a:extLst>
              <a:ext uri="{FF2B5EF4-FFF2-40B4-BE49-F238E27FC236}">
                <a16:creationId xmlns:a16="http://schemas.microsoft.com/office/drawing/2014/main" id="{B0BF20E2-E0A8-8D6F-3244-243AA2E39C1E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159896" y="2982649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Final WG 7/24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DF4CEFA-24DB-B718-6CB4-42572EC91263}"/>
              </a:ext>
            </a:extLst>
          </p:cNvPr>
          <p:cNvSpPr/>
          <p:nvPr/>
        </p:nvSpPr>
        <p:spPr>
          <a:xfrm>
            <a:off x="3506136" y="5429120"/>
            <a:ext cx="1371600" cy="26685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99000">
                <a:schemeClr val="accent1"/>
              </a:gs>
              <a:gs pos="10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11bk D3.0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C4DEE5D-91E7-90BF-A2A0-F99364717F3C}"/>
              </a:ext>
            </a:extLst>
          </p:cNvPr>
          <p:cNvSpPr/>
          <p:nvPr/>
        </p:nvSpPr>
        <p:spPr>
          <a:xfrm>
            <a:off x="4034550" y="4966536"/>
            <a:ext cx="822960" cy="24173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98000">
                <a:schemeClr val="accent1"/>
              </a:gs>
              <a:gs pos="10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MDR</a:t>
            </a: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43F5E3CB-F677-C745-D20E-C8A417C5482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018208" y="3553349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22" name="Text Box 26">
            <a:extLst>
              <a:ext uri="{FF2B5EF4-FFF2-40B4-BE49-F238E27FC236}">
                <a16:creationId xmlns:a16="http://schemas.microsoft.com/office/drawing/2014/main" id="{9D19D750-E3E8-6118-AD44-DC0FEB6935A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703982" y="3746438"/>
            <a:ext cx="846911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MDR start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2CF913C1-0695-71EF-803F-F0FD2B31818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784657" y="3556948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32" name="Text Box 26">
            <a:extLst>
              <a:ext uri="{FF2B5EF4-FFF2-40B4-BE49-F238E27FC236}">
                <a16:creationId xmlns:a16="http://schemas.microsoft.com/office/drawing/2014/main" id="{2110EAA4-D4E4-0F99-78FF-A4B093A97B35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470431" y="3750037"/>
            <a:ext cx="846911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MDR </a:t>
            </a:r>
            <a:r>
              <a:rPr lang="en-US" alt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cmp</a:t>
            </a:r>
            <a:endParaRPr lang="en-US" alt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16A9EB5-357B-C1F0-C6F4-C069F8E97C1D}"/>
              </a:ext>
            </a:extLst>
          </p:cNvPr>
          <p:cNvSpPr/>
          <p:nvPr/>
        </p:nvSpPr>
        <p:spPr>
          <a:xfrm>
            <a:off x="6233183" y="5434560"/>
            <a:ext cx="1156709" cy="27375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 D4.0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0CD3C97-315D-979C-8B97-BC99B751C835}"/>
              </a:ext>
            </a:extLst>
          </p:cNvPr>
          <p:cNvSpPr/>
          <p:nvPr/>
        </p:nvSpPr>
        <p:spPr>
          <a:xfrm>
            <a:off x="7431759" y="5431444"/>
            <a:ext cx="1166035" cy="27375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 D5.0 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DCEDEF3-C383-F27C-599A-3C64AC93950E}"/>
              </a:ext>
            </a:extLst>
          </p:cNvPr>
          <p:cNvGrpSpPr/>
          <p:nvPr/>
        </p:nvGrpSpPr>
        <p:grpSpPr>
          <a:xfrm>
            <a:off x="8112224" y="2794792"/>
            <a:ext cx="846911" cy="583719"/>
            <a:chOff x="8748009" y="2135494"/>
            <a:chExt cx="846911" cy="583719"/>
          </a:xfrm>
        </p:grpSpPr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BE275D04-0E55-783A-2F10-024343DE6C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065917" y="2135494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38" name="Text Box 26">
              <a:extLst>
                <a:ext uri="{FF2B5EF4-FFF2-40B4-BE49-F238E27FC236}">
                  <a16:creationId xmlns:a16="http://schemas.microsoft.com/office/drawing/2014/main" id="{925CCA4D-2238-A360-9DEE-5E20B6E274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748009" y="2328583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Final SA</a:t>
              </a:r>
            </a:p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3/25</a:t>
              </a:r>
            </a:p>
          </p:txBody>
        </p:sp>
      </p:grp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AC2FE1C4-C3F9-35B8-7706-22D6CDA0ECD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412730" y="2797730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40" name="Text Box 26">
            <a:extLst>
              <a:ext uri="{FF2B5EF4-FFF2-40B4-BE49-F238E27FC236}">
                <a16:creationId xmlns:a16="http://schemas.microsoft.com/office/drawing/2014/main" id="{6C22E9D8-CD61-9ED2-FCE5-B0D7BA4FC6A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159474" y="2990819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SA </a:t>
            </a:r>
            <a:r>
              <a:rPr lang="en-US" alt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Recir</a:t>
            </a:r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1/25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2B0BAAA-5A8A-A4AA-3819-F13D9F3D7FF0}"/>
              </a:ext>
            </a:extLst>
          </p:cNvPr>
          <p:cNvCxnSpPr>
            <a:cxnSpLocks/>
          </p:cNvCxnSpPr>
          <p:nvPr/>
        </p:nvCxnSpPr>
        <p:spPr bwMode="auto">
          <a:xfrm flipV="1">
            <a:off x="2135086" y="4799012"/>
            <a:ext cx="137160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00E14D7-3DAE-7A86-C68B-AC0B40A9F897}"/>
              </a:ext>
            </a:extLst>
          </p:cNvPr>
          <p:cNvCxnSpPr>
            <a:cxnSpLocks/>
          </p:cNvCxnSpPr>
          <p:nvPr/>
        </p:nvCxnSpPr>
        <p:spPr bwMode="auto">
          <a:xfrm flipV="1">
            <a:off x="3542082" y="5237221"/>
            <a:ext cx="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AE9E037-61B9-03A2-3325-E7554105BBD8}"/>
              </a:ext>
            </a:extLst>
          </p:cNvPr>
          <p:cNvCxnSpPr>
            <a:cxnSpLocks/>
          </p:cNvCxnSpPr>
          <p:nvPr/>
        </p:nvCxnSpPr>
        <p:spPr bwMode="auto">
          <a:xfrm flipV="1">
            <a:off x="3538050" y="5716522"/>
            <a:ext cx="128016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4F6F6F8-1DDC-5815-387B-7B872545E5C3}"/>
              </a:ext>
            </a:extLst>
          </p:cNvPr>
          <p:cNvCxnSpPr>
            <a:cxnSpLocks/>
          </p:cNvCxnSpPr>
          <p:nvPr/>
        </p:nvCxnSpPr>
        <p:spPr bwMode="auto">
          <a:xfrm flipV="1">
            <a:off x="4030576" y="5223520"/>
            <a:ext cx="82296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9" name="Group 48">
            <a:extLst>
              <a:ext uri="{FF2B5EF4-FFF2-40B4-BE49-F238E27FC236}">
                <a16:creationId xmlns:a16="http://schemas.microsoft.com/office/drawing/2014/main" id="{E762B4D9-5541-EC80-EBD9-9C965EA87D77}"/>
              </a:ext>
            </a:extLst>
          </p:cNvPr>
          <p:cNvGrpSpPr/>
          <p:nvPr/>
        </p:nvGrpSpPr>
        <p:grpSpPr>
          <a:xfrm>
            <a:off x="9460897" y="2248114"/>
            <a:ext cx="846911" cy="429831"/>
            <a:chOff x="8748009" y="2135494"/>
            <a:chExt cx="846911" cy="429831"/>
          </a:xfrm>
        </p:grpSpPr>
        <p:sp>
          <p:nvSpPr>
            <p:cNvPr id="50" name="Isosceles Triangle 49">
              <a:extLst>
                <a:ext uri="{FF2B5EF4-FFF2-40B4-BE49-F238E27FC236}">
                  <a16:creationId xmlns:a16="http://schemas.microsoft.com/office/drawing/2014/main" id="{73A2E52D-C5CD-2819-9B11-9EC596CDC10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065917" y="2135494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51" name="Text Box 26">
              <a:extLst>
                <a:ext uri="{FF2B5EF4-FFF2-40B4-BE49-F238E27FC236}">
                  <a16:creationId xmlns:a16="http://schemas.microsoft.com/office/drawing/2014/main" id="{966A16E9-4AD4-9123-4148-0212222308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748009" y="2328583"/>
              <a:ext cx="846911" cy="236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publication</a:t>
              </a:r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ED94271B-E6B7-171E-71A2-BB9B34CD8161}"/>
              </a:ext>
            </a:extLst>
          </p:cNvPr>
          <p:cNvSpPr/>
          <p:nvPr/>
        </p:nvSpPr>
        <p:spPr>
          <a:xfrm>
            <a:off x="8652553" y="5425671"/>
            <a:ext cx="466958" cy="27375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 D6.0 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64D2D547-813F-C6C8-6B7F-62336F72F2A9}"/>
              </a:ext>
            </a:extLst>
          </p:cNvPr>
          <p:cNvGrpSpPr/>
          <p:nvPr/>
        </p:nvGrpSpPr>
        <p:grpSpPr>
          <a:xfrm>
            <a:off x="8815912" y="2797652"/>
            <a:ext cx="1304651" cy="583719"/>
            <a:chOff x="8748007" y="2135494"/>
            <a:chExt cx="1304651" cy="583719"/>
          </a:xfrm>
        </p:grpSpPr>
        <p:sp>
          <p:nvSpPr>
            <p:cNvPr id="54" name="Isosceles Triangle 53">
              <a:extLst>
                <a:ext uri="{FF2B5EF4-FFF2-40B4-BE49-F238E27FC236}">
                  <a16:creationId xmlns:a16="http://schemas.microsoft.com/office/drawing/2014/main" id="{7A7B97AB-C85B-7319-61DD-9D5764AB4A1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065917" y="2135494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55" name="Text Box 26">
              <a:extLst>
                <a:ext uri="{FF2B5EF4-FFF2-40B4-BE49-F238E27FC236}">
                  <a16:creationId xmlns:a16="http://schemas.microsoft.com/office/drawing/2014/main" id="{DC4A8943-E5D1-D5A2-76B3-82B5FE7B5E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748007" y="2328583"/>
              <a:ext cx="130465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LMSC approval to go to </a:t>
              </a:r>
              <a:r>
                <a:rPr lang="en-US" altLang="en-US"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REVcom</a:t>
              </a:r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 5/25</a:t>
              </a:r>
            </a:p>
          </p:txBody>
        </p:sp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EC7CAF3-5764-4F96-6855-5FD75C597342}"/>
              </a:ext>
            </a:extLst>
          </p:cNvPr>
          <p:cNvCxnSpPr>
            <a:cxnSpLocks/>
          </p:cNvCxnSpPr>
          <p:nvPr/>
        </p:nvCxnSpPr>
        <p:spPr bwMode="auto">
          <a:xfrm flipV="1">
            <a:off x="6232695" y="5725462"/>
            <a:ext cx="4572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06363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AA7D-AF08-4879-953B-4B7FF039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Scheduled </a:t>
            </a:r>
            <a:r>
              <a:rPr lang="en-US" dirty="0" err="1"/>
              <a:t>TGbk</a:t>
            </a:r>
            <a:r>
              <a:rPr lang="en-US" dirty="0"/>
              <a:t> telecons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4E48F-9300-438A-8C3B-A714C9486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B51AB-6A1D-4BA6-8817-ECA2366E18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D1BC66-0A21-4D49-9A97-9FE36CAC67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2024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5B7EB9-3DEF-4981-89A9-614127FF9327}"/>
              </a:ext>
            </a:extLst>
          </p:cNvPr>
          <p:cNvSpPr txBox="1">
            <a:spLocks/>
          </p:cNvSpPr>
          <p:nvPr/>
        </p:nvSpPr>
        <p:spPr bwMode="auto">
          <a:xfrm>
            <a:off x="869621" y="1865108"/>
            <a:ext cx="10190067" cy="19660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Nov.  5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	10:00 am PT/13:00 ET (2hrs)</a:t>
            </a:r>
            <a:r>
              <a:rPr lang="en-US" altLang="en-US" sz="1800" b="0" kern="0" baseline="30000" dirty="0">
                <a:solidFill>
                  <a:schemeClr val="tx1"/>
                </a:solidFill>
              </a:rPr>
              <a:t> *┼</a:t>
            </a:r>
            <a:r>
              <a:rPr lang="en-US" altLang="en-US" kern="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2FCB9C-804D-48A6-AD0F-0AA4C10DB6AA}"/>
              </a:ext>
            </a:extLst>
          </p:cNvPr>
          <p:cNvSpPr txBox="1"/>
          <p:nvPr/>
        </p:nvSpPr>
        <p:spPr>
          <a:xfrm>
            <a:off x="869621" y="4789021"/>
            <a:ext cx="10694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* - newly announced</a:t>
            </a:r>
          </a:p>
          <a:p>
            <a:r>
              <a:rPr lang="en-US" sz="1600" dirty="0">
                <a:solidFill>
                  <a:schemeClr val="tx1"/>
                </a:solidFill>
              </a:rPr>
              <a:t>** - meeting as part of the IEEE week, refer to WG agenda document for details.</a:t>
            </a:r>
          </a:p>
          <a:p>
            <a:r>
              <a:rPr lang="en-US" altLang="en-US" sz="1600" b="0" kern="0" baseline="30000" dirty="0">
                <a:solidFill>
                  <a:schemeClr val="tx1"/>
                </a:solidFill>
              </a:rPr>
              <a:t>┼  </a:t>
            </a:r>
            <a:r>
              <a:rPr lang="en-US" sz="1600" dirty="0">
                <a:solidFill>
                  <a:schemeClr val="tx1"/>
                </a:solidFill>
              </a:rPr>
              <a:t>- Motion meeting, motions to be made available to chair 15 days in advance and announced to group 10 days in advance.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622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aa06179-68b3-4e2b-b09b-a2424735516b}" enabled="1" method="Privileged" siteId="{46c98d88-e344-4ed4-8496-4ed7712e255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28437</TotalTime>
  <Words>388</Words>
  <Application>Microsoft Office PowerPoint</Application>
  <PresentationFormat>Widescreen</PresentationFormat>
  <Paragraphs>103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Unicode MS</vt:lpstr>
      <vt:lpstr>Times</vt:lpstr>
      <vt:lpstr>Times New Roman</vt:lpstr>
      <vt:lpstr>Office Theme</vt:lpstr>
      <vt:lpstr>Document</vt:lpstr>
      <vt:lpstr>TGbk 320MHz Positioning Sep. Meeting Closing Report</vt:lpstr>
      <vt:lpstr>Abstract</vt:lpstr>
      <vt:lpstr>Sep. Meeting Progress and Targets Towards the Nov. Meeting</vt:lpstr>
      <vt:lpstr>TGbk Projected Timeline (previously)</vt:lpstr>
      <vt:lpstr>TGbk Projected Timeline (updated)</vt:lpstr>
      <vt:lpstr>Scheduled TGbk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304</cp:revision>
  <cp:lastPrinted>1601-01-01T00:00:00Z</cp:lastPrinted>
  <dcterms:created xsi:type="dcterms:W3CDTF">2018-08-06T10:28:59Z</dcterms:created>
  <dcterms:modified xsi:type="dcterms:W3CDTF">2024-09-13T00:20:30Z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