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77"/>
  </p:notesMasterIdLst>
  <p:handoutMasterIdLst>
    <p:handoutMasterId r:id="rId78"/>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709" r:id="rId39"/>
    <p:sldId id="2710" r:id="rId40"/>
    <p:sldId id="2711" r:id="rId41"/>
    <p:sldId id="2712" r:id="rId42"/>
    <p:sldId id="2713" r:id="rId43"/>
    <p:sldId id="2714" r:id="rId44"/>
    <p:sldId id="2536" r:id="rId45"/>
    <p:sldId id="2537" r:id="rId46"/>
    <p:sldId id="2693" r:id="rId47"/>
    <p:sldId id="2694" r:id="rId48"/>
    <p:sldId id="2696" r:id="rId49"/>
    <p:sldId id="2697" r:id="rId50"/>
    <p:sldId id="2551" r:id="rId51"/>
    <p:sldId id="2527" r:id="rId52"/>
    <p:sldId id="2703" r:id="rId53"/>
    <p:sldId id="2704" r:id="rId54"/>
    <p:sldId id="2705" r:id="rId55"/>
    <p:sldId id="2706" r:id="rId56"/>
    <p:sldId id="2707" r:id="rId57"/>
    <p:sldId id="2708" r:id="rId58"/>
    <p:sldId id="2675" r:id="rId59"/>
    <p:sldId id="2676" r:id="rId60"/>
    <p:sldId id="2661" r:id="rId61"/>
    <p:sldId id="2680" r:id="rId62"/>
    <p:sldId id="2585" r:id="rId63"/>
    <p:sldId id="2666" r:id="rId64"/>
    <p:sldId id="2667" r:id="rId65"/>
    <p:sldId id="315" r:id="rId66"/>
    <p:sldId id="312" r:id="rId67"/>
    <p:sldId id="318" r:id="rId68"/>
    <p:sldId id="472" r:id="rId69"/>
    <p:sldId id="473" r:id="rId70"/>
    <p:sldId id="474" r:id="rId71"/>
    <p:sldId id="480" r:id="rId72"/>
    <p:sldId id="259" r:id="rId73"/>
    <p:sldId id="260" r:id="rId74"/>
    <p:sldId id="261" r:id="rId75"/>
    <p:sldId id="2525"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Sep. 9 - Sep. IEEE meeting week" id="{DE843586-E506-4D30-A655-52B441F0114A}">
          <p14:sldIdLst>
            <p14:sldId id="690"/>
            <p14:sldId id="694"/>
            <p14:sldId id="2568"/>
            <p14:sldId id="2692"/>
            <p14:sldId id="2690"/>
            <p14:sldId id="2691"/>
            <p14:sldId id="680"/>
          </p14:sldIdLst>
        </p14:section>
        <p14:section name="Sep. 10 - Sep. IEEE meeting week" id="{D686ED55-D2EA-43E3-A87F-725BDBE41CF2}">
          <p14:sldIdLst>
            <p14:sldId id="2530"/>
            <p14:sldId id="2531"/>
            <p14:sldId id="2533"/>
            <p14:sldId id="2673"/>
            <p14:sldId id="2535"/>
          </p14:sldIdLst>
        </p14:section>
        <p14:section name="Sep. 11 - Sep. IEEE meeting week" id="{8E838D38-B45C-442C-8603-25CE94919C41}">
          <p14:sldIdLst>
            <p14:sldId id="2709"/>
            <p14:sldId id="2710"/>
            <p14:sldId id="2711"/>
            <p14:sldId id="2712"/>
            <p14:sldId id="2713"/>
            <p14:sldId id="2714"/>
            <p14:sldId id="2536"/>
            <p14:sldId id="2537"/>
            <p14:sldId id="2693"/>
            <p14:sldId id="2694"/>
            <p14:sldId id="2696"/>
            <p14:sldId id="2697"/>
            <p14:sldId id="2551"/>
            <p14:sldId id="2527"/>
            <p14:sldId id="2703"/>
            <p14:sldId id="2704"/>
            <p14:sldId id="2705"/>
            <p14:sldId id="2706"/>
            <p14:sldId id="2707"/>
            <p14:sldId id="2708"/>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6807" autoAdjust="0"/>
  </p:normalViewPr>
  <p:slideViewPr>
    <p:cSldViewPr>
      <p:cViewPr varScale="1">
        <p:scale>
          <a:sx n="79" d="100"/>
          <a:sy n="79" d="100"/>
        </p:scale>
        <p:origin x="936" y="7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214616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002349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Sep.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Sep.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Sep.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Sep.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Sep.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Sep.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2024-09-09</a:t>
            </a:r>
          </a:p>
        </p:txBody>
      </p:sp>
      <p:sp>
        <p:nvSpPr>
          <p:cNvPr id="6" name="Date Placeholder 3"/>
          <p:cNvSpPr>
            <a:spLocks noGrp="1"/>
          </p:cNvSpPr>
          <p:nvPr>
            <p:ph type="dt" idx="10"/>
          </p:nvPr>
        </p:nvSpPr>
        <p:spPr/>
        <p:txBody>
          <a:bodyPr/>
          <a:lstStyle/>
          <a:p>
            <a:r>
              <a:rPr lang="en-US"/>
              <a:t>Sep.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September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September and November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September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 </a:t>
            </a:r>
          </a:p>
          <a:p>
            <a:pPr algn="just">
              <a:spcBef>
                <a:spcPct val="20000"/>
              </a:spcBef>
              <a:buFontTx/>
              <a:buChar char="•"/>
            </a:pPr>
            <a:r>
              <a:rPr lang="en-US" sz="1800" b="0" dirty="0"/>
              <a:t>Review and consider approval of proposed LB287 Comment resolution (as needed)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Consider report to EC on unconditional approval for going to SA ballot (as needed).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93930981"/>
              </p:ext>
            </p:extLst>
          </p:nvPr>
        </p:nvGraphicFramePr>
        <p:xfrm>
          <a:off x="911424" y="1265032"/>
          <a:ext cx="9330483" cy="2468752"/>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11-24-1419</a:t>
                      </a:r>
                    </a:p>
                  </a:txBody>
                  <a:tcPr marT="45712" marB="45712"/>
                </a:tc>
                <a:tc>
                  <a:txBody>
                    <a:bodyPr/>
                    <a:lstStyle/>
                    <a:p>
                      <a:r>
                        <a:rPr lang="en-US" sz="1400" dirty="0"/>
                        <a:t>Roy Want</a:t>
                      </a:r>
                    </a:p>
                  </a:txBody>
                  <a:tcPr marT="45712" marB="45712"/>
                </a:tc>
                <a:tc>
                  <a:txBody>
                    <a:bodyPr/>
                    <a:lstStyle/>
                    <a:p>
                      <a:r>
                        <a:rPr lang="en-US" sz="1400" dirty="0"/>
                        <a:t>CR DB proposed resolution</a:t>
                      </a:r>
                    </a:p>
                  </a:txBody>
                  <a:tcPr marT="45712" marB="45712"/>
                </a:tc>
                <a:tc>
                  <a:txBody>
                    <a:bodyPr/>
                    <a:lstStyle/>
                    <a:p>
                      <a:r>
                        <a:rPr lang="en-US" sz="1400" dirty="0"/>
                        <a:t>CR, as needed</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extLst>
                  <a:ext uri="{0D108BD9-81ED-4DB2-BD59-A6C34878D82A}">
                    <a16:rowId xmlns:a16="http://schemas.microsoft.com/office/drawing/2014/main" val="123762907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9</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and consider approval of proposed LB287 Comment resolution (as needed)</a:t>
            </a:r>
          </a:p>
          <a:p>
            <a:pPr algn="just">
              <a:spcBef>
                <a:spcPct val="20000"/>
              </a:spcBef>
              <a:buFontTx/>
              <a:buChar char="•"/>
            </a:pPr>
            <a:r>
              <a:rPr lang="en-US" sz="1600" b="0" kern="0" dirty="0"/>
              <a:t>Consider report to EC on unconditional approval for going to SA ballot (as needed). </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4632517"/>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11-24-1385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11-24-1419</a:t>
                      </a:r>
                    </a:p>
                  </a:txBody>
                  <a:tcPr marT="45712" marB="45712"/>
                </a:tc>
                <a:tc>
                  <a:txBody>
                    <a:bodyPr/>
                    <a:lstStyle/>
                    <a:p>
                      <a:r>
                        <a:rPr lang="en-US" sz="1400" dirty="0"/>
                        <a:t>Roy Want</a:t>
                      </a:r>
                    </a:p>
                  </a:txBody>
                  <a:tcPr marT="45712" marB="45712"/>
                </a:tc>
                <a:tc>
                  <a:txBody>
                    <a:bodyPr/>
                    <a:lstStyle/>
                    <a:p>
                      <a:r>
                        <a:rPr lang="en-US" sz="1400" dirty="0"/>
                        <a:t>CR DB proposed resolution</a:t>
                      </a:r>
                    </a:p>
                  </a:txBody>
                  <a:tcPr marT="45712" marB="45712"/>
                </a:tc>
                <a:tc>
                  <a:txBody>
                    <a:bodyPr/>
                    <a:lstStyle/>
                    <a:p>
                      <a:r>
                        <a:rPr lang="en-US" sz="1400" dirty="0"/>
                        <a:t>CR, as needed</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11-24-1446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 on approval to go to SA</a:t>
                      </a:r>
                    </a:p>
                  </a:txBody>
                  <a:tcPr marT="45712" marB="45712"/>
                </a:tc>
                <a:tc>
                  <a:txBody>
                    <a:bodyPr/>
                    <a:lstStyle/>
                    <a:p>
                      <a:r>
                        <a:rPr lang="en-US" sz="1400" kern="1200" dirty="0">
                          <a:solidFill>
                            <a:schemeClr val="dk1"/>
                          </a:solidFill>
                          <a:latin typeface="+mn-lt"/>
                          <a:ea typeface="+mn-ea"/>
                          <a:cs typeface="+mn-cs"/>
                        </a:rPr>
                        <a:t>SA, as needed</a:t>
                      </a:r>
                    </a:p>
                  </a:txBody>
                  <a:tcPr marT="45712" marB="45712"/>
                </a:tc>
                <a:tc>
                  <a:txBody>
                    <a:bodyPr/>
                    <a:lstStyle/>
                    <a:p>
                      <a:endParaRPr lang="en-US" sz="1400" dirty="0"/>
                    </a:p>
                  </a:txBody>
                  <a:tcPr marT="45712" marB="45712"/>
                </a:tc>
                <a:extLst>
                  <a:ext uri="{0D108BD9-81ED-4DB2-BD59-A6C34878D82A}">
                    <a16:rowId xmlns:a16="http://schemas.microsoft.com/office/drawing/2014/main" val="306602325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28304536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Sep.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Sep.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Sep. 10</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September IEEE Meeting –  Sep.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LB287 results (10 min)</a:t>
            </a:r>
          </a:p>
          <a:p>
            <a:pPr algn="just">
              <a:spcBef>
                <a:spcPct val="20000"/>
              </a:spcBef>
              <a:buFontTx/>
              <a:buChar char="•"/>
            </a:pPr>
            <a:r>
              <a:rPr lang="en-US" sz="1600" b="0" dirty="0"/>
              <a:t>Conduct group comment resolutions to technical and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6329462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11-24-1419</a:t>
                      </a: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632973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Sep.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67873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September 2024 IEEE 802.11 meeting week, and teleconferences running between the September and November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4606229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94930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8745350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 (special order)</a:t>
            </a:r>
          </a:p>
          <a:p>
            <a:pPr algn="just">
              <a:spcBef>
                <a:spcPct val="20000"/>
              </a:spcBef>
              <a:buFontTx/>
              <a:buChar char="•"/>
            </a:pPr>
            <a:r>
              <a:rPr lang="en-US" sz="1600" b="0" dirty="0"/>
              <a:t>Set telecons till the Sep. meeting. (special order)</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8999209"/>
              </p:ext>
            </p:extLst>
          </p:nvPr>
        </p:nvGraphicFramePr>
        <p:xfrm>
          <a:off x="914401" y="1260086"/>
          <a:ext cx="10460566" cy="347456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p>
                      <a:r>
                        <a:rPr lang="en-US" sz="1400" dirty="0"/>
                        <a:t>(30 min )</a:t>
                      </a:r>
                    </a:p>
                  </a:txBody>
                  <a:tcPr marT="45712" marB="45712"/>
                </a:tc>
                <a:extLst>
                  <a:ext uri="{0D108BD9-81ED-4DB2-BD59-A6C34878D82A}">
                    <a16:rowId xmlns:a16="http://schemas.microsoft.com/office/drawing/2014/main" val="2568658642"/>
                  </a:ext>
                </a:extLst>
              </a:tr>
              <a:tr h="0">
                <a:tc>
                  <a:txBody>
                    <a:bodyPr/>
                    <a:lstStyle/>
                    <a:p>
                      <a:r>
                        <a:rPr lang="en-US" sz="1400" dirty="0"/>
                        <a:t>11-24-1080</a:t>
                      </a:r>
                    </a:p>
                  </a:txBody>
                  <a:tcPr marT="45712" marB="45712"/>
                </a:tc>
                <a:tc>
                  <a:txBody>
                    <a:bodyPr/>
                    <a:lstStyle/>
                    <a:p>
                      <a:r>
                        <a:rPr lang="en-US" sz="1400" dirty="0"/>
                        <a:t>Christian Berger</a:t>
                      </a:r>
                    </a:p>
                  </a:txBody>
                  <a:tcPr marT="45712" marB="45712"/>
                </a:tc>
                <a:tc>
                  <a:txBody>
                    <a:bodyPr/>
                    <a:lstStyle/>
                    <a:p>
                      <a:r>
                        <a:rPr lang="fr-FR" sz="1400" b="0" i="0" kern="1200" dirty="0">
                          <a:solidFill>
                            <a:schemeClr val="dk1"/>
                          </a:solidFill>
                          <a:effectLst/>
                          <a:latin typeface="+mn-lt"/>
                          <a:ea typeface="+mn-ea"/>
                          <a:cs typeface="+mn-cs"/>
                        </a:rPr>
                        <a:t>LB286 Comment Resolution CID 2003</a:t>
                      </a:r>
                      <a:endParaRPr lang="en-US" sz="1400" dirty="0"/>
                    </a:p>
                  </a:txBody>
                  <a:tcPr marT="45712" marB="45712"/>
                </a:tc>
                <a:tc>
                  <a:txBody>
                    <a:bodyPr/>
                    <a:lstStyle/>
                    <a:p>
                      <a:r>
                        <a:rPr lang="en-US" sz="1400" dirty="0"/>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Aug.  13</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20</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3376232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and approved resolutions to LB286.</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to MDR report finding.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recirculation of D3.0, in anticipation to go to unconditional EC approval to initiate SA ballot.</a:t>
            </a:r>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August 27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Continue group comment resolutions for the remaining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874320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Aug. 20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3217587947"/>
              </p:ext>
            </p:extLst>
          </p:nvPr>
        </p:nvGraphicFramePr>
        <p:xfrm>
          <a:off x="563035" y="1556792"/>
          <a:ext cx="10460566" cy="13358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11-24-945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a:solidFill>
                            <a:schemeClr val="dk1"/>
                          </a:solidFill>
                          <a:latin typeface="+mn-lt"/>
                          <a:ea typeface="+mn-ea"/>
                          <a:cs typeface="+mn-cs"/>
                        </a:rPr>
                        <a:t>11-24-1419</a:t>
                      </a: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LB287 CR DB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45989122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40844910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Sep.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1221031826"/>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4008190257"/>
                  </a:ext>
                </a:extLst>
              </a:tr>
              <a:tr h="391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noProof="0" dirty="0">
                        <a:solidFill>
                          <a:schemeClr val="dk1"/>
                        </a:solidFill>
                        <a:latin typeface="+mn-lt"/>
                        <a:ea typeface="+mn-ea"/>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20854659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trike="sngStrike" kern="0" dirty="0"/>
              <a:t>Aug.  13</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20</a:t>
            </a:r>
            <a:r>
              <a:rPr lang="en-US" altLang="en-US" strike="sngStrike" kern="0" baseline="30000" dirty="0"/>
              <a:t>th</a:t>
            </a:r>
            <a:r>
              <a:rPr lang="en-US" altLang="en-US" strike="sngStrike" kern="0" dirty="0"/>
              <a:t> 	10:00 am PT/13:00 ET (2hrs)</a:t>
            </a:r>
          </a:p>
          <a:p>
            <a:pPr lvl="1">
              <a:buFont typeface="Arial" panose="020B0604020202020204" pitchFamily="34" charset="0"/>
              <a:buChar char="•"/>
            </a:pPr>
            <a:r>
              <a:rPr lang="en-US" altLang="en-US" strike="sngStrike" kern="0" dirty="0"/>
              <a:t>Aug.  27</a:t>
            </a:r>
            <a:r>
              <a:rPr lang="en-US" altLang="en-US" strike="sngStrike" kern="0" baseline="30000" dirty="0"/>
              <a:t>th</a:t>
            </a:r>
            <a:r>
              <a:rPr lang="en-US" altLang="en-US" strike="sngStrike" kern="0" dirty="0"/>
              <a:t> 	10:00 am PT/13:00 ET (2hrs).</a:t>
            </a:r>
          </a:p>
          <a:p>
            <a:pPr marL="457200" lvl="1" indent="0"/>
            <a:endParaRPr lang="en-US" altLang="en-US"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8781206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185104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71265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155311</TotalTime>
  <Words>6306</Words>
  <Application>Microsoft Office PowerPoint</Application>
  <PresentationFormat>Widescreen</PresentationFormat>
  <Paragraphs>982</Paragraphs>
  <Slides>74</Slides>
  <Notes>16</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74</vt:i4>
      </vt:variant>
    </vt:vector>
  </HeadingPairs>
  <TitlesOfParts>
    <vt:vector size="87"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Sep. Interim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September IEEE  802.11 Interim Meeting Week Agenda</vt:lpstr>
      <vt:lpstr>Submission List for the week (1)</vt:lpstr>
      <vt:lpstr>September IEEE Meeting –  Sep. 9th PM1</vt:lpstr>
      <vt:lpstr>Submission List for the Sep. 9th meeting</vt:lpstr>
      <vt:lpstr>Consider Motions</vt:lpstr>
      <vt:lpstr>Review TG next steps and plans for the week</vt:lpstr>
      <vt:lpstr>LB 286 and MDR feedback Status </vt:lpstr>
      <vt:lpstr>Review Submissions</vt:lpstr>
      <vt:lpstr>PowerPoint Presentation</vt:lpstr>
      <vt:lpstr>September IEEE Meeting –  Sep. 10th PM1</vt:lpstr>
      <vt:lpstr>September IEEE Meeting –  Sep. 10th PM1</vt:lpstr>
      <vt:lpstr>Consider telecon minutes </vt:lpstr>
      <vt:lpstr>Review Submissions</vt:lpstr>
      <vt:lpstr>PowerPoint Presentation</vt:lpstr>
      <vt:lpstr>September IEEE Meeting –  Sep. 11th PM1</vt:lpstr>
      <vt:lpstr>Submission List for the Aug. 20th Telecon</vt:lpstr>
      <vt:lpstr>Submission pipeline</vt:lpstr>
      <vt:lpstr>Scheduled TGbk telecons</vt:lpstr>
      <vt:lpstr>PowerPoint Presentation</vt:lpstr>
      <vt:lpstr>PowerPoint Presentation</vt:lpstr>
      <vt:lpstr>July IEEE Meeting –  16th PM1</vt:lpstr>
      <vt:lpstr>Submission List for the May 16th PM1 meeting</vt:lpstr>
      <vt:lpstr>Scheduled TGbk telecons</vt:lpstr>
      <vt:lpstr>July Meeting Progress and Targets Towards the Sep. Meeting</vt:lpstr>
      <vt:lpstr>TGbk Projected Timeline (previous)</vt:lpstr>
      <vt:lpstr>TGbk Projected Timeline (updated)</vt:lpstr>
      <vt:lpstr>AOB</vt:lpstr>
      <vt:lpstr>PowerPoint Presentation</vt:lpstr>
      <vt:lpstr>August 27th Telecon</vt:lpstr>
      <vt:lpstr>Submission List for the Aug. 20th Telecon</vt:lpstr>
      <vt:lpstr>Submission pipeline</vt:lpstr>
      <vt:lpstr>Scheduled TGbk telecons</vt:lpstr>
      <vt:lpstr>PowerPoint Presentation</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773</cp:revision>
  <cp:lastPrinted>1601-01-01T00:00:00Z</cp:lastPrinted>
  <dcterms:created xsi:type="dcterms:W3CDTF">2018-08-06T10:28:59Z</dcterms:created>
  <dcterms:modified xsi:type="dcterms:W3CDTF">2024-09-09T23:18:34Z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