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422" r:id="rId18"/>
    <p:sldId id="2421" r:id="rId19"/>
    <p:sldId id="2420" r:id="rId20"/>
    <p:sldId id="2418" r:id="rId21"/>
    <p:sldId id="2374" r:id="rId22"/>
    <p:sldId id="2377" r:id="rId23"/>
    <p:sldId id="2424" r:id="rId24"/>
    <p:sldId id="2425" r:id="rId25"/>
    <p:sldId id="2426"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p:scale>
          <a:sx n="130" d="100"/>
          <a:sy n="130" d="100"/>
        </p:scale>
        <p:origin x="800" y="4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380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3012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4991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802.11-24/1383r8</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12, 2024 – PM2</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( 18 participants on-line, 12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Teleconferences: October 2, 9, 23 – </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Assuming we stick with Wednesday, and may be superseded by Ad Hoc session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Discussion of potential Ad Hoc session </a:t>
            </a:r>
            <a:r>
              <a:rPr lang="en-US" sz="1800" strike="sngStrike" spc="-1" dirty="0">
                <a:solidFill>
                  <a:schemeClr val="tx1"/>
                </a:solidFill>
                <a:latin typeface="Times New Roman" panose="02020603050405020304" pitchFamily="18" charset="0"/>
                <a:cs typeface="Times New Roman" panose="02020603050405020304" pitchFamily="18" charset="0"/>
                <a:sym typeface="Times New Roman"/>
              </a:rPr>
              <a:t>(Oct. 22-24) </a:t>
            </a:r>
            <a:r>
              <a:rPr lang="en-US" sz="1800" spc="-1" dirty="0">
                <a:solidFill>
                  <a:schemeClr val="tx1"/>
                </a:solidFill>
                <a:latin typeface="Times New Roman" panose="02020603050405020304" pitchFamily="18" charset="0"/>
                <a:cs typeface="Times New Roman" panose="02020603050405020304" pitchFamily="18" charset="0"/>
                <a:sym typeface="Times New Roman"/>
              </a:rPr>
              <a:t>(Oct. 28-30) Planned Atlanta Cox offices</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Aside from latest CID resolutions approved, we have about 200 comments left (41%)</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Motion for accepting comment resolutions that have been straw-polled (new draft) – complete</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Additional Motions: Approve </a:t>
            </a:r>
            <a:r>
              <a:rPr lang="en-US" sz="1800" spc="-1">
                <a:solidFill>
                  <a:schemeClr val="tx1"/>
                </a:solidFill>
                <a:latin typeface="Times New Roman" panose="02020603050405020304" pitchFamily="18" charset="0"/>
                <a:cs typeface="Times New Roman" panose="02020603050405020304" pitchFamily="18" charset="0"/>
                <a:sym typeface="Times New Roman"/>
              </a:rPr>
              <a:t>adding 1544r1 </a:t>
            </a:r>
            <a:r>
              <a:rPr lang="en-US" sz="1800" spc="-1" dirty="0">
                <a:solidFill>
                  <a:schemeClr val="tx1"/>
                </a:solidFill>
                <a:latin typeface="Times New Roman" panose="02020603050405020304" pitchFamily="18" charset="0"/>
                <a:cs typeface="Times New Roman" panose="02020603050405020304" pitchFamily="18" charset="0"/>
                <a:sym typeface="Times New Roman"/>
              </a:rPr>
              <a:t>and 1623r3 to draft 0.6, and asking for </a:t>
            </a:r>
            <a:r>
              <a:rPr lang="en-US" sz="1800" spc="-1" dirty="0" err="1">
                <a:solidFill>
                  <a:schemeClr val="tx1"/>
                </a:solidFill>
                <a:latin typeface="Times New Roman" panose="02020603050405020304" pitchFamily="18" charset="0"/>
                <a:cs typeface="Times New Roman" panose="02020603050405020304" pitchFamily="18" charset="0"/>
                <a:sym typeface="Times New Roman"/>
              </a:rPr>
              <a:t>adhoc</a:t>
            </a:r>
            <a:r>
              <a:rPr lang="en-US" sz="1800" spc="-1" dirty="0">
                <a:solidFill>
                  <a:schemeClr val="tx1"/>
                </a:solidFill>
                <a:latin typeface="Times New Roman" panose="02020603050405020304" pitchFamily="18" charset="0"/>
                <a:cs typeface="Times New Roman" panose="02020603050405020304" pitchFamily="18" charset="0"/>
                <a:sym typeface="Times New Roman"/>
              </a:rPr>
              <a:t> in Oct.</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Jerome Henry (1618r0, 1544r0), Antonio De la Oliva 24/1623r3</a:t>
            </a:r>
          </a:p>
          <a:p>
            <a:pPr lvl="2">
              <a:buClr>
                <a:srgbClr val="000000"/>
              </a:buClr>
              <a:buSzPct val="100000"/>
              <a:buFont typeface="Arial"/>
              <a:buChar char="•"/>
            </a:pPr>
            <a:r>
              <a:rPr lang="en-US" spc="-1" dirty="0">
                <a:latin typeface="Times New Roman" panose="02020603050405020304" pitchFamily="18" charset="0"/>
                <a:cs typeface="Times New Roman" panose="02020603050405020304" pitchFamily="18" charset="0"/>
                <a:sym typeface="Times New Roman"/>
              </a:rPr>
              <a:t>Antonio to follow specific one of Jerome’s presentations</a:t>
            </a:r>
            <a:endParaRPr lang="en-US" sz="1800" spc="-1" dirty="0">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11,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( 16 participants on-line, 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r>
              <a:rPr lang="en-US" sz="1800" spc="-1" dirty="0">
                <a:solidFill>
                  <a:schemeClr val="bg1">
                    <a:lumMod val="50000"/>
                  </a:schemeClr>
                </a:solidFill>
                <a:latin typeface="Times New Roman" panose="02020603050405020304" pitchFamily="18" charset="0"/>
                <a:cs typeface="Times New Roman" panose="02020603050405020304" pitchFamily="18" charset="0"/>
              </a:rPr>
              <a:t>Po-Kai Huang SP run, </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Domenico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presented, Ph</a:t>
            </a:r>
            <a:r>
              <a:rPr lang="en-US" sz="1800" spc="-1" dirty="0">
                <a:solidFill>
                  <a:schemeClr val="bg1">
                    <a:lumMod val="50000"/>
                  </a:schemeClr>
                </a:solidFill>
                <a:latin typeface="Times New Roman" panose="02020603050405020304" pitchFamily="18" charset="0"/>
                <a:cs typeface="Times New Roman" panose="02020603050405020304" pitchFamily="18" charset="0"/>
              </a:rPr>
              <a:t>il Hawkes SP run,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presented, Jerome Henry presented </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(5 submissions), Antonio De la Oliva</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4659029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( 24 participants on-line, 7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 motion for accepting comment resolutions that have been straw polled (new draft)</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(1440r0) presented, Antonio de la Oliva (1623r0) presented, Phil Hawkes (1660r1) presented</a:t>
            </a: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a:t>
            </a:r>
            <a:r>
              <a:rPr lang="en-US" sz="1800" spc="-1" dirty="0">
                <a:solidFill>
                  <a:schemeClr val="bg1">
                    <a:lumMod val="50000"/>
                  </a:schemeClr>
                </a:solidFill>
                <a:latin typeface="Times New Roman" panose="02020603050405020304" pitchFamily="18" charset="0"/>
                <a:cs typeface="Times New Roman" panose="02020603050405020304" pitchFamily="18" charset="0"/>
              </a:rPr>
              <a:t>Phil Hawkes SP, Po-Kai Huang SP, </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Domenico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(5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extLst>
      <p:ext uri="{BB962C8B-B14F-4D97-AF65-F5344CB8AC3E}">
        <p14:creationId xmlns:p14="http://schemas.microsoft.com/office/powerpoint/2010/main" val="56060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10,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13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presented,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 Phil Hawkes SP</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78151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#47 passed</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 (to be updated)</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rPr>
              <a:t>Monday (PM2) – 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a:t>
            </a:r>
            <a:r>
              <a:rPr lang="en-US" spc="-1" dirty="0">
                <a:solidFill>
                  <a:schemeClr val="bg1">
                    <a:lumMod val="50000"/>
                  </a:schemeClr>
                </a:solidFill>
                <a:latin typeface="Times New Roman" panose="02020603050405020304" pitchFamily="18" charset="0"/>
                <a:cs typeface="Times New Roman" panose="02020603050405020304" pitchFamily="18" charset="0"/>
              </a:rPr>
              <a:t>24/1581 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Po-Kai Huang </a:t>
            </a:r>
            <a:r>
              <a:rPr lang="en-US" spc="-1" dirty="0">
                <a:solidFill>
                  <a:schemeClr val="bg1">
                    <a:lumMod val="50000"/>
                  </a:schemeClr>
                </a:solidFill>
                <a:latin typeface="Times New Roman" panose="02020603050405020304" pitchFamily="18" charset="0"/>
                <a:cs typeface="Times New Roman" panose="02020603050405020304" pitchFamily="18" charset="0"/>
              </a:rPr>
              <a:t>presented</a:t>
            </a:r>
            <a:r>
              <a:rPr lang="en-US" sz="1800" spc="-1" dirty="0">
                <a:solidFill>
                  <a:schemeClr val="bg1">
                    <a:lumMod val="50000"/>
                  </a:schemeClr>
                </a:solidFill>
                <a:latin typeface="Times New Roman" panose="02020603050405020304" pitchFamily="18" charset="0"/>
                <a:cs typeface="Times New Roman" panose="02020603050405020304" pitchFamily="18" charset="0"/>
              </a:rPr>
              <a:t>, Phil Hawkes 24/1606r0</a:t>
            </a:r>
            <a:r>
              <a:rPr lang="en-US" spc="-1" dirty="0">
                <a:solidFill>
                  <a:schemeClr val="bg1">
                    <a:lumMod val="50000"/>
                  </a:schemeClr>
                </a:solidFill>
                <a:latin typeface="Times New Roman" panose="02020603050405020304" pitchFamily="18" charset="0"/>
                <a:cs typeface="Times New Roman" panose="02020603050405020304" pitchFamily="18" charset="0"/>
              </a:rPr>
              <a:t> presented (need SP)</a:t>
            </a: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lvl="2">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(AM1) – Carol Ansley (24/1511r0, 24/796r1), SP 24/1429r1, Julien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Antonio de la Oliva (1 submission), Phil Hawkes (1 submission)</a:t>
            </a: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(AM 2) – Stephane Baron 1162r1?, </a:t>
            </a:r>
            <a:r>
              <a:rPr lang="en-US" sz="1800" spc="-1" dirty="0">
                <a:solidFill>
                  <a:schemeClr val="bg1">
                    <a:lumMod val="50000"/>
                  </a:schemeClr>
                </a:solidFill>
                <a:latin typeface="Times New Roman" panose="02020603050405020304" pitchFamily="18" charset="0"/>
                <a:cs typeface="Times New Roman" panose="02020603050405020304" pitchFamily="18" charset="0"/>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rPr>
              <a:t> BPE re-presentation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(PM2) – Jerome Henry (3 submissions)</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 24/1522r0 (Sept. 4 Telecom)</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48</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fontScale="62500" lnSpcReduction="20000"/>
          </a:bodyPr>
          <a:lstStyle/>
          <a:p>
            <a:pPr marL="0" indent="0">
              <a:buNone/>
            </a:pPr>
            <a:r>
              <a:rPr lang="en-US" sz="1800" b="0" dirty="0">
                <a:solidFill>
                  <a:schemeClr val="tx1"/>
                </a:solidFill>
                <a:sym typeface="Arial"/>
              </a:rPr>
              <a:t>Approve directing the Editor to create a Draft 0.6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11-24/1121r3: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1155, 1426, 1428, 1429, 1430, 1431, 1432, 1433, 1434, 1435, 1436, 1437, 1438, 1439, 1440, 1441, 1181, 1390, 1393, 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1394, 1395, 1396, 1397, 1398, 1399, 1183, 1129, 1179, 1182, 1193, 1195, 1036, 1037, 1038, 1039, 1040, 1207, 1208, 1209, 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1130, 1047, 1196, 1197, 1220, 1210, 1211, 1212, 1403, 1213, </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1214, 1215, 1216, 1219, 1221, 1226, 1194, 1149, 1228 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11-24/1359r1: (12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1328, 1011, 1077, 1079, 1012, 1081, 1021, 1330, 1168, 1063, 1020, 1332 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11-24/1371r2: (15 CIDs) 	1333, 1334, 1335, 1336, 1019, 1074, 1075, 1171, 1082, 1076, 1337, 1113, 1513, 1338, 1339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11-24/1128r3: (39 CIDs )</a:t>
            </a:r>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Calibri" panose="020F0502020204030204" pitchFamily="34" charset="0"/>
              </a:rPr>
              <a:t>1488, 1442, 1125, 1127, 1443, 1444, 1445, 1446, 1447, 1448, 1449, 1450, 1451, 1452, 1126, 1128, 1453, 1454, 1455, 1456, 1457, 1458, 1459, 1460, 1461, 1463, 1464, 1512, 1067, 1131, 1234, 1508, 1509, 1510, 1143, 1144, 1462, 1511, 1035</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11-24/1397r1: (10 CIDs )	1341, 1065, 1093, 1343, 1344, 1172, 1345, 1094, 1346, 1173</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Calibri" panose="020F0502020204030204" pitchFamily="34" charset="0"/>
              </a:rPr>
              <a:t>	11-24/1402r1: (7 CIDs)</a:t>
            </a:r>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Calibri" panose="020F0502020204030204" pitchFamily="34" charset="0"/>
              </a:rPr>
              <a:t>1132, 1133, 1134, 1135, 1136, 1222, 1223</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11-24/1181r3: (2 CIDs)	1225, 1392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11-24/1291r2: (5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Aptos" panose="020B0004020202020204" pitchFamily="34" charset="0"/>
              </a:rPr>
              <a:t>1362, 1363, 1364, 1365, 1366 </a:t>
            </a:r>
            <a:endParaRPr lang="en-US" sz="1400" b="0" dirty="0">
              <a:solidFill>
                <a:srgbClr val="212121"/>
              </a:solidFill>
              <a:latin typeface="Aptos" panose="020B0004020202020204" pitchFamily="34" charset="0"/>
            </a:endParaRPr>
          </a:p>
          <a:p>
            <a:pPr algn="l"/>
            <a:r>
              <a:rPr lang="en-US" sz="1400" b="0" i="0" u="none" strike="noStrike" dirty="0">
                <a:solidFill>
                  <a:srgbClr val="212121"/>
                </a:solidFill>
                <a:effectLst/>
                <a:latin typeface="Aptos" panose="020B0004020202020204" pitchFamily="34" charset="0"/>
              </a:rPr>
              <a:t>	</a:t>
            </a:r>
            <a:r>
              <a:rPr lang="en-US" sz="1800" b="0" i="0" u="none" strike="noStrike" dirty="0">
                <a:solidFill>
                  <a:srgbClr val="212121"/>
                </a:solidFill>
                <a:effectLst/>
                <a:latin typeface="Aptos" panose="020B0004020202020204" pitchFamily="34" charset="0"/>
              </a:rPr>
              <a:t>11-24/1429r1: (6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Aptos" panose="020B0004020202020204" pitchFamily="34" charset="0"/>
              </a:rPr>
              <a:t>1054, 1078, 1105, 1269, 1270, 1271 </a:t>
            </a:r>
            <a:endParaRPr lang="en-US" sz="1400" b="0" i="0" u="none" strike="noStrike" dirty="0">
              <a:solidFill>
                <a:srgbClr val="212121"/>
              </a:solidFill>
              <a:effectLst/>
              <a:latin typeface="Aptos" panose="020B0004020202020204" pitchFamily="34" charset="0"/>
            </a:endParaRPr>
          </a:p>
          <a:p>
            <a:pPr algn="l"/>
            <a:r>
              <a:rPr lang="en-US" sz="1800" b="0" i="0" u="none" strike="noStrike" dirty="0">
                <a:solidFill>
                  <a:srgbClr val="212121"/>
                </a:solidFill>
                <a:effectLst/>
                <a:latin typeface="Aptos" panose="020B0004020202020204" pitchFamily="34" charset="0"/>
              </a:rPr>
              <a:t>	11-24/1418r3: (26 CIDs)	1236, 1087, 1099, 1053, 1056, 1159, 1238, 1239, 1100, 1237, 1072, 1240, 1241, 1262, 1261, 1098, 1102, 1048, 1123, 1243, 1101, 1263, 1264, 1000, 1258, 1027</a:t>
            </a:r>
            <a:endParaRPr lang="en-US" sz="1800" b="0" dirty="0">
              <a:solidFill>
                <a:schemeClr val="tx1"/>
              </a:solidFill>
              <a:latin typeface="Segoe UI" panose="020B0502040204020203" pitchFamily="34" charset="0"/>
              <a:sym typeface="Arial"/>
            </a:endParaRPr>
          </a:p>
          <a:p>
            <a:pPr algn="l"/>
            <a:r>
              <a:rPr lang="en-US" sz="1800" b="0" i="0" u="none" strike="noStrike" dirty="0">
                <a:solidFill>
                  <a:srgbClr val="212121"/>
                </a:solidFill>
                <a:effectLst/>
                <a:latin typeface="Aptos" panose="020B0004020202020204" pitchFamily="34" charset="0"/>
              </a:rPr>
              <a:t>	11-24/1171r1: (24 CIDs)	1032, 1033, 1150, 1474, 1475, 1476, 1477, 1478, 1479, 1480, 1481, 1482, 1483, 1034, 1124, 1151, 1152, 1153, 1484, 1486, 1402, 1485, 1147, 1154</a:t>
            </a:r>
            <a:endParaRPr lang="en-US" sz="1400" b="0" i="0" u="none" strike="noStrike" dirty="0">
              <a:solidFill>
                <a:srgbClr val="212121"/>
              </a:solidFill>
              <a:effectLst/>
              <a:latin typeface="Aptos" panose="020B0004020202020204" pitchFamily="34" charset="0"/>
            </a:endParaRPr>
          </a:p>
          <a:p>
            <a:pPr algn="l"/>
            <a:r>
              <a:rPr lang="en-US" sz="1800" b="0" dirty="0">
                <a:solidFill>
                  <a:srgbClr val="212121"/>
                </a:solidFill>
                <a:latin typeface="Calibri" panose="020F0502020204030204" pitchFamily="34" charset="0"/>
              </a:rPr>
              <a:t>	</a:t>
            </a:r>
            <a:r>
              <a:rPr lang="en-US" sz="1800" b="0" i="0" u="none" strike="noStrike" dirty="0">
                <a:solidFill>
                  <a:srgbClr val="212121"/>
                </a:solidFill>
                <a:effectLst/>
                <a:latin typeface="Calibri" panose="020F0502020204030204" pitchFamily="34" charset="0"/>
              </a:rPr>
              <a:t>11-24/1606r3: (6 CIDs) 	1068, 1312, 1313, 1314, 1316, 1503</a:t>
            </a:r>
            <a:endParaRPr lang="en-US" sz="1800" b="0" dirty="0">
              <a:solidFill>
                <a:schemeClr val="tx1"/>
              </a:solidFill>
              <a:latin typeface="Segoe UI" panose="020B0502040204020203" pitchFamily="34" charset="0"/>
              <a:sym typeface="Arial"/>
            </a:endParaRPr>
          </a:p>
          <a:p>
            <a:r>
              <a:rPr lang="en-US" sz="1800" b="0" dirty="0"/>
              <a:t>Mover: 	Jerome Henry</a:t>
            </a:r>
          </a:p>
          <a:p>
            <a:r>
              <a:rPr lang="en-US" sz="1800" b="0" dirty="0"/>
              <a:t>Second:    Po-Kai Huang</a:t>
            </a:r>
          </a:p>
          <a:p>
            <a:r>
              <a:rPr lang="en-US" sz="1800" b="0" dirty="0"/>
              <a:t>Approved by unanimous consent</a:t>
            </a:r>
            <a:r>
              <a:rPr lang="en-US" sz="1800" b="0" strike="sngStrike" dirty="0"/>
              <a: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include the following texts and CID resolutions that have reached consensus within the group during this interim. Editor is directed to incorporate 1544r1 first, then modify the text based on 1623r2.</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11-24/1544r1: </a:t>
            </a:r>
            <a:r>
              <a:rPr lang="en-GB" sz="1800" b="0" dirty="0">
                <a:solidFill>
                  <a:srgbClr val="212121"/>
                </a:solidFill>
                <a:latin typeface="Calibri" panose="020F0502020204030204" pitchFamily="34" charset="0"/>
              </a:rPr>
              <a:t>1276, 1055, </a:t>
            </a:r>
            <a:r>
              <a:rPr lang="en-GB" sz="1800" b="0" strike="sngStrike" dirty="0">
                <a:solidFill>
                  <a:srgbClr val="212121"/>
                </a:solidFill>
                <a:latin typeface="Calibri" panose="020F0502020204030204" pitchFamily="34" charset="0"/>
              </a:rPr>
              <a:t>1057</a:t>
            </a:r>
            <a:r>
              <a:rPr lang="en-GB" sz="1800" b="0" dirty="0">
                <a:solidFill>
                  <a:srgbClr val="212121"/>
                </a:solidFill>
                <a:latin typeface="Calibri" panose="020F0502020204030204" pitchFamily="34" charset="0"/>
              </a:rPr>
              <a:t>, 1016, 1158, 1137, 1275, 1272, 1277, 1278, 1279, 1138, 1161, 1280, 1017, 1088, 1139, 1140, 1282, 1283, 1273, 1274, 1107</a:t>
            </a:r>
            <a:r>
              <a:rPr lang="en-US" sz="1800" b="0" dirty="0">
                <a:solidFill>
                  <a:srgbClr val="212121"/>
                </a:solidFill>
                <a:latin typeface="Calibri" panose="020F0502020204030204" pitchFamily="34" charset="0"/>
              </a:rPr>
              <a:t> </a:t>
            </a:r>
          </a:p>
          <a:p>
            <a:pPr algn="l"/>
            <a:r>
              <a:rPr lang="en-US" sz="1800" b="0" dirty="0">
                <a:solidFill>
                  <a:srgbClr val="212121"/>
                </a:solidFill>
                <a:latin typeface="Calibri" panose="020F0502020204030204" pitchFamily="34" charset="0"/>
              </a:rPr>
              <a:t>	11-24/1623r2: 1057, 1069, 1070</a:t>
            </a:r>
            <a:endParaRPr lang="en-US" sz="1800" b="0" i="0" u="none" strike="noStrike" dirty="0">
              <a:solidFill>
                <a:srgbClr val="212121"/>
              </a:solidFill>
              <a:effectLst/>
              <a:latin typeface="Calibri" panose="020F0502020204030204" pitchFamily="34" charset="0"/>
            </a:endParaRPr>
          </a:p>
          <a:p>
            <a:r>
              <a:rPr lang="en-US" sz="1800" b="0" dirty="0"/>
              <a:t>Mover: 	Jerome Henry</a:t>
            </a:r>
          </a:p>
          <a:p>
            <a:r>
              <a:rPr lang="en-US" sz="1800" b="0" dirty="0"/>
              <a:t>Second:     Antonio de la Oliva</a:t>
            </a:r>
          </a:p>
          <a:p>
            <a:r>
              <a:rPr lang="en-US" sz="1800" b="0" dirty="0"/>
              <a:t>Approved by unanimous consent</a:t>
            </a:r>
            <a:r>
              <a:rPr lang="en-US" sz="1800" b="0" strike="sngStrike" dirty="0"/>
              <a: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0324745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50</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Content Placeholder 2">
            <a:extLst>
              <a:ext uri="{FF2B5EF4-FFF2-40B4-BE49-F238E27FC236}">
                <a16:creationId xmlns:a16="http://schemas.microsoft.com/office/drawing/2014/main" id="{F0B028D1-28FE-D08D-A1B6-16D4CA59E690}"/>
              </a:ext>
            </a:extLst>
          </p:cNvPr>
          <p:cNvSpPr txBox="1">
            <a:spLocks/>
          </p:cNvSpPr>
          <p:nvPr/>
        </p:nvSpPr>
        <p:spPr bwMode="auto">
          <a:xfrm>
            <a:off x="609600" y="1524000"/>
            <a:ext cx="11353800" cy="4494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000" kern="0" dirty="0"/>
              <a:t>Approve a </a:t>
            </a:r>
            <a:r>
              <a:rPr lang="en-US" sz="2000" kern="0" dirty="0" err="1"/>
              <a:t>TGbi</a:t>
            </a:r>
            <a:r>
              <a:rPr lang="en-US" sz="2000" kern="0" dirty="0"/>
              <a:t> ad-hoc meeting on Oct. 28-30 in Atlanta, TBC, for the purposes of comment resolutions and consideration of document submissions.</a:t>
            </a:r>
          </a:p>
          <a:p>
            <a:endParaRPr lang="en-US" sz="2000" kern="0" dirty="0"/>
          </a:p>
          <a:p>
            <a:endParaRPr lang="en-US" sz="2000" kern="0" dirty="0"/>
          </a:p>
          <a:p>
            <a:endParaRPr lang="en-US" sz="2000" kern="0" dirty="0"/>
          </a:p>
          <a:p>
            <a:r>
              <a:rPr lang="en-US" sz="2000" kern="0" dirty="0"/>
              <a:t>Moved by Jerome Henry </a:t>
            </a:r>
          </a:p>
          <a:p>
            <a:r>
              <a:rPr lang="en-US" sz="2000" kern="0" dirty="0"/>
              <a:t> Second: Joseph Levy</a:t>
            </a:r>
          </a:p>
          <a:p>
            <a:endParaRPr lang="en-US" sz="2000" kern="0" dirty="0"/>
          </a:p>
          <a:p>
            <a:endParaRPr lang="en-US" sz="2000" kern="0" dirty="0"/>
          </a:p>
          <a:p>
            <a:endParaRPr lang="en-US" sz="2000" kern="0" dirty="0"/>
          </a:p>
          <a:p>
            <a:r>
              <a:rPr lang="en-US" sz="2000" kern="0" dirty="0"/>
              <a:t>Result: Unanimous consent (Motion passes)  13 present, 16 remote</a:t>
            </a:r>
          </a:p>
        </p:txBody>
      </p:sp>
    </p:spTree>
    <p:extLst>
      <p:ext uri="{BB962C8B-B14F-4D97-AF65-F5344CB8AC3E}">
        <p14:creationId xmlns:p14="http://schemas.microsoft.com/office/powerpoint/2010/main" val="719134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Interim IEEE 802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t>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7455</TotalTime>
  <Words>3670</Words>
  <Application>Microsoft Macintosh PowerPoint</Application>
  <PresentationFormat>Widescreen</PresentationFormat>
  <Paragraphs>338</Paragraphs>
  <Slides>27</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7" baseType="lpstr">
      <vt:lpstr>Aptos</vt:lpstr>
      <vt:lpstr>Arial</vt:lpstr>
      <vt:lpstr>Calibri</vt:lpstr>
      <vt:lpstr>Helvetica Neue</vt:lpstr>
      <vt:lpstr>Monotype Sorts</vt:lpstr>
      <vt:lpstr>Segoe UI</vt:lpstr>
      <vt:lpstr>Symbol</vt:lpstr>
      <vt:lpstr>Times New Roman</vt:lpstr>
      <vt:lpstr>Office Theme</vt:lpstr>
      <vt:lpstr>Document</vt:lpstr>
      <vt:lpstr>September Interim Session Agenda</vt:lpstr>
      <vt:lpstr>Abstract</vt:lpstr>
      <vt:lpstr>IEEE 802.11   Enhanced Data Privacy Task Group</vt:lpstr>
      <vt:lpstr>Registration for the September Interim IEEE 802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12, 2024 – PM2</vt:lpstr>
      <vt:lpstr>TGbi Agenda – September 11, 2024 – AM2</vt:lpstr>
      <vt:lpstr>TGbi Agenda – September 10, 2024 – AM2</vt:lpstr>
      <vt:lpstr>TGbi Agenda – September 10, 2024 – AM1</vt:lpstr>
      <vt:lpstr>TGbi Agenda – September 9, 2024 – PM2</vt:lpstr>
      <vt:lpstr>Timeline</vt:lpstr>
      <vt:lpstr>Motion # 47</vt:lpstr>
      <vt:lpstr>Motion # 48</vt:lpstr>
      <vt:lpstr>Motion # 49</vt:lpstr>
      <vt:lpstr>Motion # 50</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73</cp:revision>
  <cp:lastPrinted>1601-01-01T00:00:00Z</cp:lastPrinted>
  <dcterms:created xsi:type="dcterms:W3CDTF">2023-11-10T19:40:49Z</dcterms:created>
  <dcterms:modified xsi:type="dcterms:W3CDTF">2024-09-13T03:59:47Z</dcterms:modified>
  <cp:category>Name, Affiliation</cp:category>
</cp:coreProperties>
</file>