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258" r:id="rId4"/>
    <p:sldId id="2366" r:id="rId5"/>
    <p:sldId id="267" r:id="rId6"/>
    <p:sldId id="268" r:id="rId7"/>
    <p:sldId id="269" r:id="rId8"/>
    <p:sldId id="270" r:id="rId9"/>
    <p:sldId id="271" r:id="rId10"/>
    <p:sldId id="272" r:id="rId11"/>
    <p:sldId id="273" r:id="rId12"/>
    <p:sldId id="274" r:id="rId13"/>
    <p:sldId id="275" r:id="rId14"/>
    <p:sldId id="276" r:id="rId15"/>
    <p:sldId id="2415" r:id="rId16"/>
    <p:sldId id="2423" r:id="rId17"/>
    <p:sldId id="2422" r:id="rId18"/>
    <p:sldId id="2421" r:id="rId19"/>
    <p:sldId id="2420" r:id="rId20"/>
    <p:sldId id="2418" r:id="rId21"/>
    <p:sldId id="2374" r:id="rId22"/>
    <p:sldId id="2377" r:id="rId23"/>
    <p:sldId id="2424" r:id="rId24"/>
    <p:sldId id="278" r:id="rId25"/>
    <p:sldId id="279"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23" autoAdjust="0"/>
    <p:restoredTop sz="94660"/>
  </p:normalViewPr>
  <p:slideViewPr>
    <p:cSldViewPr>
      <p:cViewPr varScale="1">
        <p:scale>
          <a:sx n="128" d="100"/>
          <a:sy n="128" d="100"/>
        </p:scale>
        <p:origin x="624" y="1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69870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838017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301214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449916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26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802.11-24/1383r6</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2024</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LBkME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September Interim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2024-09-10</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marL="318239" indent="-314278">
              <a:spcBef>
                <a:spcPts val="600"/>
              </a:spcBef>
              <a:defRPr sz="1600" b="1" spc="-1">
                <a:latin typeface="Times New Roman"/>
                <a:ea typeface="Times New Roman"/>
                <a:cs typeface="Times New Roman"/>
                <a:sym typeface="Times New Roman"/>
              </a:defRPr>
            </a:pPr>
            <a:r>
              <a:rPr lang="en-US" dirty="0"/>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rPr lang="en-US" dirty="0"/>
              <a:t>•     </a:t>
            </a:r>
            <a:r>
              <a:rPr lang="en-US" i="0" dirty="0"/>
              <a:t>Participants in the IEEE standards development individual process shall act based on their qualifications and experience. (</a:t>
            </a:r>
            <a:r>
              <a:rPr lang="en-US" i="0" u="sng" dirty="0">
                <a:solidFill>
                  <a:srgbClr val="0000FF"/>
                </a:solidFill>
                <a:uFill>
                  <a:solidFill>
                    <a:srgbClr val="0000FF"/>
                  </a:solidFill>
                </a:uFill>
                <a:hlinkClick r:id="rId2"/>
              </a:rPr>
              <a:t>https://standards.ieee.org/develop/policies/bylaws/sb_bylaws.pdf</a:t>
            </a:r>
            <a:r>
              <a:rPr lang="en-US" i="0" u="sng" dirty="0">
                <a:solidFill>
                  <a:srgbClr val="CCCCFF"/>
                </a:solidFill>
              </a:rPr>
              <a:t> </a:t>
            </a:r>
            <a:r>
              <a:rPr lang="en-US" i="0" dirty="0"/>
              <a:t>section 5.2.1)</a:t>
            </a:r>
          </a:p>
          <a:p>
            <a:pPr marL="318239" indent="-314278">
              <a:spcBef>
                <a:spcPts val="600"/>
              </a:spcBef>
              <a:defRPr sz="1400" b="1" spc="-1">
                <a:latin typeface="Times New Roman"/>
                <a:ea typeface="Times New Roman"/>
                <a:cs typeface="Times New Roman"/>
                <a:sym typeface="Times New Roman"/>
              </a:defRPr>
            </a:pPr>
            <a:r>
              <a:rPr lang="en-US" dirty="0"/>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rPr lang="en-US" dirty="0"/>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rPr lang="en-US" dirty="0"/>
              <a:t>•    Participants shall not direct the actions or votes of any other member of an IEEE 802 Working Group or retaliate against any other member for their actions or votes within IEEE 802 Working Group meetings, see </a:t>
            </a:r>
            <a:r>
              <a:rPr lang="en-US" u="sng" dirty="0">
                <a:solidFill>
                  <a:srgbClr val="0000FF"/>
                </a:solidFill>
                <a:uFill>
                  <a:solidFill>
                    <a:srgbClr val="0000FF"/>
                  </a:solidFill>
                </a:uFill>
                <a:hlinkClick r:id="rId3"/>
              </a:rPr>
              <a:t>https://standards.ieee.org/develop/policies/bylaws/sb_bylaws.pdf </a:t>
            </a:r>
            <a:r>
              <a:rPr lang="en-US" dirty="0"/>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rPr lang="en-US" dirty="0"/>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rPr lang="en-US" dirty="0"/>
              <a:t>(Latest revision of IEEE 802 LMSC Working Group Policies and Procedures: </a:t>
            </a:r>
            <a:r>
              <a:rPr lang="en-US" u="sng" dirty="0">
                <a:solidFill>
                  <a:srgbClr val="0000FF"/>
                </a:solidFill>
                <a:uFill>
                  <a:solidFill>
                    <a:srgbClr val="0000FF"/>
                  </a:solidFill>
                </a:uFill>
                <a:hlinkClick r:id="rId4"/>
              </a:rPr>
              <a:t>http://www.ieee802.org/devdocs.shtml</a:t>
            </a:r>
            <a:r>
              <a:rPr lang="en-US" dirty="0"/>
              <a:t>)</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solidFill>
              </a:rPr>
              <a:t>TGbi Agenda – September 12, 2024 – PM2</a:t>
            </a:r>
          </a:p>
        </p:txBody>
      </p:sp>
      <p:sp>
        <p:nvSpPr>
          <p:cNvPr id="9218" name="Rectangle 2"/>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800" b="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800" b="0" spc="-1" dirty="0">
                <a:solidFill>
                  <a:schemeClr val="tx1"/>
                </a:solidFill>
                <a:latin typeface="Times New Roman" panose="02020603050405020304" pitchFamily="18" charset="0"/>
                <a:cs typeface="Times New Roman" panose="02020603050405020304" pitchFamily="18" charset="0"/>
                <a:sym typeface="Arial"/>
              </a:rPr>
              <a:t>( xx participants on-line, x participants in the room)</a:t>
            </a:r>
          </a:p>
          <a:p>
            <a:pPr marL="0" lvl="1" indent="0">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tx1"/>
                </a:solidFill>
                <a:latin typeface="Times New Roman" panose="02020603050405020304" pitchFamily="18" charset="0"/>
                <a:cs typeface="Times New Roman" panose="02020603050405020304" pitchFamily="18" charset="0"/>
                <a:sym typeface="Times New Roman"/>
              </a:rPr>
              <a:t>Thursday	PM2 – Discussion of potential Ad Hoc session, motion for accepting comment resolutions that have been straw polled (new draft)</a:t>
            </a:r>
          </a:p>
          <a:p>
            <a:pPr marL="0" lvl="1" indent="0">
              <a:defRPr sz="1500" spc="-1">
                <a:latin typeface="Arial"/>
                <a:ea typeface="Arial"/>
                <a:cs typeface="Arial"/>
                <a:sym typeface="Arial"/>
              </a:defRPr>
            </a:pPr>
            <a:endParaRPr lang="en-US" sz="18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solidFill>
                <a:latin typeface="Times New Roman"/>
                <a:cs typeface="Times New Roman"/>
                <a:sym typeface="Times New Roman"/>
              </a:rPr>
              <a:t>Discussion</a:t>
            </a:r>
            <a:endParaRPr lang="en-US" spc="-1" dirty="0">
              <a:solidFill>
                <a:schemeClr val="tx1"/>
              </a:solidFill>
              <a:latin typeface="Times New Roman"/>
              <a:cs typeface="Times New Roman"/>
              <a:sym typeface="Times New Roman"/>
            </a:endParaRPr>
          </a:p>
          <a:p>
            <a:pPr lvl="2">
              <a:buClr>
                <a:srgbClr val="000000"/>
              </a:buClr>
              <a:buSzPct val="100000"/>
              <a:buFont typeface="Arial"/>
              <a:buChar char="•"/>
            </a:pPr>
            <a:r>
              <a:rPr lang="en-US" sz="1800" spc="-1" dirty="0">
                <a:latin typeface="Times New Roman" panose="02020603050405020304" pitchFamily="18" charset="0"/>
                <a:cs typeface="Times New Roman" panose="02020603050405020304" pitchFamily="18" charset="0"/>
                <a:sym typeface="Times New Roman"/>
              </a:rPr>
              <a:t>Thursday (PM2) – Jerome Henry (5 submissions), Antonio De la Oliva</a:t>
            </a:r>
          </a:p>
          <a:p>
            <a:pPr lvl="2">
              <a:buClr>
                <a:srgbClr val="000000"/>
              </a:buClr>
              <a:buSzPct val="100000"/>
              <a:buFont typeface="Arial"/>
              <a:buChar char="•"/>
            </a:pPr>
            <a:r>
              <a:rPr lang="en-US" spc="-1" dirty="0">
                <a:latin typeface="Times New Roman" panose="02020603050405020304" pitchFamily="18" charset="0"/>
                <a:cs typeface="Times New Roman" panose="02020603050405020304" pitchFamily="18" charset="0"/>
                <a:sym typeface="Times New Roman"/>
              </a:rPr>
              <a:t>Antonio to follow specific one of Jerome’s presentations</a:t>
            </a:r>
            <a:endParaRPr lang="en-US" sz="1800" spc="-1" dirty="0">
              <a:latin typeface="Times New Roman" panose="02020603050405020304" pitchFamily="18" charset="0"/>
              <a:cs typeface="Times New Roman" panose="02020603050405020304" pitchFamily="18" charset="0"/>
              <a:sym typeface="Times New Roman"/>
            </a:endParaRP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tx1"/>
                </a:solidFill>
              </a:rPr>
              <a:t>Adjourn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9727934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September 11, 2024 – AM2</a:t>
            </a:r>
          </a:p>
        </p:txBody>
      </p:sp>
      <p:sp>
        <p:nvSpPr>
          <p:cNvPr id="9218" name="Rectangle 2"/>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( 16 participants on-line, 8 participants in the room)</a:t>
            </a:r>
          </a:p>
          <a:p>
            <a:pPr marL="0" lvl="1" indent="0">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PM2 – Discussion of potential Ad Hoc session, motion for accepting comment resolutions that have been straw polled (new draft)</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pc="-1" dirty="0">
              <a:solidFill>
                <a:schemeClr val="bg1">
                  <a:lumMod val="50000"/>
                </a:schemeClr>
              </a:solidFill>
              <a:latin typeface="Times New Roman"/>
              <a:cs typeface="Times New Roman"/>
              <a:sym typeface="Times New Roman"/>
            </a:endParaRPr>
          </a:p>
          <a:p>
            <a:pPr lvl="2">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(AM2) – </a:t>
            </a:r>
            <a:r>
              <a:rPr lang="en-US" sz="1800" spc="-1" dirty="0">
                <a:solidFill>
                  <a:schemeClr val="bg1">
                    <a:lumMod val="50000"/>
                  </a:schemeClr>
                </a:solidFill>
                <a:latin typeface="Times New Roman" panose="02020603050405020304" pitchFamily="18" charset="0"/>
                <a:cs typeface="Times New Roman" panose="02020603050405020304" pitchFamily="18" charset="0"/>
              </a:rPr>
              <a:t>Po-Kai Huang SP run, </a:t>
            </a: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Domenico </a:t>
            </a:r>
            <a:r>
              <a:rPr lang="en-US" sz="1800"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Ficara</a:t>
            </a: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 presented, Ph</a:t>
            </a:r>
            <a:r>
              <a:rPr lang="en-US" sz="1800" spc="-1" dirty="0">
                <a:solidFill>
                  <a:schemeClr val="bg1">
                    <a:lumMod val="50000"/>
                  </a:schemeClr>
                </a:solidFill>
                <a:latin typeface="Times New Roman" panose="02020603050405020304" pitchFamily="18" charset="0"/>
                <a:cs typeface="Times New Roman" panose="02020603050405020304" pitchFamily="18" charset="0"/>
              </a:rPr>
              <a:t>il Hawkes SP run, Jarkko </a:t>
            </a:r>
            <a:r>
              <a:rPr lang="en-US" sz="1800" spc="-1" dirty="0" err="1">
                <a:solidFill>
                  <a:schemeClr val="bg1">
                    <a:lumMod val="50000"/>
                  </a:schemeClr>
                </a:solidFill>
                <a:latin typeface="Times New Roman" panose="02020603050405020304" pitchFamily="18" charset="0"/>
                <a:cs typeface="Times New Roman" panose="02020603050405020304" pitchFamily="18" charset="0"/>
              </a:rPr>
              <a:t>Kneckt</a:t>
            </a:r>
            <a:r>
              <a:rPr lang="en-US" sz="1800" spc="-1" dirty="0">
                <a:solidFill>
                  <a:schemeClr val="bg1">
                    <a:lumMod val="50000"/>
                  </a:schemeClr>
                </a:solidFill>
                <a:latin typeface="Times New Roman" panose="02020603050405020304" pitchFamily="18" charset="0"/>
                <a:cs typeface="Times New Roman" panose="02020603050405020304" pitchFamily="18" charset="0"/>
              </a:rPr>
              <a:t> BPE re-presentation presented, Jerome Henry presented </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(PM2) – Jerome Henry (5 submissions), Antonio De la Oliva</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14659029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September 10, 2024 – AM2</a:t>
            </a:r>
          </a:p>
        </p:txBody>
      </p:sp>
      <p:sp>
        <p:nvSpPr>
          <p:cNvPr id="9218" name="Rectangle 2"/>
          <p:cNvSpPr>
            <a:spLocks noGrp="1" noChangeArrowheads="1"/>
          </p:cNvSpPr>
          <p:nvPr>
            <p:ph idx="1"/>
          </p:nvPr>
        </p:nvSpPr>
        <p:spPr>
          <a:xfrm>
            <a:off x="914401" y="1338927"/>
            <a:ext cx="10361084" cy="4833271"/>
          </a:xfrm>
          <a:ln/>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( 24 participants on-line, 7 participants in the room)</a:t>
            </a:r>
          </a:p>
          <a:p>
            <a:pPr marL="0" lvl="1" indent="0">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AM2 –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PM2 – Discussion of potential Ad Hoc session, motion for accepting comment resolutions that have been straw polled (new draft)</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pc="-1" dirty="0">
              <a:solidFill>
                <a:schemeClr val="bg1">
                  <a:lumMod val="50000"/>
                </a:schemeClr>
              </a:solidFill>
              <a:latin typeface="Times New Roman"/>
              <a:cs typeface="Times New Roman"/>
              <a:sym typeface="Times New Roman"/>
            </a:endParaRPr>
          </a:p>
          <a:p>
            <a:pPr lvl="2">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(AM2) – Julien </a:t>
            </a:r>
            <a:r>
              <a:rPr lang="en-US" sz="1800"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Sevin</a:t>
            </a: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 (1440r0) presented, Antonio de la Oliva (1623r0) presented, Phil Hawkes (1660r1) presented</a:t>
            </a:r>
          </a:p>
          <a:p>
            <a:pPr lvl="2">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(AM 2) – </a:t>
            </a:r>
            <a:r>
              <a:rPr lang="en-US" sz="1800" spc="-1" dirty="0">
                <a:solidFill>
                  <a:schemeClr val="bg1">
                    <a:lumMod val="50000"/>
                  </a:schemeClr>
                </a:solidFill>
                <a:latin typeface="Times New Roman" panose="02020603050405020304" pitchFamily="18" charset="0"/>
                <a:cs typeface="Times New Roman" panose="02020603050405020304" pitchFamily="18" charset="0"/>
              </a:rPr>
              <a:t>Phil Hawkes SP, Po-Kai Huang SP, </a:t>
            </a: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Domenico </a:t>
            </a:r>
            <a:r>
              <a:rPr lang="en-US" sz="1800"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Ficara</a:t>
            </a: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 </a:t>
            </a:r>
            <a:r>
              <a:rPr lang="en-US" sz="1800" spc="-1" dirty="0">
                <a:solidFill>
                  <a:schemeClr val="bg1">
                    <a:lumMod val="50000"/>
                  </a:schemeClr>
                </a:solidFill>
                <a:latin typeface="Times New Roman" panose="02020603050405020304" pitchFamily="18" charset="0"/>
                <a:cs typeface="Times New Roman" panose="02020603050405020304" pitchFamily="18" charset="0"/>
              </a:rPr>
              <a:t>Jarkko </a:t>
            </a:r>
            <a:r>
              <a:rPr lang="en-US" sz="1800" spc="-1" dirty="0" err="1">
                <a:solidFill>
                  <a:schemeClr val="bg1">
                    <a:lumMod val="50000"/>
                  </a:schemeClr>
                </a:solidFill>
                <a:latin typeface="Times New Roman" panose="02020603050405020304" pitchFamily="18" charset="0"/>
                <a:cs typeface="Times New Roman" panose="02020603050405020304" pitchFamily="18" charset="0"/>
              </a:rPr>
              <a:t>Kneckt</a:t>
            </a:r>
            <a:r>
              <a:rPr lang="en-US" sz="1800" spc="-1" dirty="0">
                <a:solidFill>
                  <a:schemeClr val="bg1">
                    <a:lumMod val="50000"/>
                  </a:schemeClr>
                </a:solidFill>
                <a:latin typeface="Times New Roman" panose="02020603050405020304" pitchFamily="18" charset="0"/>
                <a:cs typeface="Times New Roman" panose="02020603050405020304" pitchFamily="18" charset="0"/>
              </a:rPr>
              <a:t> BPE re-presentation </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(PM2) – Jerome Henry (5 submissions)</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extLst>
      <p:ext uri="{BB962C8B-B14F-4D97-AF65-F5344CB8AC3E}">
        <p14:creationId xmlns:p14="http://schemas.microsoft.com/office/powerpoint/2010/main" val="560603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September 10, 2024 – AM1</a:t>
            </a:r>
          </a:p>
        </p:txBody>
      </p:sp>
      <p:sp>
        <p:nvSpPr>
          <p:cNvPr id="9218" name="Rectangle 2"/>
          <p:cNvSpPr>
            <a:spLocks noGrp="1" noChangeArrowheads="1"/>
          </p:cNvSpPr>
          <p:nvPr>
            <p:ph idx="1"/>
          </p:nvPr>
        </p:nvSpPr>
        <p:spPr>
          <a:xfrm>
            <a:off x="914401" y="1338927"/>
            <a:ext cx="10361084" cy="4833271"/>
          </a:xfrm>
          <a:ln/>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(26 participants on-line, 13 participants in the room)</a:t>
            </a:r>
          </a:p>
          <a:p>
            <a:pPr marL="0" lvl="1" indent="0">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 (to be updated)</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AM2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AM2 –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PM2 – Discussion of potential Ad Hoc session</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pc="-1" dirty="0">
              <a:solidFill>
                <a:schemeClr val="bg1">
                  <a:lumMod val="50000"/>
                </a:schemeClr>
              </a:solidFill>
              <a:latin typeface="Times New Roman"/>
              <a:cs typeface="Times New Roman"/>
              <a:sym typeface="Times New Roman"/>
            </a:endParaRPr>
          </a:p>
          <a:p>
            <a:pPr lvl="2">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(AM1) – Carol Ansley (24/1511r0, 24/796r1) presented, Julien </a:t>
            </a:r>
            <a:r>
              <a:rPr lang="en-US" sz="1800"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Sevin</a:t>
            </a: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 (1 submission)</a:t>
            </a:r>
          </a:p>
          <a:p>
            <a:pPr lvl="2">
              <a:buClr>
                <a:srgbClr val="000000"/>
              </a:buClr>
              <a:buSzPct val="100000"/>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(AM2) – Antonio de la Oliva (1 submission), Phil Hawkes (1 submission)</a:t>
            </a:r>
          </a:p>
          <a:p>
            <a:pPr lvl="2">
              <a:buClr>
                <a:srgbClr val="000000"/>
              </a:buClr>
              <a:buSzPct val="100000"/>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(AM 2) – Stephane Baron 1162r1?, </a:t>
            </a:r>
            <a:r>
              <a:rPr lang="en-US" sz="1800" spc="-1" dirty="0">
                <a:solidFill>
                  <a:schemeClr val="bg1">
                    <a:lumMod val="50000"/>
                  </a:schemeClr>
                </a:solidFill>
                <a:latin typeface="Times New Roman" panose="02020603050405020304" pitchFamily="18" charset="0"/>
                <a:cs typeface="Times New Roman" panose="02020603050405020304" pitchFamily="18" charset="0"/>
              </a:rPr>
              <a:t>Jarkko </a:t>
            </a:r>
            <a:r>
              <a:rPr lang="en-US" sz="1800" spc="-1" dirty="0" err="1">
                <a:solidFill>
                  <a:schemeClr val="bg1">
                    <a:lumMod val="50000"/>
                  </a:schemeClr>
                </a:solidFill>
                <a:latin typeface="Times New Roman" panose="02020603050405020304" pitchFamily="18" charset="0"/>
                <a:cs typeface="Times New Roman" panose="02020603050405020304" pitchFamily="18" charset="0"/>
              </a:rPr>
              <a:t>Kneckt</a:t>
            </a:r>
            <a:r>
              <a:rPr lang="en-US" sz="1800" spc="-1" dirty="0">
                <a:solidFill>
                  <a:schemeClr val="bg1">
                    <a:lumMod val="50000"/>
                  </a:schemeClr>
                </a:solidFill>
                <a:latin typeface="Times New Roman" panose="02020603050405020304" pitchFamily="18" charset="0"/>
                <a:cs typeface="Times New Roman" panose="02020603050405020304" pitchFamily="18" charset="0"/>
              </a:rPr>
              <a:t> BPE re-presentation, Phil Hawkes SP</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(PM2) – Jerome Henry (3 submissions)</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478151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2024 September Interim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September 9, 2024 – PM2</a:t>
            </a:r>
          </a:p>
        </p:txBody>
      </p:sp>
      <p:sp>
        <p:nvSpPr>
          <p:cNvPr id="9218" name="Rectangle 2"/>
          <p:cNvSpPr>
            <a:spLocks noGrp="1" noChangeArrowheads="1"/>
          </p:cNvSpPr>
          <p:nvPr>
            <p:ph idx="1"/>
          </p:nvPr>
        </p:nvSpPr>
        <p:spPr>
          <a:xfrm>
            <a:off x="914401" y="1338927"/>
            <a:ext cx="10361084" cy="4833271"/>
          </a:xfrm>
          <a:ln/>
        </p:spPr>
        <p:txBody>
          <a:bodyPr>
            <a:normAutofit fontScale="77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(17 participants on-line, 9 participants in the room)</a:t>
            </a:r>
          </a:p>
          <a:p>
            <a:pPr marL="0" lvl="1" indent="0">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Approval of accumulated minutes – Motion #47 passed</a:t>
            </a:r>
            <a:endParaRPr lang="en-US" sz="1800" spc="-1" dirty="0">
              <a:solidFill>
                <a:schemeClr val="bg1">
                  <a:lumMod val="50000"/>
                </a:schemeClr>
              </a:solidFill>
              <a:latin typeface="Times New Roman" panose="02020603050405020304" pitchFamily="18" charset="0"/>
              <a:cs typeface="Times New Roman" panose="02020603050405020304" pitchFamily="18" charset="0"/>
            </a:endParaRPr>
          </a:p>
          <a:p>
            <a:pPr marL="0" lvl="1" indent="0">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 (to be updated)</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AM1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AM2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AM2 –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PM2 – Discussion of potential Ad Hoc session</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pc="-1" dirty="0">
              <a:solidFill>
                <a:schemeClr val="bg1">
                  <a:lumMod val="50000"/>
                </a:schemeClr>
              </a:solidFill>
              <a:latin typeface="Times New Roman"/>
              <a:cs typeface="Times New Roman"/>
              <a:sym typeface="Times New Roman"/>
            </a:endParaRPr>
          </a:p>
          <a:p>
            <a:pPr lvl="2">
              <a:buClr>
                <a:srgbClr val="000000"/>
              </a:buClr>
              <a:buSzPct val="100000"/>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rPr>
              <a:t>Monday (PM2) – Jarkko </a:t>
            </a:r>
            <a:r>
              <a:rPr lang="en-US" sz="1800" spc="-1" dirty="0" err="1">
                <a:solidFill>
                  <a:schemeClr val="bg1">
                    <a:lumMod val="50000"/>
                  </a:schemeClr>
                </a:solidFill>
                <a:latin typeface="Times New Roman" panose="02020603050405020304" pitchFamily="18" charset="0"/>
                <a:cs typeface="Times New Roman" panose="02020603050405020304" pitchFamily="18" charset="0"/>
              </a:rPr>
              <a:t>Kneckt</a:t>
            </a:r>
            <a:r>
              <a:rPr lang="en-US" sz="1800" spc="-1" dirty="0">
                <a:solidFill>
                  <a:schemeClr val="bg1">
                    <a:lumMod val="50000"/>
                  </a:schemeClr>
                </a:solidFill>
                <a:latin typeface="Times New Roman" panose="02020603050405020304" pitchFamily="18" charset="0"/>
                <a:cs typeface="Times New Roman" panose="02020603050405020304" pitchFamily="18" charset="0"/>
              </a:rPr>
              <a:t> </a:t>
            </a:r>
            <a:r>
              <a:rPr lang="en-US" spc="-1" dirty="0">
                <a:solidFill>
                  <a:schemeClr val="bg1">
                    <a:lumMod val="50000"/>
                  </a:schemeClr>
                </a:solidFill>
                <a:latin typeface="Times New Roman" panose="02020603050405020304" pitchFamily="18" charset="0"/>
                <a:cs typeface="Times New Roman" panose="02020603050405020304" pitchFamily="18" charset="0"/>
              </a:rPr>
              <a:t>24/1581 presented</a:t>
            </a:r>
            <a:r>
              <a:rPr lang="en-US" sz="1800" spc="-1" dirty="0">
                <a:solidFill>
                  <a:schemeClr val="bg1">
                    <a:lumMod val="50000"/>
                  </a:schemeClr>
                </a:solidFill>
                <a:latin typeface="Times New Roman" panose="02020603050405020304" pitchFamily="18" charset="0"/>
                <a:cs typeface="Times New Roman" panose="02020603050405020304" pitchFamily="18" charset="0"/>
              </a:rPr>
              <a:t>, Po-Kai Huang </a:t>
            </a:r>
            <a:r>
              <a:rPr lang="en-US" spc="-1" dirty="0">
                <a:solidFill>
                  <a:schemeClr val="bg1">
                    <a:lumMod val="50000"/>
                  </a:schemeClr>
                </a:solidFill>
                <a:latin typeface="Times New Roman" panose="02020603050405020304" pitchFamily="18" charset="0"/>
                <a:cs typeface="Times New Roman" panose="02020603050405020304" pitchFamily="18" charset="0"/>
              </a:rPr>
              <a:t>presented</a:t>
            </a:r>
            <a:r>
              <a:rPr lang="en-US" sz="1800" spc="-1" dirty="0">
                <a:solidFill>
                  <a:schemeClr val="bg1">
                    <a:lumMod val="50000"/>
                  </a:schemeClr>
                </a:solidFill>
                <a:latin typeface="Times New Roman" panose="02020603050405020304" pitchFamily="18" charset="0"/>
                <a:cs typeface="Times New Roman" panose="02020603050405020304" pitchFamily="18" charset="0"/>
              </a:rPr>
              <a:t>, Phil Hawkes 24/1606r0</a:t>
            </a:r>
            <a:r>
              <a:rPr lang="en-US" spc="-1" dirty="0">
                <a:solidFill>
                  <a:schemeClr val="bg1">
                    <a:lumMod val="50000"/>
                  </a:schemeClr>
                </a:solidFill>
                <a:latin typeface="Times New Roman" panose="02020603050405020304" pitchFamily="18" charset="0"/>
                <a:cs typeface="Times New Roman" panose="02020603050405020304" pitchFamily="18" charset="0"/>
              </a:rPr>
              <a:t> presented (need SP)</a:t>
            </a:r>
            <a:endParaRPr lang="en-US" sz="1800" spc="-1" dirty="0">
              <a:solidFill>
                <a:schemeClr val="bg1">
                  <a:lumMod val="50000"/>
                </a:schemeClr>
              </a:solidFill>
              <a:latin typeface="Times New Roman" panose="02020603050405020304" pitchFamily="18" charset="0"/>
              <a:cs typeface="Times New Roman" panose="02020603050405020304" pitchFamily="18" charset="0"/>
            </a:endParaRPr>
          </a:p>
          <a:p>
            <a:pPr lvl="2">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(AM1) – Carol Ansley (24/1511r0, 24/796r1), SP 24/1429r1, Julien </a:t>
            </a:r>
            <a:r>
              <a:rPr lang="en-US" sz="1800"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Sevin</a:t>
            </a: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 (1 submission)</a:t>
            </a:r>
          </a:p>
          <a:p>
            <a:pPr lvl="2">
              <a:buClr>
                <a:srgbClr val="000000"/>
              </a:buClr>
              <a:buSzPct val="100000"/>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(AM2) – Antonio de la Oliva (1 submission), Phil Hawkes (1 submission)</a:t>
            </a:r>
          </a:p>
          <a:p>
            <a:pPr lvl="2">
              <a:buClr>
                <a:srgbClr val="000000"/>
              </a:buClr>
              <a:buSzPct val="100000"/>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(AM 2) – Stephane Baron 1162r1?, </a:t>
            </a:r>
            <a:r>
              <a:rPr lang="en-US" sz="1800" spc="-1" dirty="0">
                <a:solidFill>
                  <a:schemeClr val="bg1">
                    <a:lumMod val="50000"/>
                  </a:schemeClr>
                </a:solidFill>
                <a:latin typeface="Times New Roman" panose="02020603050405020304" pitchFamily="18" charset="0"/>
                <a:cs typeface="Times New Roman" panose="02020603050405020304" pitchFamily="18" charset="0"/>
              </a:rPr>
              <a:t>Jarkko </a:t>
            </a:r>
            <a:r>
              <a:rPr lang="en-US" sz="1800" spc="-1" dirty="0" err="1">
                <a:solidFill>
                  <a:schemeClr val="bg1">
                    <a:lumMod val="50000"/>
                  </a:schemeClr>
                </a:solidFill>
                <a:latin typeface="Times New Roman" panose="02020603050405020304" pitchFamily="18" charset="0"/>
                <a:cs typeface="Times New Roman" panose="02020603050405020304" pitchFamily="18" charset="0"/>
              </a:rPr>
              <a:t>Kneckt</a:t>
            </a:r>
            <a:r>
              <a:rPr lang="en-US" sz="1800" spc="-1" dirty="0">
                <a:solidFill>
                  <a:schemeClr val="bg1">
                    <a:lumMod val="50000"/>
                  </a:schemeClr>
                </a:solidFill>
                <a:latin typeface="Times New Roman" panose="02020603050405020304" pitchFamily="18" charset="0"/>
                <a:cs typeface="Times New Roman" panose="02020603050405020304" pitchFamily="18" charset="0"/>
              </a:rPr>
              <a:t> BPE re-presentation</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(PM2) – Jerome Henry (3 submissions)</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20</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9585769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chemeClr val="tx1"/>
                </a:solidFill>
              </a:rPr>
              <a:t>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47</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and teleconference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24/1275r0 (July Plenary), 24/1406r0 (July 31 Telecon), 24/1407r0 (August 7 Telecon), 24/1423r0 (August 14 Telecon), 24/1436r0 (August 21 Telecon), 24/1521r1 (August 28 Telecon), 24/1522r0 (Sept. 4 Telecom)</a:t>
            </a:r>
          </a:p>
          <a:p>
            <a:endParaRPr lang="en-US" sz="1800" b="0" dirty="0">
              <a:solidFill>
                <a:schemeClr val="tx1"/>
              </a:solidFill>
            </a:endParaRPr>
          </a:p>
          <a:p>
            <a:endParaRPr lang="en-US" sz="1800" b="0" dirty="0">
              <a:solidFill>
                <a:schemeClr val="tx1"/>
              </a:solidFill>
            </a:endParaRPr>
          </a:p>
          <a:p>
            <a:r>
              <a:rPr lang="en-US" sz="1800" b="0" dirty="0"/>
              <a:t>Mover:   Jerome Henry</a:t>
            </a:r>
          </a:p>
          <a:p>
            <a:r>
              <a:rPr lang="en-US" sz="1800" b="0" dirty="0"/>
              <a:t>Second:   Po-Kai Huang</a:t>
            </a:r>
          </a:p>
          <a:p>
            <a:r>
              <a:rPr lang="en-US" sz="1800" b="0" dirty="0"/>
              <a:t>Approved by unanimous consent</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48</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a:xfrm>
            <a:off x="914401" y="1524001"/>
            <a:ext cx="10361084" cy="4570414"/>
          </a:xfrm>
        </p:spPr>
        <p:txBody>
          <a:bodyPr>
            <a:normAutofit fontScale="70000" lnSpcReduction="20000"/>
          </a:bodyPr>
          <a:lstStyle/>
          <a:p>
            <a:pPr marL="0" indent="0">
              <a:buNone/>
            </a:pPr>
            <a:r>
              <a:rPr lang="en-US" sz="1800" b="0" dirty="0">
                <a:solidFill>
                  <a:schemeClr val="tx1"/>
                </a:solidFill>
                <a:sym typeface="Arial"/>
              </a:rPr>
              <a:t>Approve directing the Editor to create a Draft 0.6 with the texts and CID resolutions that have reached consensus within the group during this plenary.</a:t>
            </a:r>
          </a:p>
          <a:p>
            <a:r>
              <a:rPr lang="en-US" sz="1800" b="0" dirty="0">
                <a:solidFill>
                  <a:schemeClr val="tx1"/>
                </a:solidFill>
                <a:sym typeface="Arial"/>
              </a:rPr>
              <a:t>Specifically: </a:t>
            </a:r>
          </a:p>
          <a:p>
            <a:pPr algn="l"/>
            <a:r>
              <a:rPr lang="en-US" sz="1800" b="0" i="0" dirty="0">
                <a:solidFill>
                  <a:schemeClr val="tx1"/>
                </a:solidFill>
                <a:effectLst/>
                <a:latin typeface="Segoe UI" panose="020B0502040204020203" pitchFamily="34" charset="0"/>
                <a:sym typeface="Arial"/>
              </a:rPr>
              <a:t>	</a:t>
            </a:r>
            <a:r>
              <a:rPr lang="en-US" sz="1800" b="0" i="0" u="none" strike="noStrike" dirty="0">
                <a:solidFill>
                  <a:srgbClr val="212121"/>
                </a:solidFill>
                <a:effectLst/>
                <a:latin typeface="Calibri" panose="020F0502020204030204" pitchFamily="34" charset="0"/>
              </a:rPr>
              <a:t>11-24/1121r3: (58 CIDs)</a:t>
            </a:r>
            <a:r>
              <a:rPr lang="en-US" sz="1400" b="0" dirty="0">
                <a:solidFill>
                  <a:srgbClr val="212121"/>
                </a:solidFill>
                <a:latin typeface="Aptos" panose="020B0004020202020204" pitchFamily="34" charset="0"/>
              </a:rPr>
              <a:t>  	</a:t>
            </a:r>
            <a:r>
              <a:rPr lang="en-US" sz="1800" b="0" i="0" u="none" strike="noStrike" dirty="0">
                <a:solidFill>
                  <a:srgbClr val="212121"/>
                </a:solidFill>
                <a:effectLst/>
                <a:latin typeface="Calibri" panose="020F0502020204030204" pitchFamily="34" charset="0"/>
              </a:rPr>
              <a:t>1155, 1426, 1428, 1429, 1430, 1431, 1432, 1433, 1434, 1435, 1436, 1437, 1438, 1439, 1440, 1441, 1181, 1390, 1393, </a:t>
            </a:r>
            <a:r>
              <a:rPr lang="en-US" sz="1400" b="0" dirty="0">
                <a:solidFill>
                  <a:srgbClr val="212121"/>
                </a:solidFill>
                <a:latin typeface="Aptos" panose="020B0004020202020204" pitchFamily="34" charset="0"/>
              </a:rPr>
              <a:t> </a:t>
            </a:r>
            <a:r>
              <a:rPr lang="en-US" sz="1800" b="0" i="0" u="none" strike="noStrike" dirty="0">
                <a:solidFill>
                  <a:srgbClr val="212121"/>
                </a:solidFill>
                <a:effectLst/>
                <a:latin typeface="Calibri" panose="020F0502020204030204" pitchFamily="34" charset="0"/>
              </a:rPr>
              <a:t>1394, 1395, 1396, 1397, 1398, 1399, 1183, 1129, 1179, 1182, 1193, 1195, 1036, 1037, 1038, 1039, 1040, 1207, 1208, 1209, </a:t>
            </a:r>
            <a:r>
              <a:rPr lang="en-US" sz="1400" b="0" dirty="0">
                <a:solidFill>
                  <a:srgbClr val="212121"/>
                </a:solidFill>
                <a:latin typeface="Aptos" panose="020B0004020202020204" pitchFamily="34" charset="0"/>
              </a:rPr>
              <a:t> </a:t>
            </a:r>
            <a:r>
              <a:rPr lang="en-US" sz="1800" b="0" i="0" u="none" strike="noStrike" dirty="0">
                <a:solidFill>
                  <a:srgbClr val="212121"/>
                </a:solidFill>
                <a:effectLst/>
                <a:latin typeface="Calibri" panose="020F0502020204030204" pitchFamily="34" charset="0"/>
              </a:rPr>
              <a:t>1130, 1047, 1196, 1197, 1220, 1210, 1211, 1212, 1403, 1213, </a:t>
            </a:r>
            <a:r>
              <a:rPr lang="en-US" sz="1400" b="0" dirty="0">
                <a:solidFill>
                  <a:srgbClr val="212121"/>
                </a:solidFill>
                <a:latin typeface="Aptos" panose="020B0004020202020204" pitchFamily="34" charset="0"/>
              </a:rPr>
              <a:t> </a:t>
            </a:r>
            <a:r>
              <a:rPr lang="en-US" sz="1800" b="0" i="0" u="none" strike="noStrike" dirty="0">
                <a:solidFill>
                  <a:srgbClr val="212121"/>
                </a:solidFill>
                <a:effectLst/>
                <a:latin typeface="Calibri" panose="020F0502020204030204" pitchFamily="34" charset="0"/>
              </a:rPr>
              <a:t>1214, 1215, 1216, 1219, 1221, 1226, 1194, 1149, 1228 </a:t>
            </a:r>
            <a:endParaRPr lang="en-US" sz="1400" b="0" i="0" u="none" strike="noStrike" dirty="0">
              <a:solidFill>
                <a:srgbClr val="212121"/>
              </a:solidFill>
              <a:effectLst/>
              <a:latin typeface="Aptos" panose="020B0004020202020204" pitchFamily="34" charset="0"/>
            </a:endParaRPr>
          </a:p>
          <a:p>
            <a:pPr algn="l"/>
            <a:r>
              <a:rPr lang="en-US" sz="1800" b="0" i="0" u="none" strike="noStrike" dirty="0">
                <a:solidFill>
                  <a:srgbClr val="212121"/>
                </a:solidFill>
                <a:effectLst/>
                <a:latin typeface="Calibri" panose="020F0502020204030204" pitchFamily="34" charset="0"/>
              </a:rPr>
              <a:t>	11-24/1359r1: (12 CIDs)</a:t>
            </a:r>
            <a:r>
              <a:rPr lang="en-US" sz="1400" b="0" dirty="0">
                <a:solidFill>
                  <a:srgbClr val="212121"/>
                </a:solidFill>
                <a:latin typeface="Aptos" panose="020B0004020202020204" pitchFamily="34" charset="0"/>
              </a:rPr>
              <a:t> 	</a:t>
            </a:r>
            <a:r>
              <a:rPr lang="en-US" sz="1800" b="0" i="0" u="none" strike="noStrike" dirty="0">
                <a:solidFill>
                  <a:srgbClr val="212121"/>
                </a:solidFill>
                <a:effectLst/>
                <a:latin typeface="Calibri" panose="020F0502020204030204" pitchFamily="34" charset="0"/>
              </a:rPr>
              <a:t>1328, 1011, 1077, 1079, 1012, 1081, 1021, 1330, 1168, 1063, 1020, 1332 </a:t>
            </a:r>
            <a:endParaRPr lang="en-US" sz="1400" b="0" i="0" u="none" strike="noStrike" dirty="0">
              <a:solidFill>
                <a:srgbClr val="212121"/>
              </a:solidFill>
              <a:effectLst/>
              <a:latin typeface="Aptos" panose="020B0004020202020204" pitchFamily="34" charset="0"/>
            </a:endParaRPr>
          </a:p>
          <a:p>
            <a:pPr algn="l"/>
            <a:r>
              <a:rPr lang="en-US" sz="1800" b="0" i="0" u="none" strike="noStrike" dirty="0">
                <a:solidFill>
                  <a:srgbClr val="212121"/>
                </a:solidFill>
                <a:effectLst/>
                <a:latin typeface="Calibri" panose="020F0502020204030204" pitchFamily="34" charset="0"/>
              </a:rPr>
              <a:t>	11-24/1371r2: (15 CIDs) 	1333, 1334, 1335, 1336, 1019, 1074, 1075, 1171, 1082, 1076, 1337, 1113, 1513, 1338, 1339 </a:t>
            </a:r>
            <a:endParaRPr lang="en-US" sz="1400" b="0" i="0" u="none" strike="noStrike" dirty="0">
              <a:solidFill>
                <a:srgbClr val="212121"/>
              </a:solidFill>
              <a:effectLst/>
              <a:latin typeface="Aptos" panose="020B0004020202020204" pitchFamily="34" charset="0"/>
            </a:endParaRPr>
          </a:p>
          <a:p>
            <a:pPr algn="l"/>
            <a:r>
              <a:rPr lang="en-US" sz="1800" b="0" i="0" u="none" strike="noStrike" dirty="0">
                <a:solidFill>
                  <a:srgbClr val="212121"/>
                </a:solidFill>
                <a:effectLst/>
                <a:latin typeface="Calibri" panose="020F0502020204030204" pitchFamily="34" charset="0"/>
              </a:rPr>
              <a:t>	11-24/1128r3: (39 CIDs )</a:t>
            </a:r>
            <a:r>
              <a:rPr lang="en-US" sz="1400" b="0" i="0" u="none" strike="noStrike" dirty="0">
                <a:solidFill>
                  <a:srgbClr val="212121"/>
                </a:solidFill>
                <a:effectLst/>
                <a:latin typeface="Aptos" panose="020B0004020202020204" pitchFamily="34" charset="0"/>
              </a:rPr>
              <a:t>	</a:t>
            </a:r>
            <a:r>
              <a:rPr lang="en-US" sz="1800" b="0" i="0" u="none" strike="noStrike" dirty="0">
                <a:solidFill>
                  <a:srgbClr val="212121"/>
                </a:solidFill>
                <a:effectLst/>
                <a:latin typeface="Calibri" panose="020F0502020204030204" pitchFamily="34" charset="0"/>
              </a:rPr>
              <a:t>1488, 1442, 1125, 1127, 1443, 1444, 1445, 1446, 1447, 1448, 1449, 1450, 1451, 1452, 1126, 1128, 1453, 1454, 1455, 1456, 1457, 1458, 1459, 1460, 1461, 1463, 1464, 1512, 1067, 1131, 1234, 1508, 1509, 1510, 1143, 1144, 1462, 1511, 1035</a:t>
            </a:r>
            <a:endParaRPr lang="en-US" sz="1400" b="0" i="0" u="none" strike="noStrike" dirty="0">
              <a:solidFill>
                <a:srgbClr val="212121"/>
              </a:solidFill>
              <a:effectLst/>
              <a:latin typeface="Aptos" panose="020B0004020202020204" pitchFamily="34" charset="0"/>
            </a:endParaRPr>
          </a:p>
          <a:p>
            <a:pPr algn="l"/>
            <a:r>
              <a:rPr lang="en-US" sz="1800" b="0" i="0" u="none" strike="noStrike" dirty="0">
                <a:solidFill>
                  <a:srgbClr val="212121"/>
                </a:solidFill>
                <a:effectLst/>
                <a:latin typeface="Calibri" panose="020F0502020204030204" pitchFamily="34" charset="0"/>
              </a:rPr>
              <a:t>	11-24/1397r1: (10 CIDs )	1341, 1065, 1093, 1343, 1344, 1172, 1345, 1094, 1346, 1173</a:t>
            </a:r>
            <a:endParaRPr lang="en-US" sz="1400" b="0" i="0" u="none" strike="noStrike" dirty="0">
              <a:solidFill>
                <a:srgbClr val="212121"/>
              </a:solidFill>
              <a:effectLst/>
              <a:latin typeface="Aptos" panose="020B0004020202020204" pitchFamily="34" charset="0"/>
            </a:endParaRPr>
          </a:p>
          <a:p>
            <a:pPr algn="l"/>
            <a:r>
              <a:rPr lang="en-US" sz="1800" b="0" i="0" u="none" strike="noStrike" dirty="0">
                <a:solidFill>
                  <a:srgbClr val="212121"/>
                </a:solidFill>
                <a:effectLst/>
                <a:latin typeface="Calibri" panose="020F0502020204030204" pitchFamily="34" charset="0"/>
              </a:rPr>
              <a:t>	11-24/1402r1: (7 CIDs)</a:t>
            </a:r>
            <a:r>
              <a:rPr lang="en-US" sz="1400" b="0" i="0" u="none" strike="noStrike" dirty="0">
                <a:solidFill>
                  <a:srgbClr val="212121"/>
                </a:solidFill>
                <a:effectLst/>
                <a:latin typeface="Aptos" panose="020B0004020202020204" pitchFamily="34" charset="0"/>
              </a:rPr>
              <a:t>	</a:t>
            </a:r>
            <a:r>
              <a:rPr lang="en-US" sz="1800" b="0" i="0" u="none" strike="noStrike" dirty="0">
                <a:solidFill>
                  <a:srgbClr val="212121"/>
                </a:solidFill>
                <a:effectLst/>
                <a:latin typeface="Calibri" panose="020F0502020204030204" pitchFamily="34" charset="0"/>
              </a:rPr>
              <a:t>1132, 1133, 1134, 1135, 1136, 1222, 1223</a:t>
            </a:r>
            <a:endParaRPr lang="en-US" sz="1400" b="0" i="0" u="none" strike="noStrike" dirty="0">
              <a:solidFill>
                <a:srgbClr val="212121"/>
              </a:solidFill>
              <a:effectLst/>
              <a:latin typeface="Aptos" panose="020B0004020202020204" pitchFamily="34" charset="0"/>
            </a:endParaRPr>
          </a:p>
          <a:p>
            <a:pPr algn="l"/>
            <a:r>
              <a:rPr lang="en-US" sz="1800" b="0" i="0" u="none" strike="noStrike" dirty="0">
                <a:solidFill>
                  <a:srgbClr val="212121"/>
                </a:solidFill>
                <a:effectLst/>
                <a:latin typeface="Aptos" panose="020B0004020202020204" pitchFamily="34" charset="0"/>
              </a:rPr>
              <a:t>	11-24/1181r3: (2 CIDs)	1225, 1392 </a:t>
            </a:r>
            <a:endParaRPr lang="en-US" sz="1400" b="0" i="0" u="none" strike="noStrike" dirty="0">
              <a:solidFill>
                <a:srgbClr val="212121"/>
              </a:solidFill>
              <a:effectLst/>
              <a:latin typeface="Aptos" panose="020B0004020202020204" pitchFamily="34" charset="0"/>
            </a:endParaRPr>
          </a:p>
          <a:p>
            <a:pPr algn="l"/>
            <a:r>
              <a:rPr lang="en-US" sz="1800" b="0" i="0" u="none" strike="noStrike" dirty="0">
                <a:solidFill>
                  <a:srgbClr val="212121"/>
                </a:solidFill>
                <a:effectLst/>
                <a:latin typeface="Aptos" panose="020B0004020202020204" pitchFamily="34" charset="0"/>
              </a:rPr>
              <a:t>	11-24/1291r2: (5 CIDs)</a:t>
            </a:r>
            <a:r>
              <a:rPr lang="en-US" sz="1400" b="0" dirty="0">
                <a:solidFill>
                  <a:srgbClr val="212121"/>
                </a:solidFill>
                <a:latin typeface="Aptos" panose="020B0004020202020204" pitchFamily="34" charset="0"/>
              </a:rPr>
              <a:t>	</a:t>
            </a:r>
            <a:r>
              <a:rPr lang="en-US" sz="1800" b="0" i="0" u="none" strike="noStrike" dirty="0">
                <a:solidFill>
                  <a:srgbClr val="212121"/>
                </a:solidFill>
                <a:effectLst/>
                <a:latin typeface="Aptos" panose="020B0004020202020204" pitchFamily="34" charset="0"/>
              </a:rPr>
              <a:t>1362, 1363, 1364, 1365, 1366 </a:t>
            </a:r>
            <a:endParaRPr lang="en-US" sz="1400" b="0" dirty="0">
              <a:solidFill>
                <a:srgbClr val="212121"/>
              </a:solidFill>
              <a:latin typeface="Aptos" panose="020B0004020202020204" pitchFamily="34" charset="0"/>
            </a:endParaRPr>
          </a:p>
          <a:p>
            <a:pPr algn="l"/>
            <a:r>
              <a:rPr lang="en-US" sz="1400" b="0" i="0" u="none" strike="noStrike" dirty="0">
                <a:solidFill>
                  <a:srgbClr val="212121"/>
                </a:solidFill>
                <a:effectLst/>
                <a:latin typeface="Aptos" panose="020B0004020202020204" pitchFamily="34" charset="0"/>
              </a:rPr>
              <a:t>	</a:t>
            </a:r>
            <a:r>
              <a:rPr lang="en-US" sz="1800" b="0" i="0" u="none" strike="noStrike" dirty="0">
                <a:solidFill>
                  <a:srgbClr val="212121"/>
                </a:solidFill>
                <a:effectLst/>
                <a:latin typeface="Aptos" panose="020B0004020202020204" pitchFamily="34" charset="0"/>
              </a:rPr>
              <a:t>11-24/1429r1: (6 CIDs)</a:t>
            </a:r>
            <a:r>
              <a:rPr lang="en-US" sz="1400" b="0" dirty="0">
                <a:solidFill>
                  <a:srgbClr val="212121"/>
                </a:solidFill>
                <a:latin typeface="Aptos" panose="020B0004020202020204" pitchFamily="34" charset="0"/>
              </a:rPr>
              <a:t>	</a:t>
            </a:r>
            <a:r>
              <a:rPr lang="en-US" sz="1800" b="0" i="0" u="none" strike="noStrike" dirty="0">
                <a:solidFill>
                  <a:srgbClr val="212121"/>
                </a:solidFill>
                <a:effectLst/>
                <a:latin typeface="Aptos" panose="020B0004020202020204" pitchFamily="34" charset="0"/>
              </a:rPr>
              <a:t>1054, 1078, 1105, 1269, 1270, 1271 </a:t>
            </a:r>
            <a:endParaRPr lang="en-US" sz="1400" b="0" i="0" u="none" strike="noStrike" dirty="0">
              <a:solidFill>
                <a:srgbClr val="212121"/>
              </a:solidFill>
              <a:effectLst/>
              <a:latin typeface="Aptos" panose="020B0004020202020204" pitchFamily="34" charset="0"/>
            </a:endParaRPr>
          </a:p>
          <a:p>
            <a:pPr algn="l"/>
            <a:r>
              <a:rPr lang="en-US" sz="1800" b="0" i="0" u="none" strike="noStrike">
                <a:solidFill>
                  <a:srgbClr val="212121"/>
                </a:solidFill>
                <a:effectLst/>
                <a:latin typeface="Aptos" panose="020B0004020202020204" pitchFamily="34" charset="0"/>
              </a:rPr>
              <a:t>	11-24/1418r3</a:t>
            </a:r>
            <a:r>
              <a:rPr lang="en-US" sz="1800" b="0" i="0" u="none" strike="noStrike" dirty="0">
                <a:solidFill>
                  <a:srgbClr val="212121"/>
                </a:solidFill>
                <a:effectLst/>
                <a:latin typeface="Aptos" panose="020B0004020202020204" pitchFamily="34" charset="0"/>
              </a:rPr>
              <a:t>: (26 </a:t>
            </a:r>
            <a:r>
              <a:rPr lang="en-US" sz="1800" b="0" i="0" u="none" strike="noStrike">
                <a:solidFill>
                  <a:srgbClr val="212121"/>
                </a:solidFill>
                <a:effectLst/>
                <a:latin typeface="Aptos" panose="020B0004020202020204" pitchFamily="34" charset="0"/>
              </a:rPr>
              <a:t>CIDs)	1236</a:t>
            </a:r>
            <a:r>
              <a:rPr lang="en-US" sz="1800" b="0" i="0" u="none" strike="noStrike" dirty="0">
                <a:solidFill>
                  <a:srgbClr val="212121"/>
                </a:solidFill>
                <a:effectLst/>
                <a:latin typeface="Aptos" panose="020B0004020202020204" pitchFamily="34" charset="0"/>
              </a:rPr>
              <a:t>, 1087, 1099, 1053, 1056, 1159, 1238, 1239, 1100, 1237, 1072, 1240, 1241, 1262, 1261, 1098, 1102, 1048, 1123, 1243, 1101, 1263, 1264, 1000, 1258, 1027</a:t>
            </a:r>
            <a:endParaRPr lang="en-US" sz="1800" b="0" dirty="0">
              <a:solidFill>
                <a:schemeClr val="tx1"/>
              </a:solidFill>
              <a:latin typeface="Segoe UI" panose="020B0502040204020203" pitchFamily="34" charset="0"/>
              <a:sym typeface="Arial"/>
            </a:endParaRPr>
          </a:p>
          <a:p>
            <a:endParaRPr lang="en-US" sz="1800" b="0" dirty="0">
              <a:solidFill>
                <a:schemeClr val="tx1"/>
              </a:solidFill>
              <a:latin typeface="Segoe UI" panose="020B0502040204020203" pitchFamily="34" charset="0"/>
              <a:sym typeface="Arial"/>
            </a:endParaRPr>
          </a:p>
          <a:p>
            <a:r>
              <a:rPr lang="en-US" sz="1800" b="0" dirty="0"/>
              <a:t>Mover: 	</a:t>
            </a:r>
          </a:p>
          <a:p>
            <a:r>
              <a:rPr lang="en-US" sz="1800" b="0" dirty="0"/>
              <a:t>Second:    </a:t>
            </a:r>
          </a:p>
          <a:p>
            <a:r>
              <a:rPr lang="en-US" sz="1800" b="0" strike="sngStrike" dirty="0"/>
              <a:t>Approved by unanimous consent,  </a:t>
            </a:r>
            <a:r>
              <a:rPr lang="en-US" sz="1800" b="0" dirty="0"/>
              <a:t> xx Yes, x No, x A </a:t>
            </a:r>
            <a:r>
              <a:rPr lang="en-US" sz="1800" b="0" strike="sngStrike" dirty="0"/>
              <a:t>Provisional until verified</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6650533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September Interim IEEE 802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September IEEE 802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p>
          <a:p>
            <a:pPr>
              <a:buFont typeface="Arial" panose="020B0604020202020204" pitchFamily="34" charset="0"/>
              <a:buChar char="•"/>
            </a:pPr>
            <a:r>
              <a:rPr lang="en-US" dirty="0"/>
              <a:t>	</a:t>
            </a:r>
            <a:r>
              <a:rPr lang="en-US" dirty="0">
                <a:hlinkClick r:id="rId2"/>
              </a:rPr>
              <a:t>https://cvent.me/LBkMEE</a:t>
            </a:r>
            <a:endParaRPr lang="en-US" dirty="0"/>
          </a:p>
          <a:p>
            <a:pPr marL="0" indent="0"/>
            <a:endParaRPr lang="en-US" dirty="0"/>
          </a:p>
          <a:p>
            <a:pPr>
              <a:buFont typeface="Arial" panose="020B0604020202020204" pitchFamily="34" charset="0"/>
              <a:buChar char="•"/>
            </a:pPr>
            <a:r>
              <a:rPr lang="en-US" dirty="0"/>
              <a:t>If you do not intend to register for this session you must leave this meeting</a:t>
            </a:r>
          </a:p>
          <a:p>
            <a:pPr marL="0" indent="0"/>
            <a:r>
              <a:rPr lang="en-US" dirty="0"/>
              <a:t>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7279</TotalTime>
  <Words>3343</Words>
  <Application>Microsoft Macintosh PowerPoint</Application>
  <PresentationFormat>Widescreen</PresentationFormat>
  <Paragraphs>312</Paragraphs>
  <Slides>25</Slides>
  <Notes>8</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5" baseType="lpstr">
      <vt:lpstr>Aptos</vt:lpstr>
      <vt:lpstr>Arial</vt:lpstr>
      <vt:lpstr>Calibri</vt:lpstr>
      <vt:lpstr>Helvetica Neue</vt:lpstr>
      <vt:lpstr>Monotype Sorts</vt:lpstr>
      <vt:lpstr>Segoe UI</vt:lpstr>
      <vt:lpstr>Symbol</vt:lpstr>
      <vt:lpstr>Times New Roman</vt:lpstr>
      <vt:lpstr>Office Theme</vt:lpstr>
      <vt:lpstr>Document</vt:lpstr>
      <vt:lpstr>September Interim Session Agenda</vt:lpstr>
      <vt:lpstr>Abstract</vt:lpstr>
      <vt:lpstr>IEEE 802.11   Enhanced Data Privacy Task Group</vt:lpstr>
      <vt:lpstr>Registration for the September Interim IEEE 802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September 12, 2024 – PM2</vt:lpstr>
      <vt:lpstr>TGbi Agenda – September 11, 2024 – AM2</vt:lpstr>
      <vt:lpstr>TGbi Agenda – September 10, 2024 – AM2</vt:lpstr>
      <vt:lpstr>TGbi Agenda – September 10, 2024 – AM1</vt:lpstr>
      <vt:lpstr>TGbi Agenda – September 9, 2024 – PM2</vt:lpstr>
      <vt:lpstr>Timeline</vt:lpstr>
      <vt:lpstr>Motion # 47</vt:lpstr>
      <vt:lpstr>Motion # 48</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Carol Ansley</cp:lastModifiedBy>
  <cp:revision>70</cp:revision>
  <cp:lastPrinted>1601-01-01T00:00:00Z</cp:lastPrinted>
  <dcterms:created xsi:type="dcterms:W3CDTF">2023-11-10T19:40:49Z</dcterms:created>
  <dcterms:modified xsi:type="dcterms:W3CDTF">2024-09-11T22:40:18Z</dcterms:modified>
  <cp:category>Name, Affiliation</cp:category>
</cp:coreProperties>
</file>