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58" r:id="rId4"/>
    <p:sldId id="2366" r:id="rId5"/>
    <p:sldId id="267" r:id="rId6"/>
    <p:sldId id="268" r:id="rId7"/>
    <p:sldId id="269" r:id="rId8"/>
    <p:sldId id="270" r:id="rId9"/>
    <p:sldId id="271" r:id="rId10"/>
    <p:sldId id="2419" r:id="rId11"/>
    <p:sldId id="272" r:id="rId12"/>
    <p:sldId id="273" r:id="rId13"/>
    <p:sldId id="274" r:id="rId14"/>
    <p:sldId id="275" r:id="rId15"/>
    <p:sldId id="276" r:id="rId16"/>
    <p:sldId id="2415" r:id="rId17"/>
    <p:sldId id="2420" r:id="rId18"/>
    <p:sldId id="2418" r:id="rId19"/>
    <p:sldId id="2374" r:id="rId20"/>
    <p:sldId id="2377" r:id="rId21"/>
    <p:sldId id="278" r:id="rId22"/>
    <p:sldId id="279"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619" autoAdjust="0"/>
    <p:restoredTop sz="94660"/>
  </p:normalViewPr>
  <p:slideViewPr>
    <p:cSldViewPr>
      <p:cViewPr varScale="1">
        <p:scale>
          <a:sx n="131" d="100"/>
          <a:sy n="131" d="100"/>
        </p:scale>
        <p:origin x="216" y="3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9/9/24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449916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26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802.11-24/1383r3</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2024</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September Interim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2024-08-05</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FACC7-D2ED-749E-B2FC-37A18A86F3E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E4B0A57-4DBF-F2B5-68E4-449BAAE6041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99CF205-97DA-775D-7EB6-58F694C73B59}"/>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1210657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marL="318239" indent="-314278">
              <a:spcBef>
                <a:spcPts val="600"/>
              </a:spcBef>
              <a:defRPr sz="1600" b="1" spc="-1">
                <a:latin typeface="Times New Roman"/>
                <a:ea typeface="Times New Roman"/>
                <a:cs typeface="Times New Roman"/>
                <a:sym typeface="Times New Roman"/>
              </a:defRPr>
            </a:pPr>
            <a:r>
              <a:rPr lang="en-US" dirty="0"/>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rPr lang="en-US" dirty="0"/>
              <a:t>•     </a:t>
            </a:r>
            <a:r>
              <a:rPr lang="en-US" i="0" dirty="0"/>
              <a:t>Participants in the IEEE standards development individual process shall act based on their qualifications and experience. (</a:t>
            </a:r>
            <a:r>
              <a:rPr lang="en-US" i="0" u="sng" dirty="0">
                <a:solidFill>
                  <a:srgbClr val="0000FF"/>
                </a:solidFill>
                <a:uFill>
                  <a:solidFill>
                    <a:srgbClr val="0000FF"/>
                  </a:solidFill>
                </a:uFill>
                <a:hlinkClick r:id="rId2"/>
              </a:rPr>
              <a:t>https://standards.ieee.org/develop/policies/bylaws/sb_bylaws.pdf</a:t>
            </a:r>
            <a:r>
              <a:rPr lang="en-US" i="0" u="sng" dirty="0">
                <a:solidFill>
                  <a:srgbClr val="CCCCFF"/>
                </a:solidFill>
              </a:rPr>
              <a:t> </a:t>
            </a:r>
            <a:r>
              <a:rPr lang="en-US" i="0" dirty="0"/>
              <a:t>section 5.2.1)</a:t>
            </a:r>
          </a:p>
          <a:p>
            <a:pPr marL="318239" indent="-314278">
              <a:spcBef>
                <a:spcPts val="600"/>
              </a:spcBef>
              <a:defRPr sz="1400" b="1" spc="-1">
                <a:latin typeface="Times New Roman"/>
                <a:ea typeface="Times New Roman"/>
                <a:cs typeface="Times New Roman"/>
                <a:sym typeface="Times New Roman"/>
              </a:defRPr>
            </a:pPr>
            <a:r>
              <a:rPr lang="en-US" dirty="0"/>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rPr lang="en-US" dirty="0"/>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rPr lang="en-US" dirty="0"/>
              <a:t>•    Participants shall not direct the actions or votes of any other member of an IEEE 802 Working Group or retaliate against any other member for their actions or votes within IEEE 802 Working Group meetings, see </a:t>
            </a:r>
            <a:r>
              <a:rPr lang="en-US" u="sng" dirty="0">
                <a:solidFill>
                  <a:srgbClr val="0000FF"/>
                </a:solidFill>
                <a:uFill>
                  <a:solidFill>
                    <a:srgbClr val="0000FF"/>
                  </a:solidFill>
                </a:uFill>
                <a:hlinkClick r:id="rId3"/>
              </a:rPr>
              <a:t>https://standards.ieee.org/develop/policies/bylaws/sb_bylaws.pdf </a:t>
            </a:r>
            <a:r>
              <a:rPr lang="en-US" dirty="0"/>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rPr lang="en-US" dirty="0"/>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rPr lang="en-US" dirty="0"/>
              <a:t>(Latest revision of IEEE 802 LMSC Working Group Policies and Procedures: </a:t>
            </a:r>
            <a:r>
              <a:rPr lang="en-US" u="sng" dirty="0">
                <a:solidFill>
                  <a:srgbClr val="0000FF"/>
                </a:solidFill>
                <a:uFill>
                  <a:solidFill>
                    <a:srgbClr val="0000FF"/>
                  </a:solidFill>
                </a:uFill>
                <a:hlinkClick r:id="rId4"/>
              </a:rPr>
              <a:t>http://www.ieee802.org/devdocs.shtml</a:t>
            </a:r>
            <a:r>
              <a:rPr lang="en-US" dirty="0"/>
              <a:t>)</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solidFill>
              </a:rPr>
              <a:t>TGbi Agenda – September 10, 2024 – AM1</a:t>
            </a:r>
          </a:p>
        </p:txBody>
      </p:sp>
      <p:sp>
        <p:nvSpPr>
          <p:cNvPr id="9218" name="Rectangle 2"/>
          <p:cNvSpPr>
            <a:spLocks noGrp="1" noChangeArrowheads="1"/>
          </p:cNvSpPr>
          <p:nvPr>
            <p:ph idx="1"/>
          </p:nvPr>
        </p:nvSpPr>
        <p:spPr>
          <a:xfrm>
            <a:off x="914401" y="1338927"/>
            <a:ext cx="10361084" cy="4833271"/>
          </a:xfrm>
          <a:ln/>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800" b="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800" b="0" spc="-1" dirty="0">
                <a:solidFill>
                  <a:schemeClr val="tx1"/>
                </a:solidFill>
                <a:latin typeface="Times New Roman" panose="02020603050405020304" pitchFamily="18" charset="0"/>
                <a:cs typeface="Times New Roman" panose="02020603050405020304" pitchFamily="18" charset="0"/>
                <a:sym typeface="Arial"/>
              </a:rPr>
              <a:t>(xx participants on-line, xx participants in the room)</a:t>
            </a:r>
          </a:p>
          <a:p>
            <a:pPr marL="0" lvl="1" indent="0">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Plenary schedule: (to be updated)</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tx1"/>
                </a:solidFill>
                <a:latin typeface="Times New Roman" panose="02020603050405020304" pitchFamily="18" charset="0"/>
                <a:cs typeface="Times New Roman" panose="02020603050405020304" pitchFamily="18" charset="0"/>
                <a:sym typeface="Times New Roman"/>
              </a:rPr>
              <a:t>Tuesday	AM2 –</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tx1"/>
                </a:solidFill>
                <a:latin typeface="Times New Roman" panose="02020603050405020304" pitchFamily="18" charset="0"/>
                <a:cs typeface="Times New Roman" panose="02020603050405020304" pitchFamily="18" charset="0"/>
                <a:sym typeface="Times New Roman"/>
              </a:rPr>
              <a:t>Wednesday	AM2 – </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tx1"/>
                </a:solidFill>
                <a:latin typeface="Times New Roman" panose="02020603050405020304" pitchFamily="18" charset="0"/>
                <a:cs typeface="Times New Roman" panose="02020603050405020304" pitchFamily="18" charset="0"/>
                <a:sym typeface="Times New Roman"/>
              </a:rPr>
              <a:t>Thursday	PM2 – Discussion of potential Ad Hoc session</a:t>
            </a:r>
          </a:p>
          <a:p>
            <a:pPr marL="0" lvl="1" indent="0">
              <a:defRPr sz="1500" spc="-1">
                <a:latin typeface="Arial"/>
                <a:ea typeface="Arial"/>
                <a:cs typeface="Arial"/>
                <a:sym typeface="Arial"/>
              </a:defRPr>
            </a:pPr>
            <a:endParaRPr lang="en-US" sz="18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solidFill>
                <a:latin typeface="Times New Roman"/>
                <a:cs typeface="Times New Roman"/>
                <a:sym typeface="Times New Roman"/>
              </a:rPr>
              <a:t>Discussion</a:t>
            </a:r>
            <a:endParaRPr lang="en-US" spc="-1" dirty="0">
              <a:solidFill>
                <a:schemeClr val="tx1"/>
              </a:solidFill>
              <a:latin typeface="Times New Roman"/>
              <a:cs typeface="Times New Roman"/>
              <a:sym typeface="Times New Roman"/>
            </a:endParaRPr>
          </a:p>
          <a:p>
            <a:pPr lvl="2">
              <a:buFont typeface="Arial"/>
              <a:buChar char="•"/>
            </a:pPr>
            <a:r>
              <a:rPr lang="en-US" sz="1800" spc="-1" dirty="0">
                <a:latin typeface="Times New Roman" panose="02020603050405020304" pitchFamily="18" charset="0"/>
                <a:cs typeface="Times New Roman" panose="02020603050405020304" pitchFamily="18" charset="0"/>
                <a:sym typeface="Times New Roman"/>
              </a:rPr>
              <a:t>Tuesday (AM1) – Carol Ansley (24/1511r0, 24/796r1), SP 24/1429r1, Julien </a:t>
            </a:r>
            <a:r>
              <a:rPr lang="en-US" sz="1800" spc="-1" dirty="0" err="1">
                <a:latin typeface="Times New Roman" panose="02020603050405020304" pitchFamily="18" charset="0"/>
                <a:cs typeface="Times New Roman" panose="02020603050405020304" pitchFamily="18" charset="0"/>
                <a:sym typeface="Times New Roman"/>
              </a:rPr>
              <a:t>Sevin</a:t>
            </a:r>
            <a:r>
              <a:rPr lang="en-US" sz="1800" spc="-1" dirty="0">
                <a:latin typeface="Times New Roman" panose="02020603050405020304" pitchFamily="18" charset="0"/>
                <a:cs typeface="Times New Roman" panose="02020603050405020304" pitchFamily="18" charset="0"/>
                <a:sym typeface="Times New Roman"/>
              </a:rPr>
              <a:t> (1 submission)</a:t>
            </a:r>
          </a:p>
          <a:p>
            <a:pPr lvl="2">
              <a:buClr>
                <a:srgbClr val="000000"/>
              </a:buClr>
              <a:buSzPct val="100000"/>
              <a:buFont typeface="Arial"/>
              <a:buChar char="•"/>
            </a:pPr>
            <a:r>
              <a:rPr lang="en-US" sz="1800" spc="-1" dirty="0">
                <a:latin typeface="Times New Roman" panose="02020603050405020304" pitchFamily="18" charset="0"/>
                <a:cs typeface="Times New Roman" panose="02020603050405020304" pitchFamily="18" charset="0"/>
                <a:sym typeface="Times New Roman"/>
              </a:rPr>
              <a:t>Tuesday (AM2) – Antonio de la Oliva (1 submission), Phil Hawkes (1 submission)</a:t>
            </a:r>
          </a:p>
          <a:p>
            <a:pPr lvl="2">
              <a:buClr>
                <a:srgbClr val="000000"/>
              </a:buClr>
              <a:buSzPct val="100000"/>
              <a:buFont typeface="Arial"/>
              <a:buChar char="•"/>
            </a:pPr>
            <a:r>
              <a:rPr lang="en-US" sz="1800" spc="-1" dirty="0">
                <a:latin typeface="Times New Roman" panose="02020603050405020304" pitchFamily="18" charset="0"/>
                <a:cs typeface="Times New Roman" panose="02020603050405020304" pitchFamily="18" charset="0"/>
                <a:sym typeface="Times New Roman"/>
              </a:rPr>
              <a:t>Wednesday (AM 2) – Stephane Baron 1162r1?, </a:t>
            </a:r>
            <a:r>
              <a:rPr lang="en-US" sz="1800" spc="-1" dirty="0">
                <a:latin typeface="Times New Roman" panose="02020603050405020304" pitchFamily="18" charset="0"/>
                <a:cs typeface="Times New Roman" panose="02020603050405020304" pitchFamily="18" charset="0"/>
              </a:rPr>
              <a:t>Jarkko </a:t>
            </a:r>
            <a:r>
              <a:rPr lang="en-US" sz="1800" spc="-1" dirty="0" err="1">
                <a:latin typeface="Times New Roman" panose="02020603050405020304" pitchFamily="18" charset="0"/>
                <a:cs typeface="Times New Roman" panose="02020603050405020304" pitchFamily="18" charset="0"/>
              </a:rPr>
              <a:t>Kneckt</a:t>
            </a:r>
            <a:r>
              <a:rPr lang="en-US" sz="1800" spc="-1" dirty="0">
                <a:latin typeface="Times New Roman" panose="02020603050405020304" pitchFamily="18" charset="0"/>
                <a:cs typeface="Times New Roman" panose="02020603050405020304" pitchFamily="18" charset="0"/>
              </a:rPr>
              <a:t> BPE re-presentation, Phil Hawkes SP</a:t>
            </a:r>
            <a:endParaRPr lang="en-US" sz="1800" spc="-1" dirty="0">
              <a:latin typeface="Times New Roman" panose="02020603050405020304" pitchFamily="18" charset="0"/>
              <a:cs typeface="Times New Roman" panose="02020603050405020304" pitchFamily="18" charset="0"/>
              <a:sym typeface="Times New Roman"/>
            </a:endParaRPr>
          </a:p>
          <a:p>
            <a:pPr lvl="2">
              <a:buClr>
                <a:srgbClr val="000000"/>
              </a:buClr>
              <a:buSzPct val="100000"/>
              <a:buFont typeface="Arial"/>
              <a:buChar char="•"/>
            </a:pPr>
            <a:r>
              <a:rPr lang="en-US" sz="1800" spc="-1" dirty="0">
                <a:latin typeface="Times New Roman" panose="02020603050405020304" pitchFamily="18" charset="0"/>
                <a:cs typeface="Times New Roman" panose="02020603050405020304" pitchFamily="18" charset="0"/>
                <a:sym typeface="Times New Roman"/>
              </a:rPr>
              <a:t>Thursday (PM2) – Jerome Henry (3 submissions)</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tx1"/>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478151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September 9, 2024 – PM2</a:t>
            </a:r>
          </a:p>
        </p:txBody>
      </p:sp>
      <p:sp>
        <p:nvSpPr>
          <p:cNvPr id="9218" name="Rectangle 2"/>
          <p:cNvSpPr>
            <a:spLocks noGrp="1" noChangeArrowheads="1"/>
          </p:cNvSpPr>
          <p:nvPr>
            <p:ph idx="1"/>
          </p:nvPr>
        </p:nvSpPr>
        <p:spPr>
          <a:xfrm>
            <a:off x="914401" y="1338927"/>
            <a:ext cx="10361084" cy="4833271"/>
          </a:xfrm>
          <a:ln/>
        </p:spPr>
        <p:txBody>
          <a:bodyPr>
            <a:normAutofit fontScale="77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(17 participants on-line, 9 participants in the room)</a:t>
            </a:r>
          </a:p>
          <a:p>
            <a:pPr marL="0" lvl="1" indent="0">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Approval of accumulated minutes – Motion #47 passed</a:t>
            </a:r>
            <a:endParaRPr lang="en-US" sz="1800" spc="-1" dirty="0">
              <a:solidFill>
                <a:schemeClr val="bg1">
                  <a:lumMod val="50000"/>
                </a:schemeClr>
              </a:solidFill>
              <a:latin typeface="Times New Roman" panose="02020603050405020304" pitchFamily="18" charset="0"/>
              <a:cs typeface="Times New Roman" panose="02020603050405020304" pitchFamily="18" charset="0"/>
            </a:endParaRPr>
          </a:p>
          <a:p>
            <a:pPr marL="0" lvl="1" indent="0">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 (to be updated)</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AM1 –</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AM2 –</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AM2 – </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PM2 – Discussion of potential Ad Hoc session</a:t>
            </a: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pc="-1" dirty="0">
              <a:solidFill>
                <a:schemeClr val="bg1">
                  <a:lumMod val="50000"/>
                </a:schemeClr>
              </a:solidFill>
              <a:latin typeface="Times New Roman"/>
              <a:cs typeface="Times New Roman"/>
              <a:sym typeface="Times New Roman"/>
            </a:endParaRPr>
          </a:p>
          <a:p>
            <a:pPr lvl="2">
              <a:buClr>
                <a:srgbClr val="000000"/>
              </a:buClr>
              <a:buSzPct val="100000"/>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rPr>
              <a:t>Monday (PM2) – Jarkko </a:t>
            </a:r>
            <a:r>
              <a:rPr lang="en-US" sz="1800" spc="-1" dirty="0" err="1">
                <a:solidFill>
                  <a:schemeClr val="bg1">
                    <a:lumMod val="50000"/>
                  </a:schemeClr>
                </a:solidFill>
                <a:latin typeface="Times New Roman" panose="02020603050405020304" pitchFamily="18" charset="0"/>
                <a:cs typeface="Times New Roman" panose="02020603050405020304" pitchFamily="18" charset="0"/>
              </a:rPr>
              <a:t>Kneckt</a:t>
            </a:r>
            <a:r>
              <a:rPr lang="en-US" sz="1800" spc="-1" dirty="0">
                <a:solidFill>
                  <a:schemeClr val="bg1">
                    <a:lumMod val="50000"/>
                  </a:schemeClr>
                </a:solidFill>
                <a:latin typeface="Times New Roman" panose="02020603050405020304" pitchFamily="18" charset="0"/>
                <a:cs typeface="Times New Roman" panose="02020603050405020304" pitchFamily="18" charset="0"/>
              </a:rPr>
              <a:t> </a:t>
            </a:r>
            <a:r>
              <a:rPr lang="en-US" spc="-1" dirty="0">
                <a:solidFill>
                  <a:schemeClr val="bg1">
                    <a:lumMod val="50000"/>
                  </a:schemeClr>
                </a:solidFill>
                <a:latin typeface="Times New Roman" panose="02020603050405020304" pitchFamily="18" charset="0"/>
                <a:cs typeface="Times New Roman" panose="02020603050405020304" pitchFamily="18" charset="0"/>
              </a:rPr>
              <a:t>24/1581 presented</a:t>
            </a:r>
            <a:r>
              <a:rPr lang="en-US" sz="1800" spc="-1" dirty="0">
                <a:solidFill>
                  <a:schemeClr val="bg1">
                    <a:lumMod val="50000"/>
                  </a:schemeClr>
                </a:solidFill>
                <a:latin typeface="Times New Roman" panose="02020603050405020304" pitchFamily="18" charset="0"/>
                <a:cs typeface="Times New Roman" panose="02020603050405020304" pitchFamily="18" charset="0"/>
              </a:rPr>
              <a:t>, Po-Kai Huang </a:t>
            </a:r>
            <a:r>
              <a:rPr lang="en-US" spc="-1" dirty="0">
                <a:solidFill>
                  <a:schemeClr val="bg1">
                    <a:lumMod val="50000"/>
                  </a:schemeClr>
                </a:solidFill>
                <a:latin typeface="Times New Roman" panose="02020603050405020304" pitchFamily="18" charset="0"/>
                <a:cs typeface="Times New Roman" panose="02020603050405020304" pitchFamily="18" charset="0"/>
              </a:rPr>
              <a:t>presented</a:t>
            </a:r>
            <a:r>
              <a:rPr lang="en-US" sz="1800" spc="-1" dirty="0">
                <a:solidFill>
                  <a:schemeClr val="bg1">
                    <a:lumMod val="50000"/>
                  </a:schemeClr>
                </a:solidFill>
                <a:latin typeface="Times New Roman" panose="02020603050405020304" pitchFamily="18" charset="0"/>
                <a:cs typeface="Times New Roman" panose="02020603050405020304" pitchFamily="18" charset="0"/>
              </a:rPr>
              <a:t>, Phil Hawkes 24/1606r0</a:t>
            </a:r>
            <a:r>
              <a:rPr lang="en-US" spc="-1" dirty="0">
                <a:solidFill>
                  <a:schemeClr val="bg1">
                    <a:lumMod val="50000"/>
                  </a:schemeClr>
                </a:solidFill>
                <a:latin typeface="Times New Roman" panose="02020603050405020304" pitchFamily="18" charset="0"/>
                <a:cs typeface="Times New Roman" panose="02020603050405020304" pitchFamily="18" charset="0"/>
              </a:rPr>
              <a:t> presented (need SP)</a:t>
            </a:r>
            <a:endParaRPr lang="en-US" sz="1800" spc="-1" dirty="0">
              <a:solidFill>
                <a:schemeClr val="bg1">
                  <a:lumMod val="50000"/>
                </a:schemeClr>
              </a:solidFill>
              <a:latin typeface="Times New Roman" panose="02020603050405020304" pitchFamily="18" charset="0"/>
              <a:cs typeface="Times New Roman" panose="02020603050405020304" pitchFamily="18" charset="0"/>
            </a:endParaRPr>
          </a:p>
          <a:p>
            <a:pPr lvl="2">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(AM1) – Carol Ansley (24/1511r0, 24/796r1), SP 24/1429r1, Julien </a:t>
            </a:r>
            <a:r>
              <a:rPr lang="en-US" sz="1800"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Sevin</a:t>
            </a: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 (1 submission)</a:t>
            </a:r>
          </a:p>
          <a:p>
            <a:pPr lvl="2">
              <a:buClr>
                <a:srgbClr val="000000"/>
              </a:buClr>
              <a:buSzPct val="100000"/>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(AM2) – Antonio de la Oliva (1 submission), Phil Hawkes (1 submission)</a:t>
            </a:r>
          </a:p>
          <a:p>
            <a:pPr lvl="2">
              <a:buClr>
                <a:srgbClr val="000000"/>
              </a:buClr>
              <a:buSzPct val="100000"/>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(AM 2) – Stephane Baron 1162r1?, </a:t>
            </a:r>
            <a:r>
              <a:rPr lang="en-US" sz="1800" spc="-1" dirty="0">
                <a:solidFill>
                  <a:schemeClr val="bg1">
                    <a:lumMod val="50000"/>
                  </a:schemeClr>
                </a:solidFill>
                <a:latin typeface="Times New Roman" panose="02020603050405020304" pitchFamily="18" charset="0"/>
                <a:cs typeface="Times New Roman" panose="02020603050405020304" pitchFamily="18" charset="0"/>
              </a:rPr>
              <a:t>Jarkko </a:t>
            </a:r>
            <a:r>
              <a:rPr lang="en-US" sz="1800" spc="-1" dirty="0" err="1">
                <a:solidFill>
                  <a:schemeClr val="bg1">
                    <a:lumMod val="50000"/>
                  </a:schemeClr>
                </a:solidFill>
                <a:latin typeface="Times New Roman" panose="02020603050405020304" pitchFamily="18" charset="0"/>
                <a:cs typeface="Times New Roman" panose="02020603050405020304" pitchFamily="18" charset="0"/>
              </a:rPr>
              <a:t>Kneckt</a:t>
            </a:r>
            <a:r>
              <a:rPr lang="en-US" sz="1800" spc="-1" dirty="0">
                <a:solidFill>
                  <a:schemeClr val="bg1">
                    <a:lumMod val="50000"/>
                  </a:schemeClr>
                </a:solidFill>
                <a:latin typeface="Times New Roman" panose="02020603050405020304" pitchFamily="18" charset="0"/>
                <a:cs typeface="Times New Roman" panose="02020603050405020304" pitchFamily="18" charset="0"/>
              </a:rPr>
              <a:t> BPE re-presentation</a:t>
            </a: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2">
              <a:buClr>
                <a:srgbClr val="000000"/>
              </a:buClr>
              <a:buSzPct val="100000"/>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(PM2) – Jerome Henry (3 submissions)</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9585769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solidFill>
                  <a:schemeClr val="tx1"/>
                </a:solidFill>
              </a:rPr>
              <a:t>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2024 September Interim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47</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and teleconference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24/1275r0 (July Plenary), 24/1406r0 (July 31 Telecon), 24/1407r0 (August 7 Telecon), 24/1423r0 (August 14 Telecon), 24/1436r0 (August 21 Telecon), 24/1521r1 (August 28 Telecon), 24/1522r0 (Sept. 4 Telecom)</a:t>
            </a:r>
          </a:p>
          <a:p>
            <a:endParaRPr lang="en-US" sz="1800" b="0" dirty="0">
              <a:solidFill>
                <a:schemeClr val="tx1"/>
              </a:solidFill>
            </a:endParaRPr>
          </a:p>
          <a:p>
            <a:endParaRPr lang="en-US" sz="1800" b="0" dirty="0">
              <a:solidFill>
                <a:schemeClr val="tx1"/>
              </a:solidFill>
            </a:endParaRPr>
          </a:p>
          <a:p>
            <a:r>
              <a:rPr lang="en-US" sz="1800" b="0" dirty="0"/>
              <a:t>Mover:   Jerome Henry</a:t>
            </a:r>
          </a:p>
          <a:p>
            <a:r>
              <a:rPr lang="en-US" sz="1800" b="0" dirty="0"/>
              <a:t>Second:   Po-Kai Huang</a:t>
            </a:r>
          </a:p>
          <a:p>
            <a:r>
              <a:rPr lang="en-US" sz="1800" b="0" dirty="0"/>
              <a:t>Approved by unanimous consent</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September Interim IEEE 802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July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p>
          <a:p>
            <a:pPr marL="0" indent="0"/>
            <a:r>
              <a:rPr lang="en-US" dirty="0"/>
              <a:t>	https://cvent.me/dkO9BB</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a:t>
            </a:r>
          </a:p>
          <a:p>
            <a:pPr marL="0" indent="0"/>
            <a:r>
              <a:rPr lang="en-US" dirty="0"/>
              <a:t>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6877</TotalTime>
  <Words>2483</Words>
  <Application>Microsoft Macintosh PowerPoint</Application>
  <PresentationFormat>Widescreen</PresentationFormat>
  <Paragraphs>234</Paragraphs>
  <Slides>22</Slides>
  <Notes>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0" baseType="lpstr">
      <vt:lpstr>Arial</vt:lpstr>
      <vt:lpstr>Calibri</vt:lpstr>
      <vt:lpstr>Helvetica Neue</vt:lpstr>
      <vt:lpstr>Monotype Sorts</vt:lpstr>
      <vt:lpstr>Symbol</vt:lpstr>
      <vt:lpstr>Times New Roman</vt:lpstr>
      <vt:lpstr>Office Theme</vt:lpstr>
      <vt:lpstr>Document</vt:lpstr>
      <vt:lpstr>September Interim Session Agenda</vt:lpstr>
      <vt:lpstr>Abstract</vt:lpstr>
      <vt:lpstr>IEEE 802.11   Enhanced Data Privacy Task Group</vt:lpstr>
      <vt:lpstr>Registration for the September Interim IEEE 802 session</vt:lpstr>
      <vt:lpstr>Attendance, etc.</vt:lpstr>
      <vt:lpstr>Essential Patent Claims</vt:lpstr>
      <vt:lpstr>Inform IEEE of Essential Patent Claims</vt:lpstr>
      <vt:lpstr>Additional patent-related information</vt:lpstr>
      <vt:lpstr>Other Guidelines for IEEE Working Group Meetings</vt:lpstr>
      <vt:lpstr>PowerPoint Presentation</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September 10, 2024 – AM1</vt:lpstr>
      <vt:lpstr>TGbi Agenda – September 9, 2024 – PM2</vt:lpstr>
      <vt:lpstr>Timeline</vt:lpstr>
      <vt:lpstr>Motion # 47</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Carol Ansley</cp:lastModifiedBy>
  <cp:revision>65</cp:revision>
  <cp:lastPrinted>1601-01-01T00:00:00Z</cp:lastPrinted>
  <dcterms:created xsi:type="dcterms:W3CDTF">2023-11-10T19:40:49Z</dcterms:created>
  <dcterms:modified xsi:type="dcterms:W3CDTF">2024-09-10T04:03:36Z</dcterms:modified>
  <cp:category>Name, Affiliation</cp:category>
</cp:coreProperties>
</file>