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5"/>
  </p:notesMasterIdLst>
  <p:handoutMasterIdLst>
    <p:handoutMasterId r:id="rId56"/>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79" r:id="rId15"/>
    <p:sldId id="1385" r:id="rId16"/>
    <p:sldId id="1388" r:id="rId17"/>
    <p:sldId id="1387" r:id="rId18"/>
    <p:sldId id="1386" r:id="rId19"/>
    <p:sldId id="1389" r:id="rId20"/>
    <p:sldId id="1296" r:id="rId21"/>
    <p:sldId id="1283" r:id="rId22"/>
    <p:sldId id="1284" r:id="rId23"/>
    <p:sldId id="1366" r:id="rId24"/>
    <p:sldId id="1361" r:id="rId25"/>
    <p:sldId id="1287" r:id="rId26"/>
    <p:sldId id="1362" r:id="rId27"/>
    <p:sldId id="1336" r:id="rId28"/>
    <p:sldId id="1363" r:id="rId29"/>
    <p:sldId id="1313" r:id="rId30"/>
    <p:sldId id="1365" r:id="rId31"/>
    <p:sldId id="1367" r:id="rId32"/>
    <p:sldId id="1364" r:id="rId33"/>
    <p:sldId id="1379" r:id="rId34"/>
    <p:sldId id="1380" r:id="rId35"/>
    <p:sldId id="1291" r:id="rId36"/>
    <p:sldId id="1394" r:id="rId37"/>
    <p:sldId id="1395" r:id="rId38"/>
    <p:sldId id="1396" r:id="rId39"/>
    <p:sldId id="1390" r:id="rId40"/>
    <p:sldId id="1391" r:id="rId41"/>
    <p:sldId id="1392" r:id="rId42"/>
    <p:sldId id="1393" r:id="rId43"/>
    <p:sldId id="1397" r:id="rId44"/>
    <p:sldId id="1399" r:id="rId45"/>
    <p:sldId id="1398" r:id="rId46"/>
    <p:sldId id="1400" r:id="rId47"/>
    <p:sldId id="1401" r:id="rId48"/>
    <p:sldId id="1402" r:id="rId49"/>
    <p:sldId id="1403" r:id="rId50"/>
    <p:sldId id="1404" r:id="rId51"/>
    <p:sldId id="1405" r:id="rId52"/>
    <p:sldId id="1346" r:id="rId53"/>
    <p:sldId id="1347" r:id="rId5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5405"/>
  </p:normalViewPr>
  <p:slideViewPr>
    <p:cSldViewPr showGuides="1">
      <p:cViewPr varScale="1">
        <p:scale>
          <a:sx n="99" d="100"/>
          <a:sy n="99" d="100"/>
        </p:scale>
        <p:origin x="240"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1380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1390-03-00bp-teleconference-minutes-august-september-2024.docx" TargetMode="External"/><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10"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September</a:t>
            </a:r>
            <a:r>
              <a:rPr lang="en-US" sz="3200" dirty="0" smtClean="0">
                <a:sym typeface="+mn-ea"/>
              </a:rPr>
              <a:t> </a:t>
            </a:r>
            <a:r>
              <a:rPr lang="en-US" sz="3200" dirty="0">
                <a:sym typeface="+mn-ea"/>
              </a:rPr>
              <a:t>IEEE 802 interim</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September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https://cvent.me/LBkMEE</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sym typeface="+mn-ea"/>
              </a:rPr>
              <a:t>11-24/1237</a:t>
            </a:r>
            <a:r>
              <a:rPr lang="en-US" altLang="en-US" sz="1600" b="0" kern="0" dirty="0">
                <a:solidFill>
                  <a:srgbClr val="00B050"/>
                </a:solidFill>
                <a:latin typeface="Calibri" panose="020F0502020204030204" pitchFamily="34" charset="0"/>
                <a:cs typeface="Calibri" panose="020F0502020204030204" pitchFamily="34" charset="0"/>
                <a:sym typeface="+mn-ea"/>
              </a:rPr>
              <a:t>, AMP Tag-STA Requirements for Close-Range Backscattering, Rui Cao (NXP</a:t>
            </a:r>
            <a:r>
              <a:rPr lang="en-US" altLang="en-US" sz="1600" b="0" kern="0" dirty="0" smtClean="0">
                <a:solidFill>
                  <a:srgbClr val="00B050"/>
                </a:solidFill>
                <a:latin typeface="Calibri" panose="020F0502020204030204" pitchFamily="34" charset="0"/>
                <a:cs typeface="Calibri" panose="020F0502020204030204" pitchFamily="34" charset="0"/>
                <a:sym typeface="+mn-ea"/>
              </a:rPr>
              <a:t>) </a:t>
            </a:r>
            <a:r>
              <a:rPr lang="en-US" altLang="en-US" sz="1600" b="0" i="1" kern="0" dirty="0" smtClean="0">
                <a:solidFill>
                  <a:srgbClr val="00B050"/>
                </a:solidFill>
                <a:latin typeface="Calibri" panose="020F0502020204030204" pitchFamily="34" charset="0"/>
                <a:cs typeface="Calibri" panose="020F0502020204030204" pitchFamily="34" charset="0"/>
                <a:sym typeface="+mn-ea"/>
              </a:rPr>
              <a:t>[after Mon]</a:t>
            </a:r>
            <a:endParaRPr lang="en-US" altLang="en-US" sz="1600" b="0" i="1" kern="0" dirty="0">
              <a:solidFill>
                <a:srgbClr val="00B050"/>
              </a:solidFill>
              <a:latin typeface="Calibri" panose="020F0502020204030204" pitchFamily="34" charset="0"/>
              <a:cs typeface="Calibri" panose="020F0502020204030204" pitchFamily="34" charset="0"/>
            </a:endParaRP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11-24/1345, High-Level Requirements for Downlink PHY in 2.4 GHz, Steve Shellhammer (Qualcomm</a:t>
            </a:r>
            <a:r>
              <a:rPr lang="en-US" altLang="en-US" sz="1600" b="0" kern="0" dirty="0" smtClean="0">
                <a:solidFill>
                  <a:srgbClr val="00B050"/>
                </a:solidFill>
                <a:latin typeface="Calibri" panose="020F0502020204030204" pitchFamily="34" charset="0"/>
                <a:cs typeface="Calibri" panose="020F0502020204030204" pitchFamily="34" charset="0"/>
                <a:sym typeface="+mn-ea"/>
              </a:rPr>
              <a:t>)</a:t>
            </a: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11-24/1475, Discussion on ultra-low power timing clock, </a:t>
            </a:r>
            <a:r>
              <a:rPr lang="en-US" altLang="en-US" sz="1600" b="0" kern="0" dirty="0" err="1">
                <a:solidFill>
                  <a:srgbClr val="00B050"/>
                </a:solidFill>
                <a:latin typeface="Calibri" panose="020F0502020204030204" pitchFamily="34" charset="0"/>
                <a:cs typeface="Calibri" panose="020F0502020204030204" pitchFamily="34" charset="0"/>
                <a:sym typeface="+mn-ea"/>
              </a:rPr>
              <a:t>Weijie</a:t>
            </a:r>
            <a:r>
              <a:rPr lang="en-US" altLang="en-US" sz="1600" b="0" kern="0" dirty="0">
                <a:solidFill>
                  <a:srgbClr val="00B050"/>
                </a:solidFill>
                <a:latin typeface="Calibri" panose="020F0502020204030204" pitchFamily="34" charset="0"/>
                <a:cs typeface="Calibri" panose="020F0502020204030204" pitchFamily="34" charset="0"/>
                <a:sym typeface="+mn-ea"/>
              </a:rPr>
              <a:t> Xu (OPPO)</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11-24/1537</a:t>
            </a:r>
            <a:r>
              <a:rPr lang="en-US" altLang="zh-CN" sz="1600" b="0" kern="0" dirty="0">
                <a:solidFill>
                  <a:srgbClr val="00B050"/>
                </a:solidFill>
                <a:latin typeface="Calibri" panose="020F0502020204030204" pitchFamily="34" charset="0"/>
                <a:cs typeface="Calibri" panose="020F0502020204030204" pitchFamily="34" charset="0"/>
              </a:rPr>
              <a:t>, Wireless connectivity challenges for AMP only </a:t>
            </a:r>
            <a:r>
              <a:rPr lang="en-US" altLang="zh-CN" sz="1600" b="0" kern="0" dirty="0" err="1">
                <a:solidFill>
                  <a:srgbClr val="00B050"/>
                </a:solidFill>
                <a:latin typeface="Calibri" panose="020F0502020204030204" pitchFamily="34" charset="0"/>
                <a:cs typeface="Calibri" panose="020F0502020204030204" pitchFamily="34" charset="0"/>
              </a:rPr>
              <a:t>IoT</a:t>
            </a:r>
            <a:r>
              <a:rPr lang="en-US" altLang="zh-CN" sz="1600" b="0" kern="0" dirty="0">
                <a:solidFill>
                  <a:srgbClr val="00B050"/>
                </a:solidFill>
                <a:latin typeface="Calibri" panose="020F0502020204030204" pitchFamily="34" charset="0"/>
                <a:cs typeface="Calibri" panose="020F0502020204030204" pitchFamily="34" charset="0"/>
              </a:rPr>
              <a:t> devices under 802.11 specification, Solomon </a:t>
            </a:r>
            <a:r>
              <a:rPr lang="en-US" altLang="zh-CN" sz="1600" b="0" kern="0" dirty="0" err="1">
                <a:solidFill>
                  <a:srgbClr val="00B050"/>
                </a:solidFill>
                <a:latin typeface="Calibri" panose="020F0502020204030204" pitchFamily="34" charset="0"/>
                <a:cs typeface="Calibri" panose="020F0502020204030204" pitchFamily="34" charset="0"/>
              </a:rPr>
              <a:t>Trainin</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Wiliot</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i="1" kern="0" dirty="0">
                <a:solidFill>
                  <a:srgbClr val="00B050"/>
                </a:solidFill>
                <a:latin typeface="Calibri" panose="020F0502020204030204" pitchFamily="34" charset="0"/>
                <a:cs typeface="Calibri" panose="020F0502020204030204" pitchFamily="34" charset="0"/>
              </a:rPr>
              <a:t>[30 </a:t>
            </a:r>
            <a:r>
              <a:rPr lang="en-US" altLang="zh-CN" sz="1600" b="0" i="1" kern="0" dirty="0" err="1">
                <a:solidFill>
                  <a:srgbClr val="00B050"/>
                </a:solidFill>
                <a:latin typeface="Calibri" panose="020F0502020204030204" pitchFamily="34" charset="0"/>
                <a:cs typeface="Calibri" panose="020F0502020204030204" pitchFamily="34" charset="0"/>
              </a:rPr>
              <a:t>mins</a:t>
            </a:r>
            <a:r>
              <a:rPr lang="en-US" altLang="zh-CN" sz="1600" b="0" i="1" kern="0" dirty="0" smtClean="0">
                <a:solidFill>
                  <a:srgbClr val="00B050"/>
                </a:solidFill>
                <a:latin typeface="Calibri" panose="020F0502020204030204" pitchFamily="34" charset="0"/>
                <a:cs typeface="Calibri" panose="020F0502020204030204" pitchFamily="34" charset="0"/>
              </a:rPr>
              <a:t>]</a:t>
            </a:r>
            <a:endParaRPr lang="en-US" altLang="zh-CN" sz="1600" b="0" kern="0" dirty="0">
              <a:solidFill>
                <a:srgbClr val="00B050"/>
              </a:solidFill>
              <a:latin typeface="Calibri" panose="020F0502020204030204" pitchFamily="34" charset="0"/>
              <a:cs typeface="Calibri" panose="020F0502020204030204" pitchFamily="34" charset="0"/>
            </a:endParaRPr>
          </a:p>
          <a:p>
            <a:pPr marL="499745" indent="-342900" algn="just">
              <a:buSzTx/>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11-24/1496, PPDUs in AMP, Bin Qian (Huawei)</a:t>
            </a:r>
          </a:p>
          <a:p>
            <a:pPr marL="499745" indent="-342900" algn="just">
              <a:buSzTx/>
              <a:buFontTx/>
              <a:buChar char="•"/>
              <a:defRPr/>
            </a:pPr>
            <a:r>
              <a:rPr lang="en-US" altLang="zh-CN" sz="1600" b="0" kern="0" dirty="0">
                <a:solidFill>
                  <a:srgbClr val="00B050"/>
                </a:solidFill>
                <a:latin typeface="Calibri" panose="020F0502020204030204" pitchFamily="34" charset="0"/>
                <a:cs typeface="Calibri" panose="020F0502020204030204" pitchFamily="34" charset="0"/>
                <a:sym typeface="+mn-ea"/>
              </a:rPr>
              <a:t>11-24/1535, PPDU design for AMP (</a:t>
            </a:r>
            <a:r>
              <a:rPr lang="en-US" altLang="zh-CN" sz="1600" b="0" kern="0" dirty="0" err="1">
                <a:solidFill>
                  <a:srgbClr val="00B050"/>
                </a:solidFill>
                <a:latin typeface="Calibri" panose="020F0502020204030204" pitchFamily="34" charset="0"/>
                <a:cs typeface="Calibri" panose="020F0502020204030204" pitchFamily="34" charset="0"/>
                <a:sym typeface="+mn-ea"/>
              </a:rPr>
              <a:t>Yinan</a:t>
            </a:r>
            <a:r>
              <a:rPr lang="en-US" altLang="zh-CN" sz="1600" b="0" kern="0" dirty="0">
                <a:solidFill>
                  <a:srgbClr val="00B050"/>
                </a:solidFill>
                <a:latin typeface="Calibri" panose="020F0502020204030204" pitchFamily="34" charset="0"/>
                <a:cs typeface="Calibri" panose="020F0502020204030204" pitchFamily="34" charset="0"/>
                <a:sym typeface="+mn-ea"/>
              </a:rPr>
              <a:t> Qi)</a:t>
            </a:r>
          </a:p>
          <a:p>
            <a:pPr marL="499745" indent="-342900" algn="just">
              <a:buSzTx/>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11-24/1557, AMP DL PPDU design considerations, </a:t>
            </a:r>
            <a:r>
              <a:rPr lang="en-US" altLang="zh-CN" sz="1600" b="0" kern="0" dirty="0" err="1">
                <a:solidFill>
                  <a:srgbClr val="00B050"/>
                </a:solidFill>
                <a:latin typeface="Calibri" panose="020F0502020204030204" pitchFamily="34" charset="0"/>
                <a:cs typeface="Calibri" panose="020F0502020204030204" pitchFamily="34" charset="0"/>
              </a:rPr>
              <a:t>Rui</a:t>
            </a:r>
            <a:r>
              <a:rPr lang="en-US" altLang="zh-CN" sz="1600" b="0" kern="0" dirty="0">
                <a:solidFill>
                  <a:srgbClr val="00B050"/>
                </a:solidFill>
                <a:latin typeface="Calibri" panose="020F0502020204030204" pitchFamily="34" charset="0"/>
                <a:cs typeface="Calibri" panose="020F0502020204030204" pitchFamily="34" charset="0"/>
              </a:rPr>
              <a:t> Cao (NXP)</a:t>
            </a:r>
          </a:p>
          <a:p>
            <a:pPr marL="499745" indent="-342900" algn="just">
              <a:buSzTx/>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11-24/1543</a:t>
            </a:r>
            <a:r>
              <a:rPr lang="en-US" altLang="zh-CN" sz="1600" b="0" kern="0" dirty="0">
                <a:solidFill>
                  <a:srgbClr val="00B050"/>
                </a:solidFill>
                <a:latin typeface="Calibri" panose="020F0502020204030204" pitchFamily="34" charset="0"/>
                <a:cs typeface="Calibri" panose="020F0502020204030204" pitchFamily="34" charset="0"/>
              </a:rPr>
              <a:t>, Frequency translation backscatter, </a:t>
            </a:r>
            <a:r>
              <a:rPr lang="en-US" altLang="zh-CN" sz="1600" b="0" kern="0" dirty="0" err="1">
                <a:solidFill>
                  <a:srgbClr val="00B050"/>
                </a:solidFill>
                <a:latin typeface="Calibri" panose="020F0502020204030204" pitchFamily="34" charset="0"/>
                <a:cs typeface="Calibri" panose="020F0502020204030204" pitchFamily="34" charset="0"/>
              </a:rPr>
              <a:t>Manideep</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Dunna</a:t>
            </a:r>
            <a:r>
              <a:rPr lang="en-US" altLang="zh-CN" sz="1600" b="0" kern="0" dirty="0">
                <a:solidFill>
                  <a:srgbClr val="00B050"/>
                </a:solidFill>
                <a:latin typeface="Calibri" panose="020F0502020204030204" pitchFamily="34" charset="0"/>
                <a:cs typeface="Calibri" panose="020F0502020204030204" pitchFamily="34" charset="0"/>
              </a:rPr>
              <a:t> (Qualcomm</a:t>
            </a:r>
            <a:r>
              <a:rPr lang="en-US" altLang="zh-CN" sz="1600" b="0" kern="0" dirty="0" smtClean="0">
                <a:solidFill>
                  <a:srgbClr val="00B050"/>
                </a:solidFill>
                <a:latin typeface="Calibri" panose="020F0502020204030204" pitchFamily="34" charset="0"/>
                <a:cs typeface="Calibri" panose="020F0502020204030204" pitchFamily="34" charset="0"/>
              </a:rPr>
              <a:t>)</a:t>
            </a: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3041003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rPr>
              <a:t>11-24/1497</a:t>
            </a:r>
            <a:r>
              <a:rPr lang="en-US" altLang="en-US" sz="1600" b="0" kern="0" dirty="0">
                <a:solidFill>
                  <a:srgbClr val="00B050"/>
                </a:solidFill>
                <a:latin typeface="Calibri" panose="020F0502020204030204" pitchFamily="34" charset="0"/>
                <a:cs typeface="Calibri" panose="020F0502020204030204" pitchFamily="34" charset="0"/>
              </a:rPr>
              <a:t>, Uplink Rates for Active Transmission, Amichai Sanderovich (</a:t>
            </a:r>
            <a:r>
              <a:rPr lang="en-US" altLang="en-US" sz="1600" b="0" kern="0" dirty="0" err="1">
                <a:solidFill>
                  <a:srgbClr val="00B050"/>
                </a:solidFill>
                <a:latin typeface="Calibri" panose="020F0502020204030204" pitchFamily="34" charset="0"/>
                <a:cs typeface="Calibri" panose="020F0502020204030204" pitchFamily="34" charset="0"/>
              </a:rPr>
              <a:t>Wiliot</a:t>
            </a:r>
            <a:r>
              <a:rPr lang="en-US" altLang="en-US" sz="1600" b="0" kern="0" dirty="0" smtClean="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a:t>
            </a:r>
            <a:r>
              <a:rPr lang="en-US" altLang="en-US" sz="1600" b="0" kern="0" dirty="0">
                <a:solidFill>
                  <a:srgbClr val="00B050"/>
                </a:solidFill>
                <a:latin typeface="Calibri" panose="020F0502020204030204" pitchFamily="34" charset="0"/>
                <a:cs typeface="Calibri" panose="020F0502020204030204" pitchFamily="34" charset="0"/>
              </a:rPr>
              <a:t>1501, multiple access for AMP </a:t>
            </a:r>
            <a:r>
              <a:rPr lang="en-US" altLang="en-US" sz="1600" b="0" kern="0" dirty="0" err="1">
                <a:solidFill>
                  <a:srgbClr val="00B050"/>
                </a:solidFill>
                <a:latin typeface="Calibri" panose="020F0502020204030204" pitchFamily="34" charset="0"/>
                <a:cs typeface="Calibri" panose="020F0502020204030204" pitchFamily="34" charset="0"/>
              </a:rPr>
              <a:t>IoT</a:t>
            </a:r>
            <a:r>
              <a:rPr lang="en-US" altLang="en-US" sz="1600" b="0" kern="0" dirty="0">
                <a:solidFill>
                  <a:srgbClr val="00B050"/>
                </a:solidFill>
                <a:latin typeface="Calibri" panose="020F0502020204030204" pitchFamily="34" charset="0"/>
                <a:cs typeface="Calibri" panose="020F0502020204030204" pitchFamily="34" charset="0"/>
              </a:rPr>
              <a:t>, </a:t>
            </a:r>
            <a:r>
              <a:rPr lang="en-US" altLang="en-US" sz="1600" b="0" kern="0" dirty="0" err="1">
                <a:solidFill>
                  <a:srgbClr val="00B050"/>
                </a:solidFill>
                <a:latin typeface="Calibri" panose="020F0502020204030204" pitchFamily="34" charset="0"/>
                <a:cs typeface="Calibri" panose="020F0502020204030204" pitchFamily="34" charset="0"/>
              </a:rPr>
              <a:t>Weijie</a:t>
            </a:r>
            <a:r>
              <a:rPr lang="en-US" altLang="en-US" sz="1600" b="0" kern="0" dirty="0">
                <a:solidFill>
                  <a:srgbClr val="00B050"/>
                </a:solidFill>
                <a:latin typeface="Calibri" panose="020F0502020204030204" pitchFamily="34" charset="0"/>
                <a:cs typeface="Calibri" panose="020F0502020204030204" pitchFamily="34" charset="0"/>
              </a:rPr>
              <a:t> Xu (OPPO)</a:t>
            </a:r>
          </a:p>
          <a:p>
            <a:pPr marL="499745" indent="-342900" algn="just">
              <a:buSzTx/>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sym typeface="+mn-ea"/>
              </a:rPr>
              <a:t>11-24/</a:t>
            </a:r>
            <a:r>
              <a:rPr lang="en-US" altLang="en-US" sz="1600" b="0" kern="0" dirty="0" smtClean="0">
                <a:solidFill>
                  <a:srgbClr val="00B050"/>
                </a:solidFill>
                <a:latin typeface="Calibri" panose="020F0502020204030204" pitchFamily="34" charset="0"/>
                <a:cs typeface="Calibri" panose="020F0502020204030204" pitchFamily="34" charset="0"/>
              </a:rPr>
              <a:t>1513</a:t>
            </a:r>
            <a:r>
              <a:rPr lang="en-US" altLang="en-US" sz="1600" b="0" kern="0" dirty="0">
                <a:solidFill>
                  <a:srgbClr val="00B050"/>
                </a:solidFill>
                <a:latin typeface="Calibri" panose="020F0502020204030204" pitchFamily="34" charset="0"/>
                <a:cs typeface="Calibri" panose="020F0502020204030204" pitchFamily="34" charset="0"/>
              </a:rPr>
              <a:t>, Downlink link budget of passive receivers, </a:t>
            </a:r>
            <a:r>
              <a:rPr lang="en-US" altLang="en-US" sz="1600" b="0" kern="0" dirty="0">
                <a:solidFill>
                  <a:srgbClr val="00B050"/>
                </a:solidFill>
                <a:latin typeface="Calibri" panose="020F0502020204030204" pitchFamily="34" charset="0"/>
                <a:cs typeface="Calibri" panose="020F0502020204030204" pitchFamily="34" charset="0"/>
                <a:sym typeface="+mn-ea"/>
              </a:rPr>
              <a:t>Amichai Sanderovich (Wiliot)</a:t>
            </a:r>
            <a:endParaRPr lang="en-US" altLang="en-US" sz="1600" b="0" kern="0" dirty="0">
              <a:solidFill>
                <a:srgbClr val="00B05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11-24/1527, Analysis of Bandwidth Expansion in Backscatter Scenario, Bin Qian (Huawei)</a:t>
            </a:r>
          </a:p>
          <a:p>
            <a:pPr marL="499745" indent="-342900" algn="just">
              <a:buFontTx/>
              <a:buChar char="•"/>
              <a:defRPr/>
            </a:pPr>
            <a:r>
              <a:rPr lang="en-US" altLang="zh-CN" sz="1600" b="0" kern="0" dirty="0">
                <a:solidFill>
                  <a:srgbClr val="FFC000"/>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rgbClr val="FFC000"/>
                </a:solidFill>
                <a:latin typeface="Calibri" panose="020F0502020204030204" pitchFamily="34" charset="0"/>
                <a:cs typeface="Calibri" panose="020F0502020204030204" pitchFamily="34" charset="0"/>
              </a:rPr>
              <a:t>Wilhelmsson</a:t>
            </a:r>
            <a:r>
              <a:rPr lang="en-US" altLang="zh-CN" sz="1600" b="0" kern="0" dirty="0">
                <a:solidFill>
                  <a:srgbClr val="FFC000"/>
                </a:solidFill>
                <a:latin typeface="Calibri" panose="020F0502020204030204" pitchFamily="34" charset="0"/>
                <a:cs typeface="Calibri" panose="020F0502020204030204" pitchFamily="34" charset="0"/>
              </a:rPr>
              <a:t> (Ericsson</a:t>
            </a:r>
            <a:r>
              <a:rPr lang="en-US" altLang="zh-CN" sz="1600" b="0" kern="0" dirty="0" smtClean="0">
                <a:solidFill>
                  <a:srgbClr val="FFC000"/>
                </a:solidFill>
                <a:latin typeface="Calibri" panose="020F0502020204030204" pitchFamily="34" charset="0"/>
                <a:cs typeface="Calibri" panose="020F0502020204030204" pitchFamily="34" charset="0"/>
              </a:rPr>
              <a:t>) </a:t>
            </a:r>
            <a:r>
              <a:rPr lang="en-US" altLang="zh-CN" sz="1600" b="0" i="1" kern="0" dirty="0" smtClean="0">
                <a:solidFill>
                  <a:srgbClr val="FFC000"/>
                </a:solidFill>
                <a:latin typeface="Calibri" panose="020F0502020204030204" pitchFamily="34" charset="0"/>
                <a:cs typeface="Calibri" panose="020F0502020204030204" pitchFamily="34" charset="0"/>
              </a:rPr>
              <a:t>[deferred]</a:t>
            </a:r>
            <a:endParaRPr lang="en-US" altLang="zh-CN" sz="1600" b="0" i="1" kern="0" dirty="0">
              <a:solidFill>
                <a:srgbClr val="FFC000"/>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11-24/1530, Discussion of AMP-SIG field, Bin Qian (Huawei)</a:t>
            </a:r>
          </a:p>
          <a:p>
            <a:pPr marL="499745" indent="-342900" algn="just">
              <a:buFontTx/>
              <a:buChar char="•"/>
              <a:defRPr/>
            </a:pPr>
            <a:r>
              <a:rPr lang="en-US" altLang="zh-CN" sz="1600" b="0" kern="0" dirty="0">
                <a:solidFill>
                  <a:srgbClr val="00B050"/>
                </a:solidFill>
                <a:latin typeface="Calibri" panose="020F0502020204030204" pitchFamily="34" charset="0"/>
                <a:cs typeface="Calibri" panose="020F0502020204030204" pitchFamily="34" charset="0"/>
              </a:rPr>
              <a:t>11-24/1533, Waveform for AMP </a:t>
            </a:r>
            <a:r>
              <a:rPr lang="en-US" altLang="zh-CN" sz="1600" b="0" kern="0" dirty="0" err="1">
                <a:solidFill>
                  <a:srgbClr val="00B050"/>
                </a:solidFill>
                <a:latin typeface="Calibri" panose="020F0502020204030204" pitchFamily="34" charset="0"/>
                <a:cs typeface="Calibri" panose="020F0502020204030204" pitchFamily="34" charset="0"/>
              </a:rPr>
              <a:t>IoT</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Ke</a:t>
            </a:r>
            <a:r>
              <a:rPr lang="en-US" altLang="zh-CN" sz="1600" b="0" kern="0" dirty="0">
                <a:solidFill>
                  <a:srgbClr val="00B050"/>
                </a:solidFill>
                <a:latin typeface="Calibri" panose="020F0502020204030204" pitchFamily="34" charset="0"/>
                <a:cs typeface="Calibri" panose="020F0502020204030204" pitchFamily="34" charset="0"/>
              </a:rPr>
              <a:t> Wang (OPPO</a:t>
            </a:r>
            <a:r>
              <a:rPr lang="en-US" altLang="zh-CN" sz="1600" b="0" kern="0" dirty="0" smtClean="0">
                <a:solidFill>
                  <a:srgbClr val="00B050"/>
                </a:solidFill>
                <a:latin typeface="Calibri" panose="020F0502020204030204" pitchFamily="34" charset="0"/>
                <a:cs typeface="Calibri" panose="020F0502020204030204" pitchFamily="34" charset="0"/>
              </a:rPr>
              <a:t>)</a:t>
            </a:r>
          </a:p>
          <a:p>
            <a:pPr marL="1099820" lvl="2"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492296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en-US" sz="1600" b="0" kern="0" dirty="0">
                <a:solidFill>
                  <a:srgbClr val="00B050"/>
                </a:solidFill>
                <a:latin typeface="Calibri" panose="020F0502020204030204" pitchFamily="34" charset="0"/>
                <a:cs typeface="Calibri" panose="020F0502020204030204" pitchFamily="34" charset="0"/>
                <a:sym typeface="+mn-ea"/>
              </a:rPr>
              <a:t>11-24/</a:t>
            </a:r>
            <a:r>
              <a:rPr lang="en-US" altLang="en-US" sz="1600" b="0" kern="0" dirty="0">
                <a:solidFill>
                  <a:srgbClr val="00B050"/>
                </a:solidFill>
                <a:latin typeface="Calibri" panose="020F0502020204030204" pitchFamily="34" charset="0"/>
                <a:cs typeface="Calibri" panose="020F0502020204030204" pitchFamily="34" charset="0"/>
              </a:rPr>
              <a:t>1500, Duty-cycle AMP operation, </a:t>
            </a:r>
            <a:r>
              <a:rPr lang="en-US" altLang="en-US" sz="1600" b="0" kern="0" dirty="0" err="1">
                <a:solidFill>
                  <a:srgbClr val="00B050"/>
                </a:solidFill>
                <a:latin typeface="Calibri" panose="020F0502020204030204" pitchFamily="34" charset="0"/>
                <a:cs typeface="Calibri" panose="020F0502020204030204" pitchFamily="34" charset="0"/>
              </a:rPr>
              <a:t>Weijie</a:t>
            </a:r>
            <a:r>
              <a:rPr lang="en-US" altLang="en-US" sz="1600" b="0" kern="0" dirty="0">
                <a:solidFill>
                  <a:srgbClr val="00B050"/>
                </a:solidFill>
                <a:latin typeface="Calibri" panose="020F0502020204030204" pitchFamily="34" charset="0"/>
                <a:cs typeface="Calibri" panose="020F0502020204030204" pitchFamily="34" charset="0"/>
              </a:rPr>
              <a:t> Xu (OPPO)</a:t>
            </a:r>
          </a:p>
          <a:p>
            <a:pPr marL="499745" indent="-342900" algn="just">
              <a:buFontTx/>
              <a:buChar char="•"/>
              <a:defRPr/>
            </a:pPr>
            <a:r>
              <a:rPr lang="en-US" altLang="en-US" sz="1600" b="0" kern="0" dirty="0" smtClean="0">
                <a:solidFill>
                  <a:srgbClr val="00B050"/>
                </a:solidFill>
                <a:latin typeface="Calibri" panose="020F0502020204030204" pitchFamily="34" charset="0"/>
                <a:cs typeface="Calibri" panose="020F0502020204030204" pitchFamily="34" charset="0"/>
              </a:rPr>
              <a:t>11-24/1520</a:t>
            </a:r>
            <a:r>
              <a:rPr lang="en-US" altLang="en-US" sz="1600" b="0" kern="0" dirty="0">
                <a:solidFill>
                  <a:srgbClr val="00B050"/>
                </a:solidFill>
                <a:latin typeface="Calibri" panose="020F0502020204030204" pitchFamily="34" charset="0"/>
                <a:cs typeface="Calibri" panose="020F0502020204030204" pitchFamily="34" charset="0"/>
              </a:rPr>
              <a:t>, Charging and Discharging Intervals in Passive AMP STAs, </a:t>
            </a:r>
            <a:r>
              <a:rPr lang="en-US" altLang="en-US" sz="1600" b="0" kern="0" dirty="0" err="1">
                <a:solidFill>
                  <a:srgbClr val="00B050"/>
                </a:solidFill>
                <a:latin typeface="Calibri" panose="020F0502020204030204" pitchFamily="34" charset="0"/>
                <a:cs typeface="Calibri" panose="020F0502020204030204" pitchFamily="34" charset="0"/>
              </a:rPr>
              <a:t>Dror</a:t>
            </a:r>
            <a:r>
              <a:rPr lang="en-US" altLang="en-US" sz="1600" b="0" kern="0" dirty="0">
                <a:solidFill>
                  <a:srgbClr val="00B050"/>
                </a:solidFill>
                <a:latin typeface="Calibri" panose="020F0502020204030204" pitchFamily="34" charset="0"/>
                <a:cs typeface="Calibri" panose="020F0502020204030204" pitchFamily="34" charset="0"/>
              </a:rPr>
              <a:t> </a:t>
            </a:r>
            <a:r>
              <a:rPr lang="en-US" altLang="en-US" sz="1600" b="0" kern="0" dirty="0" err="1">
                <a:solidFill>
                  <a:srgbClr val="00B050"/>
                </a:solidFill>
                <a:latin typeface="Calibri" panose="020F0502020204030204" pitchFamily="34" charset="0"/>
                <a:cs typeface="Calibri" panose="020F0502020204030204" pitchFamily="34" charset="0"/>
              </a:rPr>
              <a:t>Regev</a:t>
            </a:r>
            <a:r>
              <a:rPr lang="en-US" altLang="en-US" sz="1600" b="0" kern="0" dirty="0">
                <a:solidFill>
                  <a:srgbClr val="00B050"/>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sym typeface="+mn-ea"/>
              </a:rPr>
              <a:t>11-24/1534</a:t>
            </a:r>
            <a:r>
              <a:rPr lang="en-US" altLang="zh-CN" sz="1600" b="0" kern="0" dirty="0">
                <a:solidFill>
                  <a:srgbClr val="00B050"/>
                </a:solidFill>
                <a:latin typeface="Calibri" panose="020F0502020204030204" pitchFamily="34" charset="0"/>
                <a:cs typeface="Calibri" panose="020F0502020204030204" pitchFamily="34" charset="0"/>
                <a:sym typeface="+mn-ea"/>
              </a:rPr>
              <a:t>, Trigger based AMP communications, </a:t>
            </a:r>
            <a:r>
              <a:rPr lang="en-US" altLang="zh-CN" sz="1600" b="0" kern="0" dirty="0" err="1">
                <a:solidFill>
                  <a:srgbClr val="00B050"/>
                </a:solidFill>
                <a:latin typeface="Calibri" panose="020F0502020204030204" pitchFamily="34" charset="0"/>
                <a:cs typeface="Calibri" panose="020F0502020204030204" pitchFamily="34" charset="0"/>
                <a:sym typeface="+mn-ea"/>
              </a:rPr>
              <a:t>Chuanfeng</a:t>
            </a:r>
            <a:r>
              <a:rPr lang="en-US" altLang="zh-CN" sz="1600" b="0" kern="0" dirty="0">
                <a:solidFill>
                  <a:srgbClr val="00B050"/>
                </a:solidFill>
                <a:latin typeface="Calibri" panose="020F0502020204030204" pitchFamily="34" charset="0"/>
                <a:cs typeface="Calibri" panose="020F0502020204030204" pitchFamily="34" charset="0"/>
                <a:sym typeface="+mn-ea"/>
              </a:rPr>
              <a:t> He (OPPO</a:t>
            </a:r>
            <a:r>
              <a:rPr lang="en-US" altLang="zh-CN" sz="1600" b="0" kern="0" dirty="0" smtClean="0">
                <a:solidFill>
                  <a:srgbClr val="00B050"/>
                </a:solidFill>
                <a:latin typeface="Calibri" panose="020F0502020204030204" pitchFamily="34" charset="0"/>
                <a:cs typeface="Calibri" panose="020F0502020204030204" pitchFamily="34" charset="0"/>
                <a:sym typeface="+mn-ea"/>
              </a:rPr>
              <a:t>)</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11-24/1539</a:t>
            </a:r>
            <a:r>
              <a:rPr lang="en-US" altLang="zh-CN" sz="1600" b="0" kern="0" dirty="0">
                <a:solidFill>
                  <a:srgbClr val="00B050"/>
                </a:solidFill>
                <a:latin typeface="Calibri" panose="020F0502020204030204" pitchFamily="34" charset="0"/>
                <a:cs typeface="Calibri" panose="020F0502020204030204" pitchFamily="34" charset="0"/>
              </a:rPr>
              <a:t>, Energy-level status Reporting for AMP devices, Mahmoud </a:t>
            </a:r>
            <a:r>
              <a:rPr lang="en-US" altLang="zh-CN" sz="1600" b="0" kern="0" dirty="0" err="1">
                <a:solidFill>
                  <a:srgbClr val="00B050"/>
                </a:solidFill>
                <a:latin typeface="Calibri" panose="020F0502020204030204" pitchFamily="34" charset="0"/>
                <a:cs typeface="Calibri" panose="020F0502020204030204" pitchFamily="34" charset="0"/>
              </a:rPr>
              <a:t>Hasabelnaby</a:t>
            </a:r>
            <a:r>
              <a:rPr lang="en-US" altLang="zh-CN" sz="1600" b="0" kern="0" dirty="0">
                <a:solidFill>
                  <a:srgbClr val="00B050"/>
                </a:solidFill>
                <a:latin typeface="Calibri" panose="020F0502020204030204" pitchFamily="34" charset="0"/>
                <a:cs typeface="Calibri" panose="020F0502020204030204" pitchFamily="34" charset="0"/>
              </a:rPr>
              <a:t> (Huawei)</a:t>
            </a:r>
          </a:p>
          <a:p>
            <a:pPr marL="499745" indent="-342900" algn="just">
              <a:buFontTx/>
              <a:buChar char="•"/>
              <a:defRPr/>
            </a:pPr>
            <a:r>
              <a:rPr lang="en-US" altLang="zh-CN" sz="1600" b="0" kern="0" dirty="0" smtClean="0">
                <a:solidFill>
                  <a:srgbClr val="00B050"/>
                </a:solidFill>
                <a:latin typeface="Calibri" panose="020F0502020204030204" pitchFamily="34" charset="0"/>
                <a:cs typeface="Calibri" panose="020F0502020204030204" pitchFamily="34" charset="0"/>
              </a:rPr>
              <a:t>11-24/1549</a:t>
            </a:r>
            <a:r>
              <a:rPr lang="en-US" altLang="zh-CN" sz="1600" b="0" kern="0" dirty="0">
                <a:solidFill>
                  <a:srgbClr val="00B050"/>
                </a:solidFill>
                <a:latin typeface="Calibri" panose="020F0502020204030204" pitchFamily="34" charset="0"/>
                <a:cs typeface="Calibri" panose="020F0502020204030204" pitchFamily="34" charset="0"/>
              </a:rPr>
              <a:t>, Follow-up on AMP Channel access, </a:t>
            </a:r>
            <a:r>
              <a:rPr lang="en-US" altLang="zh-CN" sz="1600" b="0" kern="0" dirty="0" err="1">
                <a:solidFill>
                  <a:srgbClr val="00B050"/>
                </a:solidFill>
                <a:latin typeface="Calibri" panose="020F0502020204030204" pitchFamily="34" charset="0"/>
                <a:cs typeface="Calibri" panose="020F0502020204030204" pitchFamily="34" charset="0"/>
              </a:rPr>
              <a:t>Rojan</a:t>
            </a:r>
            <a:r>
              <a:rPr lang="en-US" altLang="zh-CN" sz="1600" b="0" kern="0" dirty="0">
                <a:solidFill>
                  <a:srgbClr val="00B050"/>
                </a:solidFill>
                <a:latin typeface="Calibri" panose="020F0502020204030204" pitchFamily="34" charset="0"/>
                <a:cs typeface="Calibri" panose="020F0502020204030204" pitchFamily="34" charset="0"/>
              </a:rPr>
              <a:t> </a:t>
            </a:r>
            <a:r>
              <a:rPr lang="en-US" altLang="zh-CN" sz="1600" b="0" kern="0" dirty="0" err="1">
                <a:solidFill>
                  <a:srgbClr val="00B050"/>
                </a:solidFill>
                <a:latin typeface="Calibri" panose="020F0502020204030204" pitchFamily="34" charset="0"/>
                <a:cs typeface="Calibri" panose="020F0502020204030204" pitchFamily="34" charset="0"/>
              </a:rPr>
              <a:t>Chitrakar</a:t>
            </a:r>
            <a:r>
              <a:rPr lang="en-US" altLang="zh-CN" sz="1600" b="0" kern="0" dirty="0">
                <a:solidFill>
                  <a:srgbClr val="00B050"/>
                </a:solidFill>
                <a:latin typeface="Calibri" panose="020F0502020204030204" pitchFamily="34" charset="0"/>
                <a:cs typeface="Calibri" panose="020F0502020204030204" pitchFamily="34" charset="0"/>
              </a:rPr>
              <a:t> (Huawei</a:t>
            </a:r>
            <a:r>
              <a:rPr lang="en-US" altLang="zh-CN" sz="1600" b="0" kern="0" dirty="0" smtClean="0">
                <a:solidFill>
                  <a:srgbClr val="00B050"/>
                </a:solidFill>
                <a:latin typeface="Calibri" panose="020F0502020204030204" pitchFamily="34" charset="0"/>
                <a:cs typeface="Calibri" panose="020F0502020204030204" pitchFamily="34" charset="0"/>
              </a:rPr>
              <a:t>)</a:t>
            </a:r>
          </a:p>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chemeClr val="tx1"/>
                </a:solidFill>
                <a:latin typeface="Calibri" panose="020F0502020204030204" pitchFamily="34" charset="0"/>
                <a:cs typeface="Calibri" panose="020F0502020204030204" pitchFamily="34" charset="0"/>
              </a:rPr>
              <a:t>Zhanjing</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Bao</a:t>
            </a:r>
            <a:r>
              <a:rPr lang="en-US" altLang="zh-CN" sz="1600" b="0" kern="0" dirty="0">
                <a:solidFill>
                  <a:schemeClr val="tx1"/>
                </a:solidFill>
                <a:latin typeface="Calibri" panose="020F0502020204030204" pitchFamily="34" charset="0"/>
                <a:cs typeface="Calibri" panose="020F0502020204030204" pitchFamily="34" charset="0"/>
              </a:rPr>
              <a:t> (TCL</a:t>
            </a:r>
            <a:r>
              <a:rPr lang="en-US" altLang="zh-CN" sz="1600" b="0" kern="0" dirty="0" smtClean="0">
                <a:solidFill>
                  <a:schemeClr val="tx1"/>
                </a:solidFill>
                <a:latin typeface="Calibri" panose="020F0502020204030204" pitchFamily="34" charset="0"/>
                <a:cs typeface="Calibri" panose="020F0502020204030204" pitchFamily="34" charset="0"/>
              </a:rPr>
              <a:t>)</a:t>
            </a: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613223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a:t>
            </a:r>
            <a:r>
              <a:rPr lang="en-US" altLang="en-US" sz="1600" kern="0" dirty="0">
                <a:solidFill>
                  <a:srgbClr val="00B050"/>
                </a:solidFill>
                <a:latin typeface="Calibri" panose="020F0502020204030204" pitchFamily="34" charset="0"/>
                <a:cs typeface="Calibri" panose="020F0502020204030204" pitchFamily="34" charset="0"/>
              </a:rPr>
              <a:t>1524, </a:t>
            </a:r>
            <a:r>
              <a:rPr lang="en-US" altLang="zh-CN" sz="1600" kern="0" dirty="0">
                <a:solidFill>
                  <a:srgbClr val="00B050"/>
                </a:solidFill>
                <a:latin typeface="Calibri" panose="020F0502020204030204" pitchFamily="34" charset="0"/>
                <a:cs typeface="Calibri" panose="020F0502020204030204" pitchFamily="34" charset="0"/>
              </a:rPr>
              <a:t>Follow-up on the AMP WPT protocol, Ian Bajaj (Huawei) </a:t>
            </a:r>
            <a:r>
              <a:rPr lang="en-US" altLang="zh-CN" sz="1600" i="1" kern="0" dirty="0">
                <a:solidFill>
                  <a:srgbClr val="00B050"/>
                </a:solidFill>
                <a:latin typeface="Calibri" panose="020F0502020204030204" pitchFamily="34" charset="0"/>
                <a:cs typeface="Calibri" panose="020F0502020204030204" pitchFamily="34" charset="0"/>
              </a:rPr>
              <a:t>[AM2]</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11-24/1536</a:t>
            </a:r>
            <a:r>
              <a:rPr lang="en-US" altLang="zh-CN" sz="1600" kern="0" dirty="0">
                <a:solidFill>
                  <a:srgbClr val="00B050"/>
                </a:solidFill>
                <a:latin typeface="Calibri" panose="020F0502020204030204" pitchFamily="34" charset="0"/>
                <a:cs typeface="Calibri" panose="020F0502020204030204" pitchFamily="34" charset="0"/>
              </a:rPr>
              <a:t>, Wireless Power Transfer for AMP (Yinan Qi)</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11-24/1551</a:t>
            </a:r>
            <a:r>
              <a:rPr lang="en-US" altLang="zh-CN" sz="1600" kern="0" dirty="0">
                <a:solidFill>
                  <a:srgbClr val="00B050"/>
                </a:solidFill>
                <a:latin typeface="Calibri" panose="020F0502020204030204" pitchFamily="34" charset="0"/>
                <a:cs typeface="Calibri" panose="020F0502020204030204" pitchFamily="34" charset="0"/>
              </a:rPr>
              <a:t>, WPT waveform discussion, Panpan Li (Huawei</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kern="0" dirty="0" smtClean="0">
                <a:solidFill>
                  <a:srgbClr val="00B050"/>
                </a:solidFill>
                <a:latin typeface="Calibri" panose="020F0502020204030204" pitchFamily="34" charset="0"/>
                <a:cs typeface="Calibri" panose="020F0502020204030204" pitchFamily="34" charset="0"/>
              </a:rPr>
              <a:t>11-24/1561, AMP Power Budget Negotiation, Ugo Campiglio (Cisco)</a:t>
            </a: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11-24/1548</a:t>
            </a:r>
            <a:r>
              <a:rPr lang="en-US" altLang="zh-CN" sz="1600" kern="0" dirty="0">
                <a:solidFill>
                  <a:schemeClr val="tx1"/>
                </a:solidFill>
                <a:latin typeface="Calibri" panose="020F0502020204030204" pitchFamily="34" charset="0"/>
                <a:cs typeface="Calibri" panose="020F0502020204030204" pitchFamily="34" charset="0"/>
              </a:rPr>
              <a:t>, Thoughts on Security for AMP,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11-24/1584, </a:t>
            </a:r>
            <a:r>
              <a:rPr lang="en-US" altLang="zh-CN" sz="1600" kern="0" dirty="0" err="1">
                <a:solidFill>
                  <a:schemeClr val="tx1"/>
                </a:solidFill>
                <a:latin typeface="Calibri" panose="020F0502020204030204" pitchFamily="34" charset="0"/>
                <a:cs typeface="Calibri" panose="020F0502020204030204" pitchFamily="34" charset="0"/>
              </a:rPr>
              <a:t>Ascon</a:t>
            </a:r>
            <a:r>
              <a:rPr lang="en-US" altLang="zh-CN" sz="1600" kern="0" dirty="0">
                <a:solidFill>
                  <a:schemeClr val="tx1"/>
                </a:solidFill>
                <a:latin typeface="Calibri" panose="020F0502020204030204" pitchFamily="34" charset="0"/>
                <a:cs typeface="Calibri" panose="020F0502020204030204" pitchFamily="34" charset="0"/>
              </a:rPr>
              <a:t>: the lightweight cryptography as a better cipher than AES for 802.11bp, Hui Luo (Infineon)</a:t>
            </a: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2367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extLst>
              <p:ext uri="{D42A27DB-BD31-4B8C-83A1-F6EECF244321}">
                <p14:modId xmlns:p14="http://schemas.microsoft.com/office/powerpoint/2010/main" val="989386039"/>
              </p:ext>
            </p:extLst>
          </p:nvPr>
        </p:nvGraphicFramePr>
        <p:xfrm>
          <a:off x="1371725" y="1981238"/>
          <a:ext cx="9904287" cy="3387628"/>
        </p:xfrm>
        <a:graphic>
          <a:graphicData uri="http://schemas.openxmlformats.org/drawingml/2006/table">
            <a:tbl>
              <a:tblPr firstRow="1" bandRow="1">
                <a:tableStyleId>{00A15C55-8517-42AA-B614-E9B94910E393}</a:tableStyleId>
              </a:tblPr>
              <a:tblGrid>
                <a:gridCol w="1981147">
                  <a:extLst>
                    <a:ext uri="{9D8B030D-6E8A-4147-A177-3AD203B41FA5}">
                      <a16:colId xmlns:a16="http://schemas.microsoft.com/office/drawing/2014/main" val="20000"/>
                    </a:ext>
                  </a:extLst>
                </a:gridCol>
                <a:gridCol w="1584628">
                  <a:extLst>
                    <a:ext uri="{9D8B030D-6E8A-4147-A177-3AD203B41FA5}">
                      <a16:colId xmlns:a16="http://schemas.microsoft.com/office/drawing/2014/main" val="20001"/>
                    </a:ext>
                  </a:extLst>
                </a:gridCol>
                <a:gridCol w="1463292">
                  <a:extLst>
                    <a:ext uri="{9D8B030D-6E8A-4147-A177-3AD203B41FA5}">
                      <a16:colId xmlns:a16="http://schemas.microsoft.com/office/drawing/2014/main" val="20002"/>
                    </a:ext>
                  </a:extLst>
                </a:gridCol>
                <a:gridCol w="1705964">
                  <a:extLst>
                    <a:ext uri="{9D8B030D-6E8A-4147-A177-3AD203B41FA5}">
                      <a16:colId xmlns:a16="http://schemas.microsoft.com/office/drawing/2014/main" val="20003"/>
                    </a:ext>
                  </a:extLst>
                </a:gridCol>
                <a:gridCol w="1584628">
                  <a:extLst>
                    <a:ext uri="{9D8B030D-6E8A-4147-A177-3AD203B41FA5}">
                      <a16:colId xmlns:a16="http://schemas.microsoft.com/office/drawing/2014/main" val="20004"/>
                    </a:ext>
                  </a:extLst>
                </a:gridCol>
                <a:gridCol w="1584628">
                  <a:extLst>
                    <a:ext uri="{9D8B030D-6E8A-4147-A177-3AD203B41FA5}">
                      <a16:colId xmlns:a16="http://schemas.microsoft.com/office/drawing/2014/main" val="20005"/>
                    </a:ext>
                  </a:extLst>
                </a:gridCol>
              </a:tblGrid>
              <a:tr h="413654">
                <a:tc>
                  <a:txBody>
                    <a:bodyPr/>
                    <a:lstStyle/>
                    <a:p>
                      <a:pPr>
                        <a:buNone/>
                      </a:pPr>
                      <a:endParaRPr lang="zh-CN" altLang="en-US" sz="1800"/>
                    </a:p>
                  </a:txBody>
                  <a:tcPr/>
                </a:tc>
                <a:tc>
                  <a:txBody>
                    <a:bodyPr/>
                    <a:lstStyle/>
                    <a:p>
                      <a:pPr algn="ctr">
                        <a:buNone/>
                      </a:pPr>
                      <a:r>
                        <a:rPr lang="en-US" altLang="zh-CN" sz="1800" dirty="0"/>
                        <a:t>Mon</a:t>
                      </a:r>
                    </a:p>
                  </a:txBody>
                  <a:tcPr anchor="ctr"/>
                </a:tc>
                <a:tc>
                  <a:txBody>
                    <a:bodyPr/>
                    <a:lstStyle/>
                    <a:p>
                      <a:pPr algn="ctr">
                        <a:buNone/>
                      </a:pPr>
                      <a:r>
                        <a:rPr lang="en-US" altLang="zh-CN" sz="1800"/>
                        <a:t>Tue</a:t>
                      </a:r>
                    </a:p>
                  </a:txBody>
                  <a:tcPr anchor="ctr"/>
                </a:tc>
                <a:tc>
                  <a:txBody>
                    <a:bodyPr/>
                    <a:lstStyle/>
                    <a:p>
                      <a:pPr algn="ctr">
                        <a:buNone/>
                      </a:pPr>
                      <a:r>
                        <a:rPr lang="en-US" altLang="zh-CN" sz="1800"/>
                        <a:t>Wed</a:t>
                      </a:r>
                    </a:p>
                  </a:txBody>
                  <a:tcPr anchor="ctr"/>
                </a:tc>
                <a:tc>
                  <a:txBody>
                    <a:bodyPr/>
                    <a:lstStyle/>
                    <a:p>
                      <a:pPr algn="ctr">
                        <a:buNone/>
                      </a:pPr>
                      <a:r>
                        <a:rPr lang="en-US" altLang="zh-CN" sz="1800"/>
                        <a:t>Thu</a:t>
                      </a:r>
                    </a:p>
                  </a:txBody>
                  <a:tcPr anchor="ctr"/>
                </a:tc>
                <a:tc>
                  <a:txBody>
                    <a:bodyPr/>
                    <a:lstStyle/>
                    <a:p>
                      <a:pPr algn="ctr">
                        <a:buNone/>
                      </a:pPr>
                      <a:r>
                        <a:rPr lang="en-US" altLang="zh-CN" sz="1800" dirty="0"/>
                        <a:t>Fri</a:t>
                      </a:r>
                    </a:p>
                  </a:txBody>
                  <a:tcPr anchor="ctr"/>
                </a:tc>
                <a:extLst>
                  <a:ext uri="{0D108BD9-81ED-4DB2-BD59-A6C34878D82A}">
                    <a16:rowId xmlns:a16="http://schemas.microsoft.com/office/drawing/2014/main" val="10000"/>
                  </a:ext>
                </a:extLst>
              </a:tr>
              <a:tr h="413654">
                <a:tc>
                  <a:txBody>
                    <a:bodyPr/>
                    <a:lstStyle/>
                    <a:p>
                      <a:pPr>
                        <a:buNone/>
                      </a:pPr>
                      <a:r>
                        <a:rPr lang="en-US" altLang="zh-CN" sz="1800"/>
                        <a:t>AM1 (8:00~10:00)</a:t>
                      </a:r>
                    </a:p>
                  </a:txBody>
                  <a:tcPr/>
                </a:tc>
                <a:tc>
                  <a:txBody>
                    <a:bodyPr/>
                    <a:lstStyle/>
                    <a:p>
                      <a:pPr algn="ctr">
                        <a:buNone/>
                      </a:pPr>
                      <a:r>
                        <a:rPr lang="en-US" altLang="zh-CN" sz="1800" dirty="0" smtClean="0">
                          <a:solidFill>
                            <a:schemeClr val="bg1">
                              <a:lumMod val="50000"/>
                            </a:schemeClr>
                          </a:solidFill>
                        </a:rPr>
                        <a:t>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sym typeface="+mn-ea"/>
                        </a:rPr>
                        <a:t>TGbp</a:t>
                      </a:r>
                      <a:r>
                        <a:rPr lang="en-US" altLang="zh-CN" sz="1800" dirty="0" smtClean="0">
                          <a:sym typeface="+mn-ea"/>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ym typeface="+mn-ea"/>
                        </a:rPr>
                        <a:t>(FR)</a:t>
                      </a:r>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extLst>
                  <a:ext uri="{0D108BD9-81ED-4DB2-BD59-A6C34878D82A}">
                    <a16:rowId xmlns:a16="http://schemas.microsoft.com/office/drawing/2014/main" val="10001"/>
                  </a:ext>
                </a:extLst>
              </a:tr>
              <a:tr h="413654">
                <a:tc>
                  <a:txBody>
                    <a:bodyPr/>
                    <a:lstStyle/>
                    <a:p>
                      <a:pPr>
                        <a:buNone/>
                      </a:pPr>
                      <a:r>
                        <a:rPr lang="en-US" altLang="zh-CN" sz="1800" dirty="0"/>
                        <a:t>AM2 (10:30~12:30)</a:t>
                      </a:r>
                    </a:p>
                  </a:txBody>
                  <a:tcPr/>
                </a:tc>
                <a:tc>
                  <a:txBody>
                    <a:bodyPr/>
                    <a:lstStyle/>
                    <a:p>
                      <a:pPr algn="ctr">
                        <a:buNone/>
                      </a:pPr>
                      <a:r>
                        <a:rPr lang="en-US" altLang="zh-CN" sz="1800" dirty="0" err="1" smtClean="0"/>
                        <a:t>TGbp</a:t>
                      </a:r>
                      <a:r>
                        <a:rPr lang="en-US" altLang="zh-CN" sz="1800" dirty="0" smtClean="0"/>
                        <a:t> </a:t>
                      </a:r>
                    </a:p>
                    <a:p>
                      <a:pPr algn="ctr">
                        <a:buNone/>
                      </a:pPr>
                      <a:r>
                        <a:rPr lang="en-US" altLang="zh-CN" sz="1800" dirty="0" smtClean="0"/>
                        <a:t>(Opening/FR)</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(FR/PHY/MAC)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2"/>
                  </a:ext>
                </a:extLst>
              </a:tr>
              <a:tr h="413654">
                <a:tc>
                  <a:txBody>
                    <a:bodyPr/>
                    <a:lstStyle/>
                    <a:p>
                      <a:pPr>
                        <a:buNone/>
                      </a:pPr>
                      <a:r>
                        <a:rPr lang="en-US" altLang="zh-CN" sz="1800" dirty="0"/>
                        <a:t>PM1 (13:30~15:30)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err="1" smtClean="0"/>
                        <a:t>TGbp</a:t>
                      </a:r>
                      <a:r>
                        <a:rPr lang="en-US" altLang="zh-CN" sz="1800" dirty="0" smtClean="0"/>
                        <a:t> (PHY)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4"/>
                  </a:ext>
                </a:extLst>
              </a:tr>
              <a:tr h="413654">
                <a:tc>
                  <a:txBody>
                    <a:bodyPr/>
                    <a:lstStyle/>
                    <a:p>
                      <a:pPr>
                        <a:buNone/>
                      </a:pPr>
                      <a:r>
                        <a:rPr lang="en-US" altLang="zh-CN" sz="1800"/>
                        <a:t>PM2 (16:00~18:00)</a:t>
                      </a:r>
                    </a:p>
                  </a:txBody>
                  <a:tcPr/>
                </a:tc>
                <a:tc>
                  <a:txBody>
                    <a:bodyPr/>
                    <a:lstStyle/>
                    <a:p>
                      <a:pPr algn="ctr">
                        <a:buNone/>
                      </a:pPr>
                      <a:endParaRPr lang="en-US" altLang="zh-CN" sz="1800" dirty="0"/>
                    </a:p>
                  </a:txBody>
                  <a:tcPr anchor="ctr"/>
                </a:tc>
                <a:tc>
                  <a:txBody>
                    <a:bodyPr/>
                    <a:lstStyle/>
                    <a:p>
                      <a:pPr algn="ctr">
                        <a:buNone/>
                      </a:pP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a:t>
                      </a:r>
                    </a:p>
                    <a:p>
                      <a:pPr algn="ctr">
                        <a:buNone/>
                      </a:pPr>
                      <a:r>
                        <a:rPr lang="en-US" altLang="zh-CN" sz="1800" dirty="0" smtClean="0">
                          <a:sym typeface="+mn-ea"/>
                        </a:rPr>
                        <a:t>(MAC)</a:t>
                      </a: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r>
                        <a:rPr lang="en-US" altLang="zh-CN" sz="1800" dirty="0" err="1" smtClean="0">
                          <a:sym typeface="+mn-ea"/>
                        </a:rPr>
                        <a:t>Sec.&amp;Closing</a:t>
                      </a:r>
                      <a:r>
                        <a:rPr lang="en-US" altLang="zh-CN" sz="1800" dirty="0" smtClean="0">
                          <a:sym typeface="+mn-ea"/>
                        </a:rPr>
                        <a:t>)</a:t>
                      </a:r>
                      <a:endParaRPr lang="en-US" altLang="zh-CN" sz="1800" dirty="0">
                        <a:sym typeface="+mn-ea"/>
                      </a:endParaRPr>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5"/>
                  </a:ext>
                </a:extLst>
              </a:tr>
              <a:tr h="413654">
                <a:tc>
                  <a:txBody>
                    <a:bodyPr/>
                    <a:lstStyle/>
                    <a:p>
                      <a:pPr>
                        <a:buNone/>
                      </a:pPr>
                      <a:r>
                        <a:rPr lang="en-US" altLang="zh-CN" sz="1800"/>
                        <a:t>EVE (19:30~21:30)</a:t>
                      </a:r>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82857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448435"/>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olidFill>
                  <a:srgbClr val="00B050"/>
                </a:solidFill>
              </a:rPr>
              <a:t>Wednesday</a:t>
            </a:r>
            <a:r>
              <a:rPr lang="en-GB" altLang="en-US" sz="1800" u="sng" dirty="0" smtClean="0">
                <a:solidFill>
                  <a:srgbClr val="00B050"/>
                </a:solidFill>
              </a:rPr>
              <a:t> (</a:t>
            </a:r>
            <a:r>
              <a:rPr lang="en-US" altLang="en-GB" sz="1800" u="sng" dirty="0" smtClean="0">
                <a:solidFill>
                  <a:srgbClr val="00B050"/>
                </a:solidFill>
              </a:rPr>
              <a:t>A</a:t>
            </a:r>
            <a:r>
              <a:rPr lang="en-GB" altLang="en-US" sz="1800" u="sng" dirty="0" smtClean="0">
                <a:solidFill>
                  <a:srgbClr val="00B050"/>
                </a:solidFill>
              </a:rPr>
              <a:t>M</a:t>
            </a:r>
            <a:r>
              <a:rPr lang="en-US" altLang="en-GB" sz="1800" u="sng" dirty="0" smtClean="0">
                <a:solidFill>
                  <a:srgbClr val="00B050"/>
                </a:solidFill>
              </a:rPr>
              <a:t>2, </a:t>
            </a:r>
            <a:r>
              <a:rPr lang="en-US" altLang="en-GB" sz="1800" u="sng" dirty="0">
                <a:solidFill>
                  <a:srgbClr val="00B050"/>
                </a:solidFill>
                <a:sym typeface="+mn-ea"/>
              </a:rPr>
              <a:t>Queens 6</a:t>
            </a:r>
            <a:r>
              <a:rPr lang="en-GB" altLang="en-US" sz="1800" u="sng" dirty="0" smtClean="0">
                <a:solidFill>
                  <a:srgbClr val="00B050"/>
                </a:solidFill>
              </a:rPr>
              <a:t>)</a:t>
            </a:r>
          </a:p>
          <a:p>
            <a:pPr lvl="0" eaLnBrk="0" hangingPunct="0">
              <a:lnSpc>
                <a:spcPct val="100000"/>
              </a:lnSpc>
              <a:spcBef>
                <a:spcPts val="0"/>
              </a:spcBef>
              <a:defRPr/>
            </a:pPr>
            <a:r>
              <a:rPr lang="en-US" sz="1800" dirty="0" smtClean="0">
                <a:solidFill>
                  <a:srgbClr val="00B050"/>
                </a:solidFill>
              </a:rPr>
              <a:t>Regular items</a:t>
            </a:r>
          </a:p>
          <a:p>
            <a:pPr eaLnBrk="0" hangingPunct="0">
              <a:lnSpc>
                <a:spcPct val="100000"/>
              </a:lnSpc>
              <a:spcBef>
                <a:spcPts val="0"/>
              </a:spcBef>
              <a:defRPr/>
            </a:pPr>
            <a:r>
              <a:rPr lang="en-US" altLang="en-GB" sz="1800" dirty="0" smtClean="0">
                <a:solidFill>
                  <a:srgbClr val="00B050"/>
                </a:solidFill>
              </a:rPr>
              <a:t>Contribution discussion</a:t>
            </a:r>
          </a:p>
          <a:p>
            <a:pPr lvl="0" eaLnBrk="0" hangingPunct="0">
              <a:lnSpc>
                <a:spcPct val="100000"/>
              </a:lnSpc>
              <a:spcBef>
                <a:spcPts val="0"/>
              </a:spcBef>
              <a:defRPr/>
            </a:pPr>
            <a:r>
              <a:rPr lang="en-GB" altLang="en-US" sz="1800" dirty="0">
                <a:solidFill>
                  <a:srgbClr val="00B050"/>
                </a:solidFill>
                <a:sym typeface="+mn-ea"/>
              </a:rPr>
              <a:t>Recess</a:t>
            </a:r>
          </a:p>
          <a:p>
            <a:pPr lvl="0" eaLnBrk="0" hangingPunct="0">
              <a:lnSpc>
                <a:spcPct val="100000"/>
              </a:lnSpc>
              <a:spcBef>
                <a:spcPts val="0"/>
              </a:spcBef>
              <a:defRPr/>
            </a:pPr>
            <a:endParaRPr lang="en-GB" altLang="en-US" sz="1800" dirty="0">
              <a:solidFill>
                <a:srgbClr val="00B050"/>
              </a:solidFill>
              <a:sym typeface="+mn-ea"/>
            </a:endParaRPr>
          </a:p>
          <a:p>
            <a:pPr marL="0" lvl="0" indent="0" eaLnBrk="0" hangingPunct="0">
              <a:spcBef>
                <a:spcPts val="0"/>
              </a:spcBef>
              <a:buNone/>
              <a:defRPr/>
            </a:pPr>
            <a:r>
              <a:rPr lang="en-US" altLang="en-GB" sz="1800" u="sng" dirty="0" smtClean="0">
                <a:solidFill>
                  <a:srgbClr val="00B050"/>
                </a:solidFill>
                <a:sym typeface="+mn-ea"/>
              </a:rPr>
              <a:t>Wednesday</a:t>
            </a:r>
            <a:r>
              <a:rPr lang="en-GB" altLang="en-US" sz="1800" u="sng" dirty="0" smtClean="0">
                <a:solidFill>
                  <a:srgbClr val="00B050"/>
                </a:solidFill>
                <a:sym typeface="+mn-ea"/>
              </a:rPr>
              <a:t> (</a:t>
            </a:r>
            <a:r>
              <a:rPr lang="en-US" altLang="en-GB" sz="1800" u="sng" dirty="0" smtClean="0">
                <a:solidFill>
                  <a:srgbClr val="00B050"/>
                </a:solidFill>
                <a:sym typeface="+mn-ea"/>
              </a:rPr>
              <a:t>PM2, </a:t>
            </a:r>
            <a:r>
              <a:rPr lang="en-US" altLang="en-GB" sz="1800" u="sng" dirty="0">
                <a:solidFill>
                  <a:srgbClr val="00B050"/>
                </a:solidFill>
                <a:sym typeface="+mn-ea"/>
              </a:rPr>
              <a:t>Queens 6</a:t>
            </a:r>
            <a:r>
              <a:rPr lang="en-GB" altLang="en-US" sz="1800" u="sng" dirty="0" smtClean="0">
                <a:solidFill>
                  <a:srgbClr val="00B050"/>
                </a:solidFill>
                <a:sym typeface="+mn-ea"/>
              </a:rPr>
              <a:t>)</a:t>
            </a:r>
            <a:endParaRPr lang="en-GB" altLang="en-US" sz="1800" u="sng" dirty="0" smtClean="0">
              <a:solidFill>
                <a:srgbClr val="00B050"/>
              </a:solidFill>
            </a:endParaRPr>
          </a:p>
          <a:p>
            <a:pPr lvl="0" eaLnBrk="0" hangingPunct="0">
              <a:lnSpc>
                <a:spcPct val="100000"/>
              </a:lnSpc>
              <a:spcBef>
                <a:spcPts val="0"/>
              </a:spcBef>
              <a:defRPr/>
            </a:pPr>
            <a:r>
              <a:rPr lang="en-US" altLang="en-GB" sz="1800" dirty="0" smtClean="0">
                <a:solidFill>
                  <a:srgbClr val="00B050"/>
                </a:solidFill>
                <a:sym typeface="+mn-ea"/>
              </a:rPr>
              <a:t>Regular items</a:t>
            </a:r>
          </a:p>
          <a:p>
            <a:pPr lvl="0" eaLnBrk="0" hangingPunct="0">
              <a:lnSpc>
                <a:spcPct val="100000"/>
              </a:lnSpc>
              <a:spcBef>
                <a:spcPts val="0"/>
              </a:spcBef>
              <a:defRPr/>
            </a:pPr>
            <a:r>
              <a:rPr lang="en-US" altLang="en-GB" sz="1800" dirty="0" smtClean="0">
                <a:solidFill>
                  <a:srgbClr val="00B050"/>
                </a:solidFill>
                <a:sym typeface="+mn-ea"/>
              </a:rPr>
              <a:t>Contribution discussion</a:t>
            </a:r>
          </a:p>
          <a:p>
            <a:pPr lvl="0" eaLnBrk="0" hangingPunct="0">
              <a:lnSpc>
                <a:spcPct val="100000"/>
              </a:lnSpc>
              <a:spcBef>
                <a:spcPts val="0"/>
              </a:spcBef>
              <a:defRPr/>
            </a:pPr>
            <a:r>
              <a:rPr lang="en-US" altLang="en-GB" sz="1800" dirty="0" smtClean="0">
                <a:solidFill>
                  <a:srgbClr val="00B050"/>
                </a:solidFill>
                <a:sym typeface="+mn-ea"/>
              </a:rPr>
              <a:t>Recess</a:t>
            </a:r>
          </a:p>
          <a:p>
            <a:pPr marL="0" lvl="0" indent="0" eaLnBrk="0" hangingPunct="0">
              <a:lnSpc>
                <a:spcPct val="100000"/>
              </a:lnSpc>
              <a:spcBef>
                <a:spcPts val="0"/>
              </a:spcBef>
              <a:buNone/>
              <a:defRPr/>
            </a:pPr>
            <a:endParaRPr lang="en-US" altLang="en-GB" sz="1800" dirty="0" smtClean="0">
              <a:solidFill>
                <a:srgbClr val="00B050"/>
              </a:solidFill>
              <a:sym typeface="+mn-ea"/>
            </a:endParaRPr>
          </a:p>
          <a:p>
            <a:pPr marL="0" lvl="0" indent="0" eaLnBrk="0" hangingPunct="0">
              <a:spcBef>
                <a:spcPts val="0"/>
              </a:spcBef>
              <a:buNone/>
              <a:defRPr/>
            </a:pPr>
            <a:r>
              <a:rPr lang="en-US" altLang="en-GB" sz="1800" u="sng" dirty="0" smtClean="0">
                <a:solidFill>
                  <a:srgbClr val="00B050"/>
                </a:solidFill>
                <a:sym typeface="+mn-ea"/>
              </a:rPr>
              <a:t>Tuesday</a:t>
            </a:r>
            <a:r>
              <a:rPr lang="en-GB" altLang="en-US" sz="1800" u="sng" dirty="0" smtClean="0">
                <a:solidFill>
                  <a:srgbClr val="00B050"/>
                </a:solidFill>
                <a:sym typeface="+mn-ea"/>
              </a:rPr>
              <a:t> (</a:t>
            </a:r>
            <a:r>
              <a:rPr lang="en-US" altLang="en-GB" sz="1800" u="sng" dirty="0" smtClean="0">
                <a:solidFill>
                  <a:srgbClr val="00B050"/>
                </a:solidFill>
                <a:sym typeface="+mn-ea"/>
              </a:rPr>
              <a:t>AM2, </a:t>
            </a:r>
            <a:r>
              <a:rPr lang="en-US" altLang="en-GB" sz="1800" u="sng" dirty="0">
                <a:solidFill>
                  <a:srgbClr val="00B050"/>
                </a:solidFill>
                <a:sym typeface="+mn-ea"/>
              </a:rPr>
              <a:t>Queens 6</a:t>
            </a:r>
            <a:r>
              <a:rPr lang="en-GB" altLang="en-US" sz="1800" u="sng" dirty="0" smtClean="0">
                <a:solidFill>
                  <a:srgbClr val="00B050"/>
                </a:solidFill>
                <a:sym typeface="+mn-ea"/>
              </a:rPr>
              <a:t>)</a:t>
            </a:r>
            <a:endParaRPr lang="en-GB" altLang="en-US" sz="1800" u="sng" dirty="0" smtClean="0">
              <a:solidFill>
                <a:srgbClr val="00B050"/>
              </a:solidFill>
            </a:endParaRPr>
          </a:p>
          <a:p>
            <a:pPr lvl="0" eaLnBrk="0" hangingPunct="0">
              <a:lnSpc>
                <a:spcPct val="100000"/>
              </a:lnSpc>
              <a:spcBef>
                <a:spcPts val="0"/>
              </a:spcBef>
              <a:defRPr/>
            </a:pPr>
            <a:r>
              <a:rPr lang="en-US" sz="1800" dirty="0" smtClean="0">
                <a:solidFill>
                  <a:srgbClr val="00B050"/>
                </a:solidFill>
                <a:sym typeface="+mn-ea"/>
              </a:rPr>
              <a:t>Regular items</a:t>
            </a:r>
          </a:p>
          <a:p>
            <a:pPr lvl="0" eaLnBrk="0" hangingPunct="0">
              <a:lnSpc>
                <a:spcPct val="100000"/>
              </a:lnSpc>
              <a:spcBef>
                <a:spcPts val="0"/>
              </a:spcBef>
              <a:defRPr/>
            </a:pPr>
            <a:r>
              <a:rPr lang="en-US" altLang="en-GB" sz="1800" dirty="0" smtClean="0">
                <a:solidFill>
                  <a:srgbClr val="00B050"/>
                </a:solidFill>
                <a:sym typeface="+mn-ea"/>
              </a:rPr>
              <a:t>Contribution discussion</a:t>
            </a:r>
          </a:p>
          <a:p>
            <a:pPr lvl="0" eaLnBrk="0" hangingPunct="0">
              <a:lnSpc>
                <a:spcPct val="100000"/>
              </a:lnSpc>
              <a:spcBef>
                <a:spcPts val="0"/>
              </a:spcBef>
              <a:defRPr/>
            </a:pPr>
            <a:r>
              <a:rPr lang="en-US" altLang="en-GB" sz="1800" dirty="0" smtClean="0">
                <a:solidFill>
                  <a:srgbClr val="00B050"/>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448435"/>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GB" altLang="en-US" sz="1800" u="sng" dirty="0" smtClean="0">
                <a:sym typeface="+mn-ea"/>
              </a:rPr>
              <a:t>Thursday (</a:t>
            </a:r>
            <a:r>
              <a:rPr lang="en-US" altLang="en-GB" sz="1800" u="sng" dirty="0" smtClean="0">
                <a:sym typeface="+mn-ea"/>
              </a:rPr>
              <a:t>P</a:t>
            </a:r>
            <a:r>
              <a:rPr lang="en-GB" altLang="en-US" sz="1800" u="sng" dirty="0" smtClean="0">
                <a:sym typeface="+mn-ea"/>
              </a:rPr>
              <a:t>M</a:t>
            </a:r>
            <a:r>
              <a:rPr lang="en-US" altLang="en-GB" sz="1800" u="sng" dirty="0" smtClean="0">
                <a:sym typeface="+mn-ea"/>
              </a:rPr>
              <a:t>2</a:t>
            </a:r>
            <a:r>
              <a:rPr lang="en-GB" altLang="en-US" sz="1800" u="sng" dirty="0" smtClean="0">
                <a:sym typeface="+mn-ea"/>
              </a:rPr>
              <a:t>, </a:t>
            </a:r>
            <a:r>
              <a:rPr lang="en-US" altLang="en-GB" sz="1800" u="sng">
                <a:solidFill>
                  <a:srgbClr val="FF0000"/>
                </a:solidFill>
                <a:sym typeface="+mn-ea"/>
              </a:rPr>
              <a:t>Queens </a:t>
            </a:r>
            <a:r>
              <a:rPr lang="en-US" altLang="en-GB" sz="1800" u="sng" smtClean="0">
                <a:solidFill>
                  <a:srgbClr val="FF0000"/>
                </a:solidFill>
                <a:sym typeface="+mn-ea"/>
              </a:rPr>
              <a:t>5</a:t>
            </a:r>
            <a:r>
              <a:rPr lang="en-GB" altLang="en-US" sz="1800" u="sng" smtClean="0">
                <a:sym typeface="+mn-ea"/>
              </a:rPr>
              <a:t>)</a:t>
            </a:r>
            <a:endParaRPr lang="en-GB" altLang="en-US" sz="1800" u="sng" dirty="0" smtClean="0">
              <a:solidFill>
                <a:schemeClr val="tx1"/>
              </a:solidFill>
            </a:endParaRPr>
          </a:p>
          <a:p>
            <a:pPr eaLnBrk="0" hangingPunct="0">
              <a:spcBef>
                <a:spcPts val="0"/>
              </a:spcBef>
              <a:defRPr/>
            </a:pPr>
            <a:r>
              <a:rPr lang="en-US" altLang="en-GB" sz="1800" dirty="0" smtClean="0">
                <a:sym typeface="+mn-ea"/>
              </a:rPr>
              <a:t>Regular items</a:t>
            </a:r>
          </a:p>
          <a:p>
            <a:pPr eaLnBrk="0" hangingPunct="0">
              <a:spcBef>
                <a:spcPts val="0"/>
              </a:spcBef>
              <a:defRPr/>
            </a:pPr>
            <a:r>
              <a:rPr lang="en-US" altLang="en-GB" sz="1800" dirty="0" smtClean="0">
                <a:sym typeface="+mn-ea"/>
              </a:rPr>
              <a:t>Contribution discussion</a:t>
            </a:r>
          </a:p>
          <a:p>
            <a:pPr eaLnBrk="0" hangingPunct="0">
              <a:spcBef>
                <a:spcPts val="0"/>
              </a:spcBef>
              <a:defRPr/>
            </a:pPr>
            <a:r>
              <a:rPr lang="en-US" altLang="en-GB" sz="1800" dirty="0" smtClean="0">
                <a:solidFill>
                  <a:schemeClr val="tx1"/>
                </a:solidFill>
                <a:sym typeface="+mn-ea"/>
              </a:rPr>
              <a:t>SPs and Motions</a:t>
            </a:r>
            <a:endParaRPr lang="en-US" altLang="en-GB" sz="1800" dirty="0" smtClean="0">
              <a:sym typeface="+mn-ea"/>
            </a:endParaRPr>
          </a:p>
          <a:p>
            <a:pPr eaLnBrk="0" hangingPunct="0">
              <a:spcBef>
                <a:spcPts val="0"/>
              </a:spcBef>
              <a:defRPr/>
            </a:pPr>
            <a:r>
              <a:rPr lang="en-US" altLang="en-GB" sz="1800" dirty="0" smtClean="0">
                <a:sym typeface="+mn-ea"/>
              </a:rPr>
              <a:t>Timeline Review</a:t>
            </a:r>
          </a:p>
          <a:p>
            <a:pPr eaLnBrk="0" hangingPunct="0">
              <a:spcBef>
                <a:spcPts val="0"/>
              </a:spcBef>
              <a:defRPr/>
            </a:pPr>
            <a:r>
              <a:rPr lang="en-US" altLang="en-GB" sz="1800" dirty="0" smtClean="0">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p>
        </p:txBody>
      </p:sp>
      <p:sp>
        <p:nvSpPr>
          <p:cNvPr id="8" name="Rectangle 3"/>
          <p:cNvSpPr txBox="1">
            <a:spLocks noChangeArrowheads="1"/>
          </p:cNvSpPr>
          <p:nvPr/>
        </p:nvSpPr>
        <p:spPr bwMode="auto">
          <a:xfrm>
            <a:off x="533400" y="1448435"/>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rgbClr val="00B050"/>
                </a:solidFill>
              </a:rPr>
              <a:t>Monday</a:t>
            </a:r>
            <a:r>
              <a:rPr lang="en-GB" altLang="en-US" sz="1800" u="sng" dirty="0" smtClean="0">
                <a:solidFill>
                  <a:srgbClr val="00B050"/>
                </a:solidFill>
              </a:rPr>
              <a:t> (AM</a:t>
            </a:r>
            <a:r>
              <a:rPr lang="en-US" altLang="en-GB" sz="1800" u="sng" dirty="0" smtClean="0">
                <a:solidFill>
                  <a:srgbClr val="00B050"/>
                </a:solidFill>
              </a:rPr>
              <a:t>2, </a:t>
            </a:r>
            <a:r>
              <a:rPr lang="en-US" altLang="en-GB" sz="1800" u="sng" dirty="0" smtClean="0">
                <a:solidFill>
                  <a:srgbClr val="00B050"/>
                </a:solidFill>
                <a:sym typeface="+mn-ea"/>
              </a:rPr>
              <a:t>Queens 6</a:t>
            </a:r>
            <a:r>
              <a:rPr lang="en-GB" altLang="en-US" sz="1800" u="sng" dirty="0" smtClean="0">
                <a:solidFill>
                  <a:srgbClr val="00B050"/>
                </a:solidFill>
              </a:rPr>
              <a:t>)</a:t>
            </a:r>
          </a:p>
          <a:p>
            <a:pPr lvl="0" eaLnBrk="0" hangingPunct="0">
              <a:lnSpc>
                <a:spcPct val="100000"/>
              </a:lnSpc>
              <a:spcBef>
                <a:spcPts val="0"/>
              </a:spcBef>
              <a:defRPr/>
            </a:pPr>
            <a:r>
              <a:rPr lang="en-US" sz="1800" dirty="0" smtClean="0">
                <a:solidFill>
                  <a:srgbClr val="00B050"/>
                </a:solidFill>
              </a:rPr>
              <a:t>Regular items</a:t>
            </a:r>
          </a:p>
          <a:p>
            <a:pPr lvl="0" eaLnBrk="0" hangingPunct="0">
              <a:lnSpc>
                <a:spcPct val="100000"/>
              </a:lnSpc>
              <a:spcBef>
                <a:spcPts val="0"/>
              </a:spcBef>
              <a:defRPr/>
            </a:pPr>
            <a:r>
              <a:rPr lang="en-US" sz="1800" dirty="0" smtClean="0">
                <a:solidFill>
                  <a:srgbClr val="00B050"/>
                </a:solidFill>
              </a:rPr>
              <a:t>Approve TG minutes</a:t>
            </a:r>
          </a:p>
          <a:p>
            <a:pPr eaLnBrk="0" hangingPunct="0">
              <a:lnSpc>
                <a:spcPct val="100000"/>
              </a:lnSpc>
              <a:spcBef>
                <a:spcPts val="0"/>
              </a:spcBef>
              <a:defRPr/>
            </a:pPr>
            <a:r>
              <a:rPr lang="en-US" altLang="en-GB" sz="1800" dirty="0" smtClean="0">
                <a:solidFill>
                  <a:srgbClr val="00B050"/>
                </a:solidFill>
              </a:rPr>
              <a:t>SFD skeleton discussion</a:t>
            </a:r>
          </a:p>
          <a:p>
            <a:pPr eaLnBrk="0" hangingPunct="0">
              <a:lnSpc>
                <a:spcPct val="100000"/>
              </a:lnSpc>
              <a:spcBef>
                <a:spcPts val="0"/>
              </a:spcBef>
              <a:defRPr/>
            </a:pPr>
            <a:r>
              <a:rPr lang="en-US" altLang="en-GB" sz="1800" dirty="0" smtClean="0">
                <a:solidFill>
                  <a:srgbClr val="00B050"/>
                </a:solidFill>
              </a:rPr>
              <a:t>Contribution discussion</a:t>
            </a:r>
          </a:p>
          <a:p>
            <a:pPr lvl="0" eaLnBrk="0" hangingPunct="0">
              <a:lnSpc>
                <a:spcPct val="100000"/>
              </a:lnSpc>
              <a:spcBef>
                <a:spcPts val="0"/>
              </a:spcBef>
              <a:defRPr/>
            </a:pPr>
            <a:r>
              <a:rPr lang="en-GB" altLang="en-US" sz="1800" dirty="0">
                <a:solidFill>
                  <a:srgbClr val="00B050"/>
                </a:solidFill>
                <a:sym typeface="+mn-ea"/>
              </a:rPr>
              <a:t>Recess</a:t>
            </a:r>
          </a:p>
          <a:p>
            <a:pPr lvl="0" eaLnBrk="0" hangingPunct="0">
              <a:lnSpc>
                <a:spcPct val="100000"/>
              </a:lnSpc>
              <a:spcBef>
                <a:spcPts val="0"/>
              </a:spcBef>
              <a:defRPr/>
            </a:pPr>
            <a:endParaRPr lang="en-GB" altLang="en-US" sz="1800" dirty="0">
              <a:solidFill>
                <a:srgbClr val="00B050"/>
              </a:solidFill>
              <a:sym typeface="+mn-ea"/>
            </a:endParaRPr>
          </a:p>
          <a:p>
            <a:pPr marL="0" lvl="0" indent="0" eaLnBrk="0" hangingPunct="0">
              <a:spcBef>
                <a:spcPts val="0"/>
              </a:spcBef>
              <a:buNone/>
              <a:defRPr/>
            </a:pPr>
            <a:r>
              <a:rPr lang="en-US" altLang="en-GB" sz="1800" u="sng" dirty="0" smtClean="0">
                <a:solidFill>
                  <a:srgbClr val="00B050"/>
                </a:solidFill>
                <a:sym typeface="+mn-ea"/>
              </a:rPr>
              <a:t>Monday</a:t>
            </a:r>
            <a:r>
              <a:rPr lang="en-GB" altLang="en-US" sz="1800" u="sng" dirty="0" smtClean="0">
                <a:solidFill>
                  <a:srgbClr val="00B050"/>
                </a:solidFill>
                <a:sym typeface="+mn-ea"/>
              </a:rPr>
              <a:t> (</a:t>
            </a:r>
            <a:r>
              <a:rPr lang="en-US" altLang="en-GB" sz="1800" u="sng" dirty="0" smtClean="0">
                <a:solidFill>
                  <a:srgbClr val="00B050"/>
                </a:solidFill>
                <a:sym typeface="+mn-ea"/>
              </a:rPr>
              <a:t>PM1, </a:t>
            </a:r>
            <a:r>
              <a:rPr lang="en-US" altLang="en-GB" sz="1800" u="sng" dirty="0">
                <a:solidFill>
                  <a:srgbClr val="00B050"/>
                </a:solidFill>
                <a:sym typeface="+mn-ea"/>
              </a:rPr>
              <a:t>Queens 6</a:t>
            </a:r>
            <a:r>
              <a:rPr lang="en-GB" altLang="en-US" sz="1800" u="sng" dirty="0" smtClean="0">
                <a:solidFill>
                  <a:srgbClr val="00B050"/>
                </a:solidFill>
                <a:sym typeface="+mn-ea"/>
              </a:rPr>
              <a:t>)</a:t>
            </a:r>
            <a:endParaRPr lang="en-GB" altLang="en-US" sz="1800" u="sng" dirty="0" smtClean="0">
              <a:solidFill>
                <a:srgbClr val="00B050"/>
              </a:solidFill>
            </a:endParaRPr>
          </a:p>
          <a:p>
            <a:pPr lvl="0" eaLnBrk="0" hangingPunct="0">
              <a:lnSpc>
                <a:spcPct val="100000"/>
              </a:lnSpc>
              <a:spcBef>
                <a:spcPts val="0"/>
              </a:spcBef>
              <a:defRPr/>
            </a:pPr>
            <a:r>
              <a:rPr lang="en-US" altLang="en-GB" sz="1800" dirty="0" smtClean="0">
                <a:solidFill>
                  <a:srgbClr val="00B050"/>
                </a:solidFill>
                <a:sym typeface="+mn-ea"/>
              </a:rPr>
              <a:t>Regular items</a:t>
            </a:r>
          </a:p>
          <a:p>
            <a:pPr lvl="0" eaLnBrk="0" hangingPunct="0">
              <a:lnSpc>
                <a:spcPct val="100000"/>
              </a:lnSpc>
              <a:spcBef>
                <a:spcPts val="0"/>
              </a:spcBef>
              <a:defRPr/>
            </a:pPr>
            <a:r>
              <a:rPr lang="en-US" altLang="en-GB" sz="1800" dirty="0" smtClean="0">
                <a:solidFill>
                  <a:srgbClr val="00B050"/>
                </a:solidFill>
                <a:sym typeface="+mn-ea"/>
              </a:rPr>
              <a:t>SFD baseline motion</a:t>
            </a:r>
          </a:p>
          <a:p>
            <a:pPr lvl="0" eaLnBrk="0" hangingPunct="0">
              <a:lnSpc>
                <a:spcPct val="100000"/>
              </a:lnSpc>
              <a:spcBef>
                <a:spcPts val="0"/>
              </a:spcBef>
              <a:defRPr/>
            </a:pPr>
            <a:r>
              <a:rPr lang="en-US" altLang="en-GB" sz="1800" dirty="0" smtClean="0">
                <a:solidFill>
                  <a:srgbClr val="00B050"/>
                </a:solidFill>
                <a:sym typeface="+mn-ea"/>
              </a:rPr>
              <a:t>Contribution discussion</a:t>
            </a:r>
          </a:p>
          <a:p>
            <a:pPr lvl="0" eaLnBrk="0" hangingPunct="0">
              <a:lnSpc>
                <a:spcPct val="100000"/>
              </a:lnSpc>
              <a:spcBef>
                <a:spcPts val="0"/>
              </a:spcBef>
              <a:defRPr/>
            </a:pPr>
            <a:r>
              <a:rPr lang="en-US" altLang="en-GB" sz="1800" dirty="0" smtClean="0">
                <a:solidFill>
                  <a:srgbClr val="00B050"/>
                </a:solidFill>
                <a:sym typeface="+mn-ea"/>
              </a:rPr>
              <a:t>Recess</a:t>
            </a: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rgbClr val="00B050"/>
                </a:solidFill>
                <a:sym typeface="+mn-ea"/>
              </a:rPr>
              <a:t>Tuesday</a:t>
            </a:r>
            <a:r>
              <a:rPr lang="en-GB" altLang="en-US" sz="1800" u="sng" dirty="0" smtClean="0">
                <a:solidFill>
                  <a:srgbClr val="00B050"/>
                </a:solidFill>
                <a:sym typeface="+mn-ea"/>
              </a:rPr>
              <a:t> (</a:t>
            </a:r>
            <a:r>
              <a:rPr lang="en-US" altLang="en-GB" sz="1800" u="sng" dirty="0" smtClean="0">
                <a:solidFill>
                  <a:srgbClr val="00B050"/>
                </a:solidFill>
                <a:sym typeface="+mn-ea"/>
              </a:rPr>
              <a:t>AM1, </a:t>
            </a:r>
            <a:r>
              <a:rPr lang="en-US" altLang="en-GB" sz="1800" u="sng" dirty="0">
                <a:solidFill>
                  <a:srgbClr val="00B050"/>
                </a:solidFill>
                <a:sym typeface="+mn-ea"/>
              </a:rPr>
              <a:t>Queens 6</a:t>
            </a:r>
            <a:r>
              <a:rPr lang="en-GB" altLang="en-US" sz="1800" u="sng" dirty="0" smtClean="0">
                <a:solidFill>
                  <a:srgbClr val="00B050"/>
                </a:solidFill>
                <a:sym typeface="+mn-ea"/>
              </a:rPr>
              <a:t>)</a:t>
            </a:r>
            <a:endParaRPr lang="en-GB" altLang="en-US" sz="1800" u="sng" dirty="0" smtClean="0">
              <a:solidFill>
                <a:srgbClr val="00B050"/>
              </a:solidFill>
            </a:endParaRPr>
          </a:p>
          <a:p>
            <a:pPr lvl="0" eaLnBrk="0" hangingPunct="0">
              <a:lnSpc>
                <a:spcPct val="100000"/>
              </a:lnSpc>
              <a:spcBef>
                <a:spcPts val="0"/>
              </a:spcBef>
              <a:defRPr/>
            </a:pPr>
            <a:r>
              <a:rPr lang="en-US" sz="1800" dirty="0" smtClean="0">
                <a:solidFill>
                  <a:srgbClr val="00B050"/>
                </a:solidFill>
                <a:sym typeface="+mn-ea"/>
              </a:rPr>
              <a:t>Regular items</a:t>
            </a:r>
          </a:p>
          <a:p>
            <a:pPr lvl="0" eaLnBrk="0" hangingPunct="0">
              <a:lnSpc>
                <a:spcPct val="100000"/>
              </a:lnSpc>
              <a:spcBef>
                <a:spcPts val="0"/>
              </a:spcBef>
              <a:defRPr/>
            </a:pPr>
            <a:r>
              <a:rPr lang="en-US" altLang="en-GB" sz="1800" dirty="0" smtClean="0">
                <a:solidFill>
                  <a:srgbClr val="00B050"/>
                </a:solidFill>
                <a:sym typeface="+mn-ea"/>
              </a:rPr>
              <a:t>Contribution discussion</a:t>
            </a:r>
          </a:p>
          <a:p>
            <a:pPr lvl="0" eaLnBrk="0" hangingPunct="0">
              <a:lnSpc>
                <a:spcPct val="100000"/>
              </a:lnSpc>
              <a:spcBef>
                <a:spcPts val="0"/>
              </a:spcBef>
              <a:defRPr/>
            </a:pPr>
            <a:r>
              <a:rPr lang="en-US" altLang="en-GB" sz="1800" dirty="0" smtClean="0">
                <a:solidFill>
                  <a:srgbClr val="00B050"/>
                </a:solidFill>
                <a:sym typeface="+mn-ea"/>
              </a:rPr>
              <a:t>Recess</a:t>
            </a: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marL="1257300" lvl="2" indent="457200">
              <a:lnSpc>
                <a:spcPct val="90000"/>
              </a:lnSpc>
              <a:buNone/>
              <a:defRPr/>
            </a:pPr>
            <a:r>
              <a:rPr lang="en-US" altLang="en-US" sz="2000" b="1" kern="0" dirty="0">
                <a:latin typeface="Arial" panose="020B0604020202020204" pitchFamily="34" charset="0"/>
              </a:rPr>
              <a:t>Tech Editor:	Yinan Qi (OPPO)</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SFD skeleton discussion (11-24/1495) [15 </a:t>
            </a:r>
            <a:r>
              <a:rPr lang="en-GB" altLang="en-US" dirty="0" err="1" smtClean="0"/>
              <a:t>mins</a:t>
            </a:r>
            <a:r>
              <a:rPr lang="en-GB" altLang="en-US" dirty="0" smtClean="0"/>
              <a:t>]</a:t>
            </a:r>
          </a:p>
          <a:p>
            <a:pPr eaLnBrk="0" hangingPunct="0">
              <a:defRPr/>
            </a:pPr>
            <a:r>
              <a:rPr lang="en-GB" altLang="en-US" dirty="0" smtClean="0"/>
              <a:t>Contribution discussion (Functional Requirements) [25 </a:t>
            </a:r>
            <a:r>
              <a:rPr lang="en-GB" altLang="en-US" dirty="0" err="1" smtClean="0"/>
              <a:t>mins</a:t>
            </a:r>
            <a:r>
              <a:rPr lang="en-GB" altLang="en-US" dirty="0" smtClean="0"/>
              <a:t> for each w/o prior request]</a:t>
            </a:r>
          </a:p>
          <a:p>
            <a:pPr lvl="1" eaLnBrk="0" hangingPunct="0">
              <a:defRPr/>
            </a:pPr>
            <a:r>
              <a:rPr lang="en-US" altLang="en-US" sz="2100" dirty="0" smtClean="0">
                <a:solidFill>
                  <a:srgbClr val="00B050"/>
                </a:solidFill>
                <a:sym typeface="+mn-ea"/>
              </a:rPr>
              <a:t>11-24/1345</a:t>
            </a:r>
            <a:r>
              <a:rPr lang="en-US" altLang="en-US" sz="2100" dirty="0">
                <a:solidFill>
                  <a:srgbClr val="00B050"/>
                </a:solidFill>
                <a:sym typeface="+mn-ea"/>
              </a:rPr>
              <a:t>, High-Level Requirements for Downlink PHY in 2.4 GHz, Steve </a:t>
            </a:r>
            <a:r>
              <a:rPr lang="en-US" altLang="en-US" sz="2100" dirty="0" err="1">
                <a:solidFill>
                  <a:srgbClr val="00B050"/>
                </a:solidFill>
                <a:sym typeface="+mn-ea"/>
              </a:rPr>
              <a:t>Shellhammer</a:t>
            </a:r>
            <a:r>
              <a:rPr lang="en-US" altLang="en-US" sz="2100" dirty="0">
                <a:solidFill>
                  <a:srgbClr val="00B050"/>
                </a:solidFill>
                <a:sym typeface="+mn-ea"/>
              </a:rPr>
              <a:t> (</a:t>
            </a:r>
            <a:r>
              <a:rPr lang="en-US" altLang="en-US" sz="2100" dirty="0" smtClean="0">
                <a:solidFill>
                  <a:srgbClr val="00B050"/>
                </a:solidFill>
                <a:sym typeface="+mn-ea"/>
              </a:rPr>
              <a:t>Qualcomm) </a:t>
            </a:r>
            <a:endParaRPr lang="en-US" altLang="en-US" sz="2100" dirty="0">
              <a:solidFill>
                <a:srgbClr val="00B050"/>
              </a:solidFill>
              <a:sym typeface="+mn-ea"/>
            </a:endParaRPr>
          </a:p>
          <a:p>
            <a:pPr lvl="1" eaLnBrk="0" hangingPunct="0">
              <a:defRPr/>
            </a:pPr>
            <a:r>
              <a:rPr lang="en-US" altLang="en-US" dirty="0">
                <a:solidFill>
                  <a:srgbClr val="00B050"/>
                </a:solidFill>
                <a:sym typeface="+mn-ea"/>
              </a:rPr>
              <a:t>11-24/1475, Discussion on ultra-low power timing clock, </a:t>
            </a:r>
            <a:r>
              <a:rPr lang="en-US" altLang="en-US" dirty="0" err="1">
                <a:solidFill>
                  <a:srgbClr val="00B050"/>
                </a:solidFill>
                <a:sym typeface="+mn-ea"/>
              </a:rPr>
              <a:t>Weijie</a:t>
            </a:r>
            <a:r>
              <a:rPr lang="en-US" altLang="en-US" dirty="0">
                <a:solidFill>
                  <a:srgbClr val="00B050"/>
                </a:solidFill>
                <a:sym typeface="+mn-ea"/>
              </a:rPr>
              <a:t> Xu (OPPO)</a:t>
            </a:r>
          </a:p>
          <a:p>
            <a:pPr lvl="1" eaLnBrk="0" hangingPunct="0">
              <a:defRPr/>
            </a:pPr>
            <a:r>
              <a:rPr lang="en-US" altLang="en-GB" dirty="0" smtClean="0">
                <a:solidFill>
                  <a:srgbClr val="00B050"/>
                </a:solidFill>
                <a:sym typeface="+mn-ea"/>
              </a:rPr>
              <a:t>11-24/1537</a:t>
            </a:r>
            <a:r>
              <a:rPr lang="en-US" altLang="en-GB" dirty="0">
                <a:solidFill>
                  <a:srgbClr val="00B050"/>
                </a:solidFill>
                <a:sym typeface="+mn-ea"/>
              </a:rPr>
              <a:t>, Wireless connectivity challenges for AMP only </a:t>
            </a:r>
            <a:r>
              <a:rPr lang="en-US" altLang="en-GB" dirty="0" err="1">
                <a:solidFill>
                  <a:srgbClr val="00B050"/>
                </a:solidFill>
                <a:sym typeface="+mn-ea"/>
              </a:rPr>
              <a:t>IoT</a:t>
            </a:r>
            <a:r>
              <a:rPr lang="en-US" altLang="en-GB" dirty="0">
                <a:solidFill>
                  <a:srgbClr val="00B050"/>
                </a:solidFill>
                <a:sym typeface="+mn-ea"/>
              </a:rPr>
              <a:t> devices under 802.11 specification, Solomon </a:t>
            </a:r>
            <a:r>
              <a:rPr lang="en-US" altLang="en-GB" dirty="0" err="1">
                <a:solidFill>
                  <a:srgbClr val="00B050"/>
                </a:solidFill>
                <a:sym typeface="+mn-ea"/>
              </a:rPr>
              <a:t>Trainin</a:t>
            </a:r>
            <a:r>
              <a:rPr lang="en-US" altLang="en-GB" dirty="0">
                <a:solidFill>
                  <a:srgbClr val="00B050"/>
                </a:solidFill>
                <a:sym typeface="+mn-ea"/>
              </a:rPr>
              <a:t> (</a:t>
            </a:r>
            <a:r>
              <a:rPr lang="en-US" altLang="en-GB" dirty="0" err="1">
                <a:solidFill>
                  <a:srgbClr val="00B050"/>
                </a:solidFill>
                <a:sym typeface="+mn-ea"/>
              </a:rPr>
              <a:t>Wiliot</a:t>
            </a:r>
            <a:r>
              <a:rPr lang="en-US" altLang="en-GB" dirty="0">
                <a:solidFill>
                  <a:srgbClr val="00B050"/>
                </a:solidFill>
                <a:sym typeface="+mn-ea"/>
              </a:rPr>
              <a:t>) [30 </a:t>
            </a:r>
            <a:r>
              <a:rPr lang="en-US" altLang="en-GB" dirty="0" err="1">
                <a:solidFill>
                  <a:srgbClr val="00B050"/>
                </a:solidFill>
                <a:sym typeface="+mn-ea"/>
              </a:rPr>
              <a:t>mins</a:t>
            </a:r>
            <a:r>
              <a:rPr lang="en-US" altLang="en-GB" dirty="0">
                <a:solidFill>
                  <a:srgbClr val="00B050"/>
                </a:solidFill>
                <a:sym typeface="+mn-ea"/>
              </a:rPr>
              <a:t>]</a:t>
            </a:r>
            <a:endParaRPr lang="en-US" altLang="en-GB" dirty="0">
              <a:solidFill>
                <a:srgbClr val="00B050"/>
              </a:solidFill>
            </a:endParaRP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Jul plenary</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Sep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2"/>
              </a:rPr>
              <a:t>https://mentor.ieee.org/802.11/dcn/24/11-24-1339-00-00bp-2024-07-plenary-meeting-minutes.docx</a:t>
            </a:r>
          </a:p>
          <a:p>
            <a:pPr lvl="1" indent="-342900" eaLnBrk="0" hangingPunct="0">
              <a:buFontTx/>
              <a:buChar char="-"/>
              <a:defRPr/>
            </a:pPr>
            <a:r>
              <a:rPr lang="en-GB" altLang="en-US" sz="2400" dirty="0">
                <a:sym typeface="+mn-ea"/>
                <a:hlinkClick r:id="rId3" action="ppaction://hlinkfile"/>
              </a:rPr>
              <a:t>https://mentor.ieee.org/802.11/dcn/24/11-24-1390-03-00bp-teleconference-minutes-august-september-2024.docx</a:t>
            </a:r>
            <a:endParaRPr lang="en-GB" altLang="en-US" sz="2400" dirty="0">
              <a:sym typeface="+mn-ea"/>
              <a:hlinkClick r:id="rId2"/>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a:t>
            </a:r>
            <a:r>
              <a:rPr lang="en-GB" altLang="en-US" sz="2400" dirty="0" err="1" smtClean="0">
                <a:sym typeface="+mn-ea"/>
              </a:rPr>
              <a:t>Weijie</a:t>
            </a:r>
            <a:r>
              <a:rPr lang="en-GB" altLang="en-US" sz="2400" dirty="0" smtClean="0">
                <a:sym typeface="+mn-ea"/>
              </a:rPr>
              <a:t> Xu</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9</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sz="2400" dirty="0" smtClean="0">
                <a:sym typeface="+mn-ea"/>
              </a:rPr>
              <a:t>TGbp SFD baseline motion [5 </a:t>
            </a:r>
            <a:r>
              <a:rPr lang="en-US" altLang="en-GB" sz="2400" dirty="0" err="1" smtClean="0">
                <a:sym typeface="+mn-ea"/>
              </a:rPr>
              <a:t>mins</a:t>
            </a:r>
            <a:r>
              <a:rPr lang="en-US" altLang="en-GB" sz="2400" dirty="0" smtClean="0">
                <a:sym typeface="+mn-ea"/>
              </a:rPr>
              <a:t>, 11-24/1322r2]</a:t>
            </a:r>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eaLnBrk="0" hangingPunct="0">
              <a:defRPr/>
            </a:pPr>
            <a:r>
              <a:rPr lang="en-US" altLang="en-US" sz="2400" dirty="0" smtClean="0">
                <a:solidFill>
                  <a:srgbClr val="00B050"/>
                </a:solidFill>
                <a:sym typeface="+mn-ea"/>
              </a:rPr>
              <a:t>11-14/1497</a:t>
            </a:r>
            <a:r>
              <a:rPr lang="en-US" altLang="en-US" sz="2400" dirty="0">
                <a:solidFill>
                  <a:srgbClr val="00B050"/>
                </a:solidFill>
                <a:sym typeface="+mn-ea"/>
              </a:rPr>
              <a:t>, Uplink Rates for Active Transmission, </a:t>
            </a:r>
            <a:r>
              <a:rPr lang="en-US" altLang="en-US" sz="2400" dirty="0" err="1">
                <a:solidFill>
                  <a:srgbClr val="00B050"/>
                </a:solidFill>
                <a:sym typeface="+mn-ea"/>
              </a:rPr>
              <a:t>Amichai</a:t>
            </a:r>
            <a:r>
              <a:rPr lang="en-US" altLang="en-US" sz="2400" dirty="0">
                <a:solidFill>
                  <a:srgbClr val="00B050"/>
                </a:solidFill>
                <a:sym typeface="+mn-ea"/>
              </a:rPr>
              <a:t> </a:t>
            </a:r>
            <a:r>
              <a:rPr lang="en-US" altLang="en-US" sz="2400" dirty="0" err="1">
                <a:solidFill>
                  <a:srgbClr val="00B050"/>
                </a:solidFill>
                <a:sym typeface="+mn-ea"/>
              </a:rPr>
              <a:t>Sanderovich</a:t>
            </a:r>
            <a:r>
              <a:rPr lang="en-US" altLang="en-US" sz="2400" dirty="0">
                <a:solidFill>
                  <a:srgbClr val="00B050"/>
                </a:solidFill>
                <a:sym typeface="+mn-ea"/>
              </a:rPr>
              <a:t> (</a:t>
            </a:r>
            <a:r>
              <a:rPr lang="en-US" altLang="en-US" sz="2400" dirty="0" err="1">
                <a:solidFill>
                  <a:srgbClr val="00B050"/>
                </a:solidFill>
                <a:sym typeface="+mn-ea"/>
              </a:rPr>
              <a:t>Wiliot</a:t>
            </a:r>
            <a:r>
              <a:rPr lang="en-US" altLang="en-US" sz="2400" dirty="0">
                <a:solidFill>
                  <a:srgbClr val="00B050"/>
                </a:solidFill>
                <a:sym typeface="+mn-ea"/>
              </a:rPr>
              <a:t>)</a:t>
            </a:r>
            <a:endParaRPr lang="en-US" altLang="en-US" sz="2400" dirty="0">
              <a:solidFill>
                <a:srgbClr val="00B050"/>
              </a:solidFill>
            </a:endParaRPr>
          </a:p>
          <a:p>
            <a:pPr lvl="1" eaLnBrk="0" hangingPunct="0">
              <a:defRPr/>
            </a:pPr>
            <a:r>
              <a:rPr lang="en-US" altLang="en-US" sz="2400" dirty="0" smtClean="0">
                <a:solidFill>
                  <a:srgbClr val="00B050"/>
                </a:solidFill>
                <a:sym typeface="+mn-ea"/>
              </a:rPr>
              <a:t>11-24/1513</a:t>
            </a:r>
            <a:r>
              <a:rPr lang="en-US" altLang="en-US" sz="2400" dirty="0">
                <a:solidFill>
                  <a:srgbClr val="00B050"/>
                </a:solidFill>
                <a:sym typeface="+mn-ea"/>
              </a:rPr>
              <a:t>, Downlink link budget of passive receivers, </a:t>
            </a:r>
            <a:r>
              <a:rPr lang="en-US" altLang="en-US" sz="2400" dirty="0" err="1">
                <a:solidFill>
                  <a:srgbClr val="00B050"/>
                </a:solidFill>
                <a:sym typeface="+mn-ea"/>
              </a:rPr>
              <a:t>Amichai</a:t>
            </a:r>
            <a:r>
              <a:rPr lang="en-US" altLang="en-US" sz="2400" dirty="0">
                <a:solidFill>
                  <a:srgbClr val="00B050"/>
                </a:solidFill>
                <a:sym typeface="+mn-ea"/>
              </a:rPr>
              <a:t> </a:t>
            </a:r>
            <a:r>
              <a:rPr lang="en-US" altLang="en-US" sz="2400" dirty="0" err="1">
                <a:solidFill>
                  <a:srgbClr val="00B050"/>
                </a:solidFill>
                <a:sym typeface="+mn-ea"/>
              </a:rPr>
              <a:t>Sanderovich</a:t>
            </a:r>
            <a:r>
              <a:rPr lang="en-US" altLang="en-US" sz="2400" dirty="0">
                <a:solidFill>
                  <a:srgbClr val="00B050"/>
                </a:solidFill>
                <a:sym typeface="+mn-ea"/>
              </a:rPr>
              <a:t> (</a:t>
            </a:r>
            <a:r>
              <a:rPr lang="en-US" altLang="en-US" sz="2400" dirty="0" err="1">
                <a:solidFill>
                  <a:srgbClr val="00B050"/>
                </a:solidFill>
                <a:sym typeface="+mn-ea"/>
              </a:rPr>
              <a:t>Wiliot</a:t>
            </a:r>
            <a:r>
              <a:rPr lang="en-US" altLang="en-US" sz="2400" dirty="0" smtClean="0">
                <a:solidFill>
                  <a:srgbClr val="00B050"/>
                </a:solidFill>
                <a:sym typeface="+mn-ea"/>
              </a:rPr>
              <a:t>)</a:t>
            </a:r>
          </a:p>
          <a:p>
            <a:pPr lvl="1" eaLnBrk="0" hangingPunct="0">
              <a:defRPr/>
            </a:pPr>
            <a:r>
              <a:rPr lang="en-US" altLang="en-GB" sz="2400" dirty="0">
                <a:solidFill>
                  <a:srgbClr val="00B050"/>
                </a:solidFill>
                <a:sym typeface="+mn-ea"/>
              </a:rPr>
              <a:t>11-24/1527, Analysis of Bandwidth Expansion in Backscatter Scenario, Bin Qian (Huawei)</a:t>
            </a:r>
            <a:endParaRPr lang="en-US" altLang="en-GB" sz="2400" dirty="0">
              <a:solidFill>
                <a:srgbClr val="00B050"/>
              </a:solidFill>
            </a:endParaRPr>
          </a:p>
          <a:p>
            <a:pPr lvl="1" eaLnBrk="0" hangingPunct="0">
              <a:defRPr/>
            </a:pPr>
            <a:r>
              <a:rPr lang="en-US" altLang="en-GB" sz="2400" dirty="0">
                <a:solidFill>
                  <a:srgbClr val="00B050"/>
                </a:solidFill>
                <a:sym typeface="+mn-ea"/>
              </a:rPr>
              <a:t>11-24/1530, Discussion of AMP-SIG field, Bin Qian (Huawei</a:t>
            </a:r>
            <a:r>
              <a:rPr lang="en-US" altLang="en-GB" sz="2400" dirty="0" smtClean="0">
                <a:solidFill>
                  <a:srgbClr val="00B050"/>
                </a:solidFill>
                <a:sym typeface="+mn-ea"/>
              </a:rPr>
              <a:t>)</a:t>
            </a:r>
            <a:endParaRPr lang="en-US" altLang="en-US" sz="2400" dirty="0">
              <a:solidFill>
                <a:srgbClr val="00B050"/>
              </a:solidFill>
            </a:endParaRP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p>
          <a:p>
            <a:pPr lvl="0">
              <a:lnSpc>
                <a:spcPct val="90000"/>
              </a:lnSpc>
              <a:buNone/>
              <a:defRPr/>
            </a:pPr>
            <a:r>
              <a:rPr lang="en-US" altLang="en-US" sz="2000" kern="0" dirty="0" smtClean="0">
                <a:latin typeface="Arial" panose="020B0604020202020204" pitchFamily="34" charset="0"/>
              </a:rPr>
              <a:t>	   Executive Secretary:	S</a:t>
            </a:r>
            <a:r>
              <a:rPr lang="en-US" altLang="zh-CN" sz="2000" kern="0" dirty="0" smtClean="0">
                <a:latin typeface="Arial" panose="020B0604020202020204" pitchFamily="34" charset="0"/>
              </a:rPr>
              <a:t>teve </a:t>
            </a:r>
            <a:r>
              <a:rPr lang="en-US" altLang="zh-CN" sz="2000" kern="0" dirty="0" err="1" smtClean="0">
                <a:latin typeface="Arial" panose="020B0604020202020204" pitchFamily="34" charset="0"/>
              </a:rPr>
              <a:t>Shellhammer</a:t>
            </a:r>
            <a:endParaRPr lang="en-US" altLang="en-US" sz="2000" kern="0" dirty="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 (FR</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eaLnBrk="0" hangingPunct="0">
              <a:defRPr/>
            </a:pPr>
            <a:r>
              <a:rPr lang="en-US" altLang="en-US" sz="2400" dirty="0">
                <a:solidFill>
                  <a:srgbClr val="00B050"/>
                </a:solidFill>
                <a:sym typeface="+mn-ea"/>
              </a:rPr>
              <a:t>11-24/1237, AMP Tag-STA Requirements for Close-Range Backscattering, </a:t>
            </a:r>
            <a:r>
              <a:rPr lang="en-US" altLang="en-US" sz="2400" dirty="0" err="1">
                <a:solidFill>
                  <a:srgbClr val="00B050"/>
                </a:solidFill>
                <a:sym typeface="+mn-ea"/>
              </a:rPr>
              <a:t>Rui</a:t>
            </a:r>
            <a:r>
              <a:rPr lang="en-US" altLang="en-US" sz="2400" dirty="0">
                <a:solidFill>
                  <a:srgbClr val="00B050"/>
                </a:solidFill>
                <a:sym typeface="+mn-ea"/>
              </a:rPr>
              <a:t> Cao (NXP)</a:t>
            </a:r>
            <a:endParaRPr lang="en-US" altLang="en-US" sz="2400" dirty="0">
              <a:solidFill>
                <a:srgbClr val="00B050"/>
              </a:solidFill>
            </a:endParaRPr>
          </a:p>
          <a:p>
            <a:pPr lvl="1" eaLnBrk="0" hangingPunct="0">
              <a:defRPr/>
            </a:pPr>
            <a:r>
              <a:rPr lang="en-US" altLang="en-US" sz="2400" dirty="0" smtClean="0">
                <a:solidFill>
                  <a:srgbClr val="00B050"/>
                </a:solidFill>
                <a:sym typeface="+mn-ea"/>
              </a:rPr>
              <a:t>11-24/1496</a:t>
            </a:r>
            <a:r>
              <a:rPr lang="en-US" altLang="en-US" sz="2400" dirty="0">
                <a:solidFill>
                  <a:srgbClr val="00B050"/>
                </a:solidFill>
                <a:sym typeface="+mn-ea"/>
              </a:rPr>
              <a:t>, PPDUs in AMP, Bin Qian (Huawei)</a:t>
            </a:r>
          </a:p>
          <a:p>
            <a:pPr lvl="1" eaLnBrk="0" hangingPunct="0">
              <a:defRPr/>
            </a:pPr>
            <a:r>
              <a:rPr lang="en-US" altLang="en-GB" sz="2400" dirty="0">
                <a:solidFill>
                  <a:srgbClr val="00B050"/>
                </a:solidFill>
                <a:sym typeface="+mn-ea"/>
              </a:rPr>
              <a:t>11-24/1535, PPDU design for </a:t>
            </a:r>
            <a:r>
              <a:rPr lang="en-US" altLang="en-GB" sz="2400" dirty="0" smtClean="0">
                <a:solidFill>
                  <a:srgbClr val="00B050"/>
                </a:solidFill>
                <a:sym typeface="+mn-ea"/>
              </a:rPr>
              <a:t>AMP</a:t>
            </a:r>
            <a:r>
              <a:rPr lang="zh-CN" altLang="en-US" sz="2400" dirty="0" smtClean="0">
                <a:solidFill>
                  <a:srgbClr val="00B050"/>
                </a:solidFill>
                <a:sym typeface="+mn-ea"/>
              </a:rPr>
              <a:t>，</a:t>
            </a:r>
            <a:r>
              <a:rPr lang="en-US" altLang="en-GB" sz="2400" dirty="0" err="1" smtClean="0">
                <a:solidFill>
                  <a:srgbClr val="00B050"/>
                </a:solidFill>
                <a:sym typeface="+mn-ea"/>
              </a:rPr>
              <a:t>Yinan</a:t>
            </a:r>
            <a:r>
              <a:rPr lang="en-US" altLang="en-GB" sz="2400" dirty="0" smtClean="0">
                <a:solidFill>
                  <a:srgbClr val="00B050"/>
                </a:solidFill>
                <a:sym typeface="+mn-ea"/>
              </a:rPr>
              <a:t> Qi </a:t>
            </a:r>
            <a:r>
              <a:rPr lang="zh-CN" altLang="en-US" sz="2400" dirty="0" smtClean="0">
                <a:solidFill>
                  <a:srgbClr val="00B050"/>
                </a:solidFill>
                <a:sym typeface="+mn-ea"/>
              </a:rPr>
              <a:t>（</a:t>
            </a:r>
            <a:r>
              <a:rPr lang="en-US" altLang="zh-CN" sz="2400" dirty="0" smtClean="0">
                <a:solidFill>
                  <a:srgbClr val="00B050"/>
                </a:solidFill>
                <a:sym typeface="+mn-ea"/>
              </a:rPr>
              <a:t>OPPO)</a:t>
            </a:r>
            <a:endParaRPr lang="en-US" altLang="en-GB" sz="2400" dirty="0" smtClean="0">
              <a:solidFill>
                <a:srgbClr val="00B050"/>
              </a:solidFill>
              <a:sym typeface="+mn-ea"/>
            </a:endParaRPr>
          </a:p>
          <a:p>
            <a:pPr lvl="1" eaLnBrk="0" hangingPunct="0">
              <a:defRPr/>
            </a:pPr>
            <a:r>
              <a:rPr lang="en-US" altLang="zh-CN" sz="2400" dirty="0">
                <a:solidFill>
                  <a:srgbClr val="00B050"/>
                </a:solidFill>
              </a:rPr>
              <a:t>11-24/1557, AMP DL PPDU design considerations, </a:t>
            </a:r>
            <a:r>
              <a:rPr lang="en-US" altLang="zh-CN" sz="2400" dirty="0" err="1">
                <a:solidFill>
                  <a:srgbClr val="00B050"/>
                </a:solidFill>
              </a:rPr>
              <a:t>Rui</a:t>
            </a:r>
            <a:r>
              <a:rPr lang="en-US" altLang="zh-CN" sz="2400" dirty="0">
                <a:solidFill>
                  <a:srgbClr val="00B050"/>
                </a:solidFill>
              </a:rPr>
              <a:t> Cao (NXP)</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(FR&amp;PHY&amp;MAC)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GB" dirty="0">
                <a:solidFill>
                  <a:srgbClr val="00B050"/>
                </a:solidFill>
                <a:sym typeface="+mn-ea"/>
              </a:rPr>
              <a:t>11-24/1543, Frequency translation backscatter, </a:t>
            </a:r>
            <a:r>
              <a:rPr lang="en-US" altLang="en-GB" dirty="0" err="1">
                <a:solidFill>
                  <a:srgbClr val="00B050"/>
                </a:solidFill>
                <a:sym typeface="+mn-ea"/>
              </a:rPr>
              <a:t>Manideep</a:t>
            </a:r>
            <a:r>
              <a:rPr lang="en-US" altLang="en-GB" dirty="0">
                <a:solidFill>
                  <a:srgbClr val="00B050"/>
                </a:solidFill>
                <a:sym typeface="+mn-ea"/>
              </a:rPr>
              <a:t> </a:t>
            </a:r>
            <a:r>
              <a:rPr lang="en-US" altLang="en-GB" dirty="0" err="1">
                <a:solidFill>
                  <a:srgbClr val="00B050"/>
                </a:solidFill>
                <a:sym typeface="+mn-ea"/>
              </a:rPr>
              <a:t>Dunna</a:t>
            </a:r>
            <a:r>
              <a:rPr lang="en-US" altLang="en-GB" dirty="0">
                <a:solidFill>
                  <a:srgbClr val="00B050"/>
                </a:solidFill>
                <a:sym typeface="+mn-ea"/>
              </a:rPr>
              <a:t> (Qualcomm)</a:t>
            </a:r>
            <a:endParaRPr lang="en-US" altLang="en-GB" dirty="0">
              <a:solidFill>
                <a:srgbClr val="00B050"/>
              </a:solidFill>
            </a:endParaRPr>
          </a:p>
          <a:p>
            <a:pPr lvl="1" eaLnBrk="0" hangingPunct="0">
              <a:defRPr/>
            </a:pPr>
            <a:r>
              <a:rPr lang="en-US" altLang="en-US" dirty="0">
                <a:solidFill>
                  <a:srgbClr val="00B050"/>
                </a:solidFill>
                <a:sym typeface="+mn-ea"/>
              </a:rPr>
              <a:t>11-24/1501, multiple access for AMP </a:t>
            </a:r>
            <a:r>
              <a:rPr lang="en-US" altLang="en-US" dirty="0" err="1">
                <a:solidFill>
                  <a:srgbClr val="00B050"/>
                </a:solidFill>
                <a:sym typeface="+mn-ea"/>
              </a:rPr>
              <a:t>IoT</a:t>
            </a:r>
            <a:r>
              <a:rPr lang="en-US" altLang="en-US" dirty="0">
                <a:solidFill>
                  <a:srgbClr val="00B050"/>
                </a:solidFill>
                <a:sym typeface="+mn-ea"/>
              </a:rPr>
              <a:t>, </a:t>
            </a:r>
            <a:r>
              <a:rPr lang="en-US" altLang="en-US" dirty="0" err="1">
                <a:solidFill>
                  <a:srgbClr val="00B050"/>
                </a:solidFill>
                <a:sym typeface="+mn-ea"/>
              </a:rPr>
              <a:t>Weijie</a:t>
            </a:r>
            <a:r>
              <a:rPr lang="en-US" altLang="en-US" dirty="0">
                <a:solidFill>
                  <a:srgbClr val="00B050"/>
                </a:solidFill>
                <a:sym typeface="+mn-ea"/>
              </a:rPr>
              <a:t> Xu (OPPO</a:t>
            </a:r>
            <a:r>
              <a:rPr lang="en-US" altLang="en-US" dirty="0" smtClean="0">
                <a:solidFill>
                  <a:srgbClr val="00B050"/>
                </a:solidFill>
                <a:sym typeface="+mn-ea"/>
              </a:rPr>
              <a:t>)</a:t>
            </a:r>
          </a:p>
          <a:p>
            <a:pPr lvl="1" eaLnBrk="0" hangingPunct="0">
              <a:defRPr/>
            </a:pPr>
            <a:r>
              <a:rPr lang="en-US" altLang="en-GB" dirty="0" smtClean="0">
                <a:solidFill>
                  <a:srgbClr val="00B050"/>
                </a:solidFill>
                <a:sym typeface="+mn-ea"/>
              </a:rPr>
              <a:t>11-24/1533</a:t>
            </a:r>
            <a:r>
              <a:rPr lang="en-US" altLang="en-GB" dirty="0">
                <a:solidFill>
                  <a:srgbClr val="00B050"/>
                </a:solidFill>
                <a:sym typeface="+mn-ea"/>
              </a:rPr>
              <a:t>, Waveform for AMP </a:t>
            </a:r>
            <a:r>
              <a:rPr lang="en-US" altLang="en-GB" dirty="0" err="1">
                <a:solidFill>
                  <a:srgbClr val="00B050"/>
                </a:solidFill>
                <a:sym typeface="+mn-ea"/>
              </a:rPr>
              <a:t>IoT</a:t>
            </a:r>
            <a:r>
              <a:rPr lang="en-US" altLang="en-GB" dirty="0">
                <a:solidFill>
                  <a:srgbClr val="00B050"/>
                </a:solidFill>
                <a:sym typeface="+mn-ea"/>
              </a:rPr>
              <a:t>, </a:t>
            </a:r>
            <a:r>
              <a:rPr lang="en-US" altLang="en-GB" dirty="0" err="1">
                <a:solidFill>
                  <a:srgbClr val="00B050"/>
                </a:solidFill>
                <a:sym typeface="+mn-ea"/>
              </a:rPr>
              <a:t>Ke</a:t>
            </a:r>
            <a:r>
              <a:rPr lang="en-US" altLang="en-GB" dirty="0">
                <a:solidFill>
                  <a:srgbClr val="00B050"/>
                </a:solidFill>
                <a:sym typeface="+mn-ea"/>
              </a:rPr>
              <a:t> Wang (OPPO</a:t>
            </a:r>
            <a:r>
              <a:rPr lang="en-US" altLang="en-GB" dirty="0" smtClean="0">
                <a:solidFill>
                  <a:srgbClr val="00B050"/>
                </a:solidFill>
                <a:sym typeface="+mn-ea"/>
              </a:rPr>
              <a:t>)</a:t>
            </a:r>
          </a:p>
          <a:p>
            <a:pPr lvl="1" eaLnBrk="0" hangingPunct="0">
              <a:defRPr/>
            </a:pPr>
            <a:r>
              <a:rPr lang="en-US" altLang="en-US" dirty="0">
                <a:solidFill>
                  <a:srgbClr val="00B050"/>
                </a:solidFill>
                <a:sym typeface="+mn-ea"/>
              </a:rPr>
              <a:t>11-24/1520, Charging and Discharging Intervals in Passive AMP STAs, </a:t>
            </a:r>
            <a:r>
              <a:rPr lang="en-US" altLang="en-US" dirty="0" err="1">
                <a:solidFill>
                  <a:srgbClr val="00B050"/>
                </a:solidFill>
                <a:sym typeface="+mn-ea"/>
              </a:rPr>
              <a:t>Dror</a:t>
            </a:r>
            <a:r>
              <a:rPr lang="en-US" altLang="en-US" dirty="0">
                <a:solidFill>
                  <a:srgbClr val="00B050"/>
                </a:solidFill>
                <a:sym typeface="+mn-ea"/>
              </a:rPr>
              <a:t> </a:t>
            </a:r>
            <a:r>
              <a:rPr lang="en-US" altLang="en-US" dirty="0" err="1">
                <a:solidFill>
                  <a:srgbClr val="00B050"/>
                </a:solidFill>
                <a:sym typeface="+mn-ea"/>
              </a:rPr>
              <a:t>Regev</a:t>
            </a:r>
            <a:r>
              <a:rPr lang="en-US" altLang="en-US" dirty="0">
                <a:solidFill>
                  <a:srgbClr val="00B050"/>
                </a:solidFill>
                <a:sym typeface="+mn-ea"/>
              </a:rPr>
              <a:t> (Huawei</a:t>
            </a:r>
            <a:r>
              <a:rPr lang="en-US" altLang="en-US" dirty="0" smtClean="0">
                <a:solidFill>
                  <a:srgbClr val="00B050"/>
                </a:solidFill>
                <a:sym typeface="+mn-ea"/>
              </a:rPr>
              <a:t>)</a:t>
            </a:r>
            <a:r>
              <a:rPr lang="en-US" altLang="en-GB" sz="2000" i="1" dirty="0">
                <a:solidFill>
                  <a:srgbClr val="00B050"/>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eaLnBrk="0" hangingPunct="0">
              <a:defRPr/>
            </a:pPr>
            <a:r>
              <a:rPr lang="en-US" altLang="en-US" dirty="0">
                <a:solidFill>
                  <a:srgbClr val="00B050"/>
                </a:solidFill>
                <a:sym typeface="+mn-ea"/>
              </a:rPr>
              <a:t>11-24/1500, Duty-cycle AMP operation, </a:t>
            </a:r>
            <a:r>
              <a:rPr lang="en-US" altLang="en-US" dirty="0" err="1">
                <a:solidFill>
                  <a:srgbClr val="00B050"/>
                </a:solidFill>
                <a:sym typeface="+mn-ea"/>
              </a:rPr>
              <a:t>Weijie</a:t>
            </a:r>
            <a:r>
              <a:rPr lang="en-US" altLang="en-US" dirty="0">
                <a:solidFill>
                  <a:srgbClr val="00B050"/>
                </a:solidFill>
                <a:sym typeface="+mn-ea"/>
              </a:rPr>
              <a:t> Xu (OPPO) </a:t>
            </a:r>
            <a:endParaRPr lang="en-US" altLang="en-US" dirty="0" smtClean="0">
              <a:solidFill>
                <a:srgbClr val="00B050"/>
              </a:solidFill>
              <a:sym typeface="+mn-ea"/>
            </a:endParaRPr>
          </a:p>
          <a:p>
            <a:pPr lvl="1" eaLnBrk="0" hangingPunct="0">
              <a:defRPr/>
            </a:pPr>
            <a:r>
              <a:rPr lang="en-US" altLang="en-GB" dirty="0" smtClean="0">
                <a:solidFill>
                  <a:srgbClr val="00B050"/>
                </a:solidFill>
                <a:sym typeface="+mn-ea"/>
              </a:rPr>
              <a:t>11-24/1534</a:t>
            </a:r>
            <a:r>
              <a:rPr lang="en-US" altLang="en-GB" dirty="0">
                <a:solidFill>
                  <a:srgbClr val="00B050"/>
                </a:solidFill>
                <a:sym typeface="+mn-ea"/>
              </a:rPr>
              <a:t>, Trigger based AMP communications, Chuanfeng He (OPPO</a:t>
            </a:r>
            <a:r>
              <a:rPr lang="en-US" altLang="en-GB" dirty="0" smtClean="0">
                <a:solidFill>
                  <a:srgbClr val="00B050"/>
                </a:solidFill>
                <a:sym typeface="+mn-ea"/>
              </a:rPr>
              <a:t>)</a:t>
            </a:r>
          </a:p>
          <a:p>
            <a:pPr lvl="1" eaLnBrk="0" hangingPunct="0">
              <a:defRPr/>
            </a:pPr>
            <a:r>
              <a:rPr lang="en-US" altLang="en-GB" dirty="0">
                <a:solidFill>
                  <a:srgbClr val="00B050"/>
                </a:solidFill>
                <a:sym typeface="+mn-ea"/>
              </a:rPr>
              <a:t>11-24/1539, Energy-level status Reporting for AMP devices, Mahmoud </a:t>
            </a:r>
            <a:r>
              <a:rPr lang="en-US" altLang="en-GB" dirty="0" err="1">
                <a:solidFill>
                  <a:srgbClr val="00B050"/>
                </a:solidFill>
                <a:sym typeface="+mn-ea"/>
              </a:rPr>
              <a:t>Hasabelnaby</a:t>
            </a:r>
            <a:r>
              <a:rPr lang="en-US" altLang="en-GB" dirty="0">
                <a:solidFill>
                  <a:srgbClr val="00B050"/>
                </a:solidFill>
                <a:sym typeface="+mn-ea"/>
              </a:rPr>
              <a:t> (Huawei</a:t>
            </a:r>
            <a:r>
              <a:rPr lang="en-US" altLang="en-GB" dirty="0" smtClean="0">
                <a:solidFill>
                  <a:srgbClr val="00B050"/>
                </a:solidFill>
                <a:sym typeface="+mn-ea"/>
              </a:rPr>
              <a:t>)</a:t>
            </a:r>
          </a:p>
          <a:p>
            <a:pPr lvl="1" eaLnBrk="0" hangingPunct="0">
              <a:defRPr/>
            </a:pPr>
            <a:r>
              <a:rPr lang="en-US" altLang="en-US" dirty="0">
                <a:solidFill>
                  <a:srgbClr val="00B050"/>
                </a:solidFill>
                <a:sym typeface="+mn-ea"/>
              </a:rPr>
              <a:t>11-24/1549, Follow-up on AMP Channel access, </a:t>
            </a:r>
            <a:r>
              <a:rPr lang="en-US" altLang="en-US" dirty="0" err="1">
                <a:solidFill>
                  <a:srgbClr val="00B050"/>
                </a:solidFill>
                <a:sym typeface="+mn-ea"/>
              </a:rPr>
              <a:t>Rojan</a:t>
            </a:r>
            <a:r>
              <a:rPr lang="en-US" altLang="en-US" dirty="0">
                <a:solidFill>
                  <a:srgbClr val="00B050"/>
                </a:solidFill>
                <a:sym typeface="+mn-ea"/>
              </a:rPr>
              <a:t> </a:t>
            </a:r>
            <a:r>
              <a:rPr lang="en-US" altLang="en-US" dirty="0" err="1">
                <a:solidFill>
                  <a:srgbClr val="00B050"/>
                </a:solidFill>
                <a:sym typeface="+mn-ea"/>
              </a:rPr>
              <a:t>Chitrakar</a:t>
            </a:r>
            <a:r>
              <a:rPr lang="en-US" altLang="en-US" dirty="0">
                <a:solidFill>
                  <a:srgbClr val="00B050"/>
                </a:solidFill>
                <a:sym typeface="+mn-ea"/>
              </a:rPr>
              <a:t> (Huawei</a:t>
            </a:r>
            <a:r>
              <a:rPr lang="en-US" altLang="en-US" dirty="0" smtClean="0">
                <a:solidFill>
                  <a:srgbClr val="00B050"/>
                </a:solidFill>
                <a:sym typeface="+mn-ea"/>
              </a:rPr>
              <a:t>)</a:t>
            </a:r>
          </a:p>
          <a:p>
            <a:pPr lvl="1" eaLnBrk="0" hangingPunct="0">
              <a:defRPr/>
            </a:pPr>
            <a:r>
              <a:rPr lang="en-US" altLang="en-US" dirty="0">
                <a:sym typeface="+mn-ea"/>
              </a:rPr>
              <a:t>11-24/1560, Follow up on capability report and ID allocation for AMP STA, </a:t>
            </a:r>
            <a:r>
              <a:rPr lang="en-US" altLang="en-US" dirty="0" err="1">
                <a:sym typeface="+mn-ea"/>
              </a:rPr>
              <a:t>Zhanjing</a:t>
            </a:r>
            <a:r>
              <a:rPr lang="en-US" altLang="en-US" dirty="0">
                <a:sym typeface="+mn-ea"/>
              </a:rPr>
              <a:t> </a:t>
            </a:r>
            <a:r>
              <a:rPr lang="en-US" altLang="en-US" dirty="0" err="1">
                <a:sym typeface="+mn-ea"/>
              </a:rPr>
              <a:t>Bao</a:t>
            </a:r>
            <a:r>
              <a:rPr lang="en-US" altLang="en-US" dirty="0">
                <a:sym typeface="+mn-ea"/>
              </a:rPr>
              <a:t> (TCL</a:t>
            </a:r>
            <a:r>
              <a:rPr lang="en-US" altLang="en-US" dirty="0" smtClean="0">
                <a:sym typeface="+mn-ea"/>
              </a:rPr>
              <a:t>) </a:t>
            </a:r>
            <a:r>
              <a:rPr lang="en-US" altLang="en-GB" sz="2000" i="1" dirty="0">
                <a:solidFill>
                  <a:schemeClr val="tx1"/>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Sep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eaLnBrk="0" hangingPunct="0">
              <a:defRPr/>
            </a:pPr>
            <a:r>
              <a:rPr lang="en-US" altLang="en-GB" dirty="0"/>
              <a:t>Contribution </a:t>
            </a:r>
            <a:r>
              <a:rPr lang="en-US" altLang="en-GB" dirty="0" smtClean="0"/>
              <a:t>discussion (WPT)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dirty="0" smtClean="0">
                <a:solidFill>
                  <a:srgbClr val="00B050"/>
                </a:solidFill>
                <a:sym typeface="+mn-ea"/>
              </a:rPr>
              <a:t>11-24/1524, Follow-up on the AMP WPT protocol, Ian Bajaj (Huawei) [AM2]</a:t>
            </a:r>
          </a:p>
          <a:p>
            <a:pPr lvl="1" algn="l" eaLnBrk="0" hangingPunct="0">
              <a:buClrTx/>
              <a:buSzTx/>
              <a:buFontTx/>
              <a:buChar char="–"/>
              <a:defRPr/>
            </a:pPr>
            <a:r>
              <a:rPr lang="en-US" altLang="en-GB" dirty="0" smtClean="0">
                <a:solidFill>
                  <a:srgbClr val="00B050"/>
                </a:solidFill>
                <a:sym typeface="+mn-ea"/>
              </a:rPr>
              <a:t>11-24/1536</a:t>
            </a:r>
            <a:r>
              <a:rPr lang="en-US" altLang="en-GB" dirty="0">
                <a:solidFill>
                  <a:srgbClr val="00B050"/>
                </a:solidFill>
                <a:sym typeface="+mn-ea"/>
              </a:rPr>
              <a:t>, Wireless Power Transfer for </a:t>
            </a:r>
            <a:r>
              <a:rPr lang="en-US" altLang="en-GB" dirty="0" smtClean="0">
                <a:solidFill>
                  <a:srgbClr val="00B050"/>
                </a:solidFill>
                <a:sym typeface="+mn-ea"/>
              </a:rPr>
              <a:t>AMP, </a:t>
            </a:r>
            <a:r>
              <a:rPr lang="en-US" altLang="en-GB" dirty="0" err="1" smtClean="0">
                <a:solidFill>
                  <a:srgbClr val="00B050"/>
                </a:solidFill>
                <a:sym typeface="+mn-ea"/>
              </a:rPr>
              <a:t>Yinan</a:t>
            </a:r>
            <a:r>
              <a:rPr lang="en-US" altLang="en-GB" dirty="0" smtClean="0">
                <a:solidFill>
                  <a:srgbClr val="00B050"/>
                </a:solidFill>
                <a:sym typeface="+mn-ea"/>
              </a:rPr>
              <a:t> Qi (OPPO)</a:t>
            </a:r>
            <a:endParaRPr lang="en-US" altLang="en-GB" dirty="0">
              <a:solidFill>
                <a:srgbClr val="00B050"/>
              </a:solidFill>
            </a:endParaRPr>
          </a:p>
          <a:p>
            <a:pPr lvl="1" eaLnBrk="0" hangingPunct="0">
              <a:defRPr/>
            </a:pPr>
            <a:r>
              <a:rPr lang="en-US" altLang="en-GB" dirty="0">
                <a:solidFill>
                  <a:srgbClr val="00B050"/>
                </a:solidFill>
                <a:sym typeface="+mn-ea"/>
              </a:rPr>
              <a:t>11-24/1551, WPT waveform discussion, Panpan Li (Huawei)</a:t>
            </a:r>
          </a:p>
          <a:p>
            <a:pPr lvl="1" eaLnBrk="0" hangingPunct="0">
              <a:defRPr/>
            </a:pPr>
            <a:r>
              <a:rPr lang="en-US" altLang="zh-CN" dirty="0">
                <a:solidFill>
                  <a:srgbClr val="00B050"/>
                </a:solidFill>
              </a:rPr>
              <a:t>11-24/1561, AMP Power Budget Negotiation, Ugo Campiglio (Cisco</a:t>
            </a:r>
            <a:r>
              <a:rPr lang="en-US" altLang="zh-CN" dirty="0" smtClean="0">
                <a:solidFill>
                  <a:srgbClr val="00B050"/>
                </a:solidFill>
              </a:rPr>
              <a:t>)</a:t>
            </a:r>
            <a:r>
              <a:rPr lang="en-US" altLang="en-GB" sz="2000" i="1" dirty="0">
                <a:solidFill>
                  <a:srgbClr val="00B050"/>
                </a:solidFill>
              </a:rPr>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Sep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SPs and </a:t>
            </a:r>
            <a:r>
              <a:rPr lang="en-US" altLang="en-GB" dirty="0" smtClean="0"/>
              <a:t>Motions (TG motions refer to 11-24/1322)</a:t>
            </a:r>
            <a:endParaRPr lang="en-US" altLang="en-GB" dirty="0"/>
          </a:p>
          <a:p>
            <a:pPr eaLnBrk="0" hangingPunct="0">
              <a:defRPr/>
            </a:pPr>
            <a:r>
              <a:rPr lang="en-US" altLang="en-GB" dirty="0" smtClean="0"/>
              <a:t>Contribution discussion (</a:t>
            </a:r>
            <a:r>
              <a:rPr lang="en-US" altLang="en-GB" dirty="0" err="1" smtClean="0"/>
              <a:t>Security&amp;MAC</a:t>
            </a:r>
            <a:r>
              <a:rPr lang="en-US" altLang="en-GB" dirty="0" smtClean="0"/>
              <a:t>) </a:t>
            </a:r>
            <a:r>
              <a:rPr lang="en-GB" altLang="en-US" dirty="0" smtClean="0">
                <a:sym typeface="+mn-ea"/>
              </a:rPr>
              <a:t>[available time </a:t>
            </a:r>
            <a:r>
              <a:rPr lang="en-GB" altLang="en-US" i="1" dirty="0" err="1" smtClean="0">
                <a:sym typeface="+mn-ea"/>
              </a:rPr>
              <a:t>t.b.d</a:t>
            </a:r>
            <a:r>
              <a:rPr lang="en-GB" altLang="en-US" i="1" dirty="0" smtClean="0">
                <a:sym typeface="+mn-ea"/>
              </a:rPr>
              <a:t>.</a:t>
            </a:r>
            <a:r>
              <a:rPr lang="en-GB" altLang="en-US" dirty="0" smtClean="0">
                <a:sym typeface="+mn-ea"/>
              </a:rPr>
              <a:t>]</a:t>
            </a:r>
            <a:endParaRPr lang="en-US" altLang="en-GB" dirty="0" smtClean="0"/>
          </a:p>
          <a:p>
            <a:pPr lvl="1" eaLnBrk="0" hangingPunct="0">
              <a:defRPr/>
            </a:pPr>
            <a:r>
              <a:rPr lang="en-US" altLang="en-US" sz="2100" dirty="0">
                <a:sym typeface="+mn-ea"/>
              </a:rPr>
              <a:t>11-24/1560, Follow up on capability report and ID allocation for AMP STA, </a:t>
            </a:r>
            <a:r>
              <a:rPr lang="en-US" altLang="en-US" sz="2100" dirty="0" err="1">
                <a:sym typeface="+mn-ea"/>
              </a:rPr>
              <a:t>Zhanjing</a:t>
            </a:r>
            <a:r>
              <a:rPr lang="en-US" altLang="en-US" sz="2100" dirty="0">
                <a:sym typeface="+mn-ea"/>
              </a:rPr>
              <a:t> </a:t>
            </a:r>
            <a:r>
              <a:rPr lang="en-US" altLang="en-US" sz="2100" dirty="0" err="1">
                <a:sym typeface="+mn-ea"/>
              </a:rPr>
              <a:t>Bao</a:t>
            </a:r>
            <a:r>
              <a:rPr lang="en-US" altLang="en-US" sz="2100" dirty="0">
                <a:sym typeface="+mn-ea"/>
              </a:rPr>
              <a:t> (TCL) </a:t>
            </a:r>
          </a:p>
          <a:p>
            <a:pPr lvl="1" eaLnBrk="0" hangingPunct="0">
              <a:defRPr/>
            </a:pPr>
            <a:r>
              <a:rPr lang="en-US" altLang="en-US" sz="2100" dirty="0" smtClean="0">
                <a:sym typeface="+mn-ea"/>
              </a:rPr>
              <a:t>11-24/1548</a:t>
            </a:r>
            <a:r>
              <a:rPr lang="en-US" altLang="en-US" sz="2100" dirty="0">
                <a:sym typeface="+mn-ea"/>
              </a:rPr>
              <a:t>, Thoughts on Security for AMP, Rojan Chitrakar (Huawei)</a:t>
            </a:r>
            <a:endParaRPr lang="en-US" altLang="en-US" sz="2100" dirty="0"/>
          </a:p>
          <a:p>
            <a:pPr lvl="1" eaLnBrk="0" hangingPunct="0">
              <a:defRPr/>
            </a:pPr>
            <a:r>
              <a:rPr lang="en-US" altLang="zh-CN" sz="2100" dirty="0"/>
              <a:t>11-24/1584, </a:t>
            </a:r>
            <a:r>
              <a:rPr lang="en-US" altLang="zh-CN" sz="2100" dirty="0" err="1"/>
              <a:t>Ascon</a:t>
            </a:r>
            <a:r>
              <a:rPr lang="en-US" altLang="zh-CN" sz="2100" dirty="0"/>
              <a:t>: the lightweight cryptography as a better cipher than AES for 802.11bp, Hui Luo (Infineon) </a:t>
            </a:r>
            <a:endParaRPr lang="en-US" altLang="zh-CN" sz="2100" dirty="0" smtClean="0"/>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#1</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Do you agree that the amendment will define data transfer to and from AMP-only </a:t>
            </a:r>
            <a:r>
              <a:rPr lang="en-US" altLang="zh-CN" dirty="0" err="1"/>
              <a:t>IoT</a:t>
            </a:r>
            <a:r>
              <a:rPr lang="en-US" altLang="zh-CN" dirty="0"/>
              <a:t> STA through non-data frames?</a:t>
            </a:r>
            <a:endParaRPr lang="en-US" altLang="zh-CN" dirty="0" smtClean="0"/>
          </a:p>
          <a:p>
            <a:pPr marL="0" indent="0">
              <a:buNone/>
            </a:pPr>
            <a:endParaRPr lang="en-US" altLang="zh-CN" dirty="0" smtClean="0"/>
          </a:p>
          <a:p>
            <a:pPr marL="0" indent="0">
              <a:buNone/>
            </a:pPr>
            <a:r>
              <a:rPr lang="en-US" altLang="zh-CN" b="0" i="1" dirty="0" smtClean="0"/>
              <a:t>[DCN# 11-24/1537]</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12832357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#2</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Do you agree that the amendment will define communication with unassociated AMP-only </a:t>
            </a:r>
            <a:r>
              <a:rPr lang="en-US" altLang="zh-CN" dirty="0" err="1"/>
              <a:t>IoT</a:t>
            </a:r>
            <a:r>
              <a:rPr lang="en-US" altLang="zh-CN" dirty="0"/>
              <a:t> STA</a:t>
            </a:r>
            <a:r>
              <a:rPr lang="en-US" altLang="zh-CN" dirty="0" smtClean="0"/>
              <a:t>?</a:t>
            </a:r>
          </a:p>
          <a:p>
            <a:pPr marL="0" indent="0">
              <a:buNone/>
            </a:pPr>
            <a:endParaRPr lang="en-US" altLang="zh-CN" dirty="0" smtClean="0"/>
          </a:p>
          <a:p>
            <a:pPr marL="0" indent="0">
              <a:buNone/>
            </a:pPr>
            <a:r>
              <a:rPr lang="en-US" altLang="zh-CN" b="0" i="1" dirty="0" smtClean="0"/>
              <a:t>[DCN# 11-24/1537]</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8613504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#3</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Do you agree that the amendment will define data transfer to and from unassociated AMP-only </a:t>
            </a:r>
            <a:r>
              <a:rPr lang="en-US" altLang="zh-CN" dirty="0" err="1"/>
              <a:t>IoT</a:t>
            </a:r>
            <a:r>
              <a:rPr lang="en-US" altLang="zh-CN" dirty="0"/>
              <a:t> STA through non-data frames</a:t>
            </a:r>
            <a:r>
              <a:rPr lang="en-US" altLang="zh-CN" dirty="0" smtClean="0"/>
              <a:t>?</a:t>
            </a:r>
          </a:p>
          <a:p>
            <a:pPr marL="0" indent="0">
              <a:buNone/>
            </a:pPr>
            <a:endParaRPr lang="en-US" altLang="zh-CN" dirty="0" smtClean="0"/>
          </a:p>
          <a:p>
            <a:pPr marL="0" indent="0">
              <a:buNone/>
            </a:pPr>
            <a:r>
              <a:rPr lang="en-US" altLang="zh-CN" b="0" i="1" dirty="0" smtClean="0"/>
              <a:t>[DCN# 11-24/1537]</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6772238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#4 for SFD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Do you agree to add following content to sub-clause 4 of SFD:</a:t>
            </a:r>
            <a:endParaRPr lang="en-US" altLang="zh-CN" sz="2800" b="0" dirty="0"/>
          </a:p>
          <a:p>
            <a:pPr lvl="1"/>
            <a:r>
              <a:rPr lang="en-US" altLang="zh-CN" b="1" dirty="0"/>
              <a:t>IEEE 802.11bp will specify, in 2.4 GHz, an AMP Downlink PPDU containing at least an 802.11 preamble field, an AMP-Sync field and an AMP-Data field. Inclusion of an AMP-SIG field is TBD.</a:t>
            </a:r>
            <a:endParaRPr lang="en-US" altLang="zh-CN" sz="2400" dirty="0"/>
          </a:p>
          <a:p>
            <a:pPr lvl="2"/>
            <a:r>
              <a:rPr lang="en-US" altLang="zh-CN" sz="1700" b="1" dirty="0"/>
              <a:t>The details of the 802.11 preamble field are TBD.</a:t>
            </a:r>
            <a:endParaRPr lang="en-US" altLang="zh-CN" sz="1700" dirty="0"/>
          </a:p>
          <a:p>
            <a:pPr lvl="2"/>
            <a:r>
              <a:rPr lang="en-US" altLang="zh-CN" sz="1700" b="1" dirty="0"/>
              <a:t>Additionally, for transmission to backscatter STAs there will be one or more Excitation fields</a:t>
            </a:r>
            <a:endParaRPr lang="en-US" altLang="zh-CN" sz="1700" dirty="0"/>
          </a:p>
          <a:p>
            <a:pPr lvl="2"/>
            <a:r>
              <a:rPr lang="en-US" altLang="zh-CN" sz="1700" b="1" dirty="0"/>
              <a:t>Additionally, for transmission to backscatter STAs there may be more than one AMP-Data field</a:t>
            </a:r>
            <a:endParaRPr lang="en-US" altLang="zh-CN" sz="1700" dirty="0"/>
          </a:p>
          <a:p>
            <a:pPr lvl="3"/>
            <a:r>
              <a:rPr lang="en-US" altLang="zh-CN" sz="1500" b="1" dirty="0"/>
              <a:t>Additionally, AMP-Sync and AMP-SIG field may precede each AMP-Data field</a:t>
            </a:r>
            <a:endParaRPr lang="en-US" altLang="zh-CN" sz="1500" dirty="0"/>
          </a:p>
          <a:p>
            <a:pPr lvl="2"/>
            <a:r>
              <a:rPr lang="en-US" altLang="zh-CN" sz="1700" b="1" dirty="0"/>
              <a:t>Name of this Downlink PPDU is TBD.</a:t>
            </a:r>
            <a:endParaRPr lang="en-US" altLang="zh-CN" sz="1700" dirty="0"/>
          </a:p>
          <a:p>
            <a:pPr marL="0" indent="0">
              <a:buNone/>
            </a:pPr>
            <a:r>
              <a:rPr lang="en-US" altLang="zh-CN" b="0" i="1" dirty="0" smtClean="0"/>
              <a:t>[DCN# 11-24/1345]</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1075626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#5 for SFD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Do you agree to add following content to sub-clause 4 of SFD:</a:t>
            </a:r>
            <a:endParaRPr lang="en-US" altLang="zh-CN" sz="2800" b="0" dirty="0"/>
          </a:p>
          <a:p>
            <a:pPr lvl="1"/>
            <a:r>
              <a:rPr lang="en-US" altLang="zh-CN" b="1" dirty="0"/>
              <a:t>The AMP Downlink PPDU AMP-Sync field and the AMP-Data field will use On-Off Keying (OOK) modulation</a:t>
            </a:r>
            <a:endParaRPr lang="en-US" altLang="zh-CN" sz="2400" dirty="0"/>
          </a:p>
          <a:p>
            <a:pPr marL="0" indent="0">
              <a:buNone/>
            </a:pPr>
            <a:endParaRPr lang="en-US" altLang="zh-CN" dirty="0" smtClean="0"/>
          </a:p>
          <a:p>
            <a:pPr marL="0" indent="0">
              <a:buNone/>
            </a:pPr>
            <a:r>
              <a:rPr lang="en-US" altLang="zh-CN" b="0" i="1" dirty="0" smtClean="0"/>
              <a:t>[DCN# 11-24/1345]</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4878239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#6 for SFD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Do you agree to add following content to sub-clause 4 of SFD:</a:t>
            </a:r>
            <a:endParaRPr lang="en-US" altLang="zh-CN" sz="2800" b="0" dirty="0"/>
          </a:p>
          <a:p>
            <a:pPr lvl="1"/>
            <a:r>
              <a:rPr lang="en-US" altLang="zh-CN" b="1" dirty="0"/>
              <a:t>The AMP Downlink PPDU AMP-Data field will use Manchester encoding for non-backscatter operation.</a:t>
            </a:r>
            <a:endParaRPr lang="en-US" altLang="zh-CN" sz="2400" dirty="0"/>
          </a:p>
          <a:p>
            <a:pPr lvl="2"/>
            <a:r>
              <a:rPr lang="en-US" altLang="zh-CN" sz="1700" b="1" dirty="0"/>
              <a:t>For the Backscatter case, the AMP-Data field encoding scheme is TBD.</a:t>
            </a:r>
            <a:endParaRPr lang="en-US" altLang="zh-CN" sz="1700" dirty="0"/>
          </a:p>
          <a:p>
            <a:pPr marL="0" indent="0">
              <a:buNone/>
            </a:pPr>
            <a:endParaRPr lang="en-US" altLang="zh-CN" dirty="0" smtClean="0"/>
          </a:p>
          <a:p>
            <a:pPr marL="0" indent="0">
              <a:buNone/>
            </a:pPr>
            <a:r>
              <a:rPr lang="en-US" altLang="zh-CN" b="0" i="1" dirty="0" smtClean="0"/>
              <a:t>[DCN# 11-24/1345]</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7939490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#7</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buNone/>
            </a:pPr>
            <a:r>
              <a:rPr lang="en-US" altLang="zh-CN" dirty="0"/>
              <a:t>For the AMP Downlink PPDU evaluation simulations which multipath channel model should be used?</a:t>
            </a:r>
            <a:endParaRPr lang="en-US" altLang="zh-CN" b="0" dirty="0"/>
          </a:p>
          <a:p>
            <a:pPr marL="0" indent="0">
              <a:buNone/>
            </a:pPr>
            <a:endParaRPr lang="en-US" altLang="zh-CN" b="0" dirty="0"/>
          </a:p>
          <a:p>
            <a:r>
              <a:rPr lang="en-US" altLang="zh-CN" dirty="0"/>
              <a:t>Channel Model B</a:t>
            </a:r>
            <a:endParaRPr lang="en-US" altLang="zh-CN" b="0" dirty="0"/>
          </a:p>
          <a:p>
            <a:r>
              <a:rPr lang="en-US" altLang="zh-CN" dirty="0"/>
              <a:t>Channel Model D</a:t>
            </a:r>
            <a:endParaRPr lang="en-US" altLang="zh-CN" b="0" dirty="0"/>
          </a:p>
          <a:p>
            <a:r>
              <a:rPr lang="en-US" altLang="zh-CN" dirty="0"/>
              <a:t>Abstain</a:t>
            </a:r>
            <a:endParaRPr lang="en-US" altLang="zh-CN" b="0" dirty="0"/>
          </a:p>
          <a:p>
            <a:pPr marL="0" indent="0">
              <a:buNone/>
            </a:pPr>
            <a:endParaRPr lang="en-US" altLang="zh-CN" dirty="0" smtClean="0"/>
          </a:p>
          <a:p>
            <a:pPr marL="0" indent="0">
              <a:buNone/>
            </a:pPr>
            <a:r>
              <a:rPr lang="en-US" altLang="zh-CN" dirty="0" smtClean="0"/>
              <a:t>[DCN# 11-24/1345]</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8055322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#8</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Do you agree that 802.11bp amendment will define more than one uplink data rate for active transmitters?</a:t>
            </a:r>
            <a:endParaRPr lang="en-US" altLang="zh-CN" b="0" dirty="0"/>
          </a:p>
          <a:p>
            <a:pPr lvl="1"/>
            <a:r>
              <a:rPr lang="en-US" altLang="zh-CN" b="0" dirty="0"/>
              <a:t>TBD: how many rates and frame format per rate</a:t>
            </a:r>
          </a:p>
          <a:p>
            <a:pPr marL="0" indent="0">
              <a:buNone/>
            </a:pPr>
            <a:endParaRPr lang="en-US" altLang="zh-CN" b="0" dirty="0"/>
          </a:p>
          <a:p>
            <a:pPr marL="0" indent="0">
              <a:buNone/>
            </a:pPr>
            <a:r>
              <a:rPr lang="en-US" altLang="zh-CN" b="0" i="1" dirty="0"/>
              <a:t>[DCN# </a:t>
            </a:r>
            <a:r>
              <a:rPr lang="en-US" altLang="zh-CN" b="0" i="1" dirty="0" smtClean="0"/>
              <a:t>11-24/1513]</a:t>
            </a:r>
            <a:endParaRPr lang="en-US" altLang="zh-CN" b="0" i="1" dirty="0"/>
          </a:p>
          <a:p>
            <a:pPr marL="0" indent="0">
              <a:buNone/>
            </a:pPr>
            <a:endParaRPr lang="en-US" altLang="zh-CN" b="0" dirty="0"/>
          </a:p>
          <a:p>
            <a:r>
              <a:rPr lang="en-US" altLang="zh-CN" dirty="0" smtClean="0"/>
              <a:t>Y</a:t>
            </a:r>
            <a:endParaRPr lang="en-US" altLang="zh-CN" b="0" dirty="0"/>
          </a:p>
          <a:p>
            <a:r>
              <a:rPr lang="en-US" altLang="zh-CN" dirty="0" smtClean="0"/>
              <a:t>N</a:t>
            </a:r>
            <a:endParaRPr lang="en-US" altLang="zh-CN" b="0" dirty="0"/>
          </a:p>
          <a:p>
            <a:r>
              <a:rPr lang="en-US" altLang="zh-CN" dirty="0" smtClean="0"/>
              <a:t>A</a:t>
            </a:r>
            <a:endParaRPr lang="en-US" altLang="zh-CN" b="0" dirty="0"/>
          </a:p>
          <a:p>
            <a:pPr marL="0" indent="0">
              <a:buNone/>
            </a:pPr>
            <a:endParaRPr lang="en-US" altLang="zh-CN"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2686564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#9 for SFD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buNone/>
            </a:pPr>
            <a:r>
              <a:rPr lang="en-US" altLang="zh-CN" dirty="0"/>
              <a:t>Do you agree </a:t>
            </a:r>
            <a:r>
              <a:rPr lang="en-US" altLang="zh-CN" dirty="0" smtClean="0"/>
              <a:t>to add following text into sub-clause x of SFD?</a:t>
            </a:r>
          </a:p>
          <a:p>
            <a:r>
              <a:rPr lang="en-US" altLang="zh-CN" dirty="0" smtClean="0"/>
              <a:t>802.11bp </a:t>
            </a:r>
            <a:r>
              <a:rPr lang="en-US" altLang="zh-CN" dirty="0"/>
              <a:t>amendment will include an AMP-trigger frame from the AMP-Reader that indicates the corresponding uplink data rate</a:t>
            </a:r>
            <a:r>
              <a:rPr lang="en-US" altLang="zh-CN" dirty="0" smtClean="0"/>
              <a:t>?</a:t>
            </a:r>
            <a:endParaRPr lang="en-US" altLang="zh-CN" sz="1700" dirty="0"/>
          </a:p>
          <a:p>
            <a:pPr marL="0" indent="0">
              <a:buNone/>
            </a:pPr>
            <a:endParaRPr lang="en-US" altLang="zh-CN" dirty="0" smtClean="0"/>
          </a:p>
          <a:p>
            <a:pPr marL="0" indent="0">
              <a:buNone/>
            </a:pPr>
            <a:r>
              <a:rPr lang="en-US" altLang="zh-CN" b="0" i="1" dirty="0" smtClean="0"/>
              <a:t>[DCN# 11-24/1513]</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811927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#10</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buNone/>
            </a:pPr>
            <a:r>
              <a:rPr lang="en-US" altLang="zh-CN" dirty="0"/>
              <a:t>Do you agree that 802.11bp amendment will include uplink for active transmission with the minimum bit rate </a:t>
            </a:r>
            <a:r>
              <a:rPr lang="en-US" altLang="zh-CN" dirty="0" smtClean="0"/>
              <a:t>of</a:t>
            </a:r>
          </a:p>
          <a:p>
            <a:pPr marL="0" indent="0">
              <a:buNone/>
            </a:pPr>
            <a:endParaRPr lang="en-US" altLang="zh-CN" b="0" dirty="0"/>
          </a:p>
          <a:p>
            <a:pPr marL="0" indent="0">
              <a:buNone/>
            </a:pPr>
            <a:r>
              <a:rPr lang="en-US" altLang="zh-CN" dirty="0"/>
              <a:t>Answer:</a:t>
            </a:r>
            <a:endParaRPr lang="en-US" altLang="zh-CN" b="0" dirty="0"/>
          </a:p>
          <a:p>
            <a:r>
              <a:rPr lang="en-US" altLang="zh-CN" dirty="0"/>
              <a:t>0.125Mbps</a:t>
            </a:r>
            <a:endParaRPr lang="en-US" altLang="zh-CN" b="0" dirty="0"/>
          </a:p>
          <a:p>
            <a:r>
              <a:rPr lang="en-US" altLang="zh-CN" dirty="0"/>
              <a:t>0.25Mbps</a:t>
            </a:r>
            <a:endParaRPr lang="en-US" altLang="zh-CN" b="0" dirty="0"/>
          </a:p>
          <a:p>
            <a:r>
              <a:rPr lang="en-US" altLang="zh-CN" dirty="0"/>
              <a:t>0.5Mbps</a:t>
            </a:r>
            <a:endParaRPr lang="en-US" altLang="zh-CN" b="0" dirty="0"/>
          </a:p>
          <a:p>
            <a:r>
              <a:rPr lang="en-US" altLang="zh-CN" dirty="0"/>
              <a:t>1Mbps</a:t>
            </a:r>
            <a:endParaRPr lang="en-US" altLang="zh-CN" b="0" dirty="0"/>
          </a:p>
          <a:p>
            <a:r>
              <a:rPr lang="en-US" altLang="zh-CN" dirty="0"/>
              <a:t>Abstain</a:t>
            </a:r>
            <a:endParaRPr lang="en-US" altLang="zh-CN" b="0" dirty="0"/>
          </a:p>
          <a:p>
            <a:pPr marL="0" indent="0">
              <a:buNone/>
            </a:pPr>
            <a:endParaRPr lang="en-US" altLang="zh-CN" b="0" dirty="0"/>
          </a:p>
          <a:p>
            <a:pPr marL="0" indent="0">
              <a:buNone/>
            </a:pPr>
            <a:r>
              <a:rPr lang="en-US" altLang="zh-CN" b="0" i="1" dirty="0"/>
              <a:t>[DCN# </a:t>
            </a:r>
            <a:r>
              <a:rPr lang="en-US" altLang="zh-CN" b="0" i="1" dirty="0" smtClean="0"/>
              <a:t>11-24/1513]</a:t>
            </a:r>
            <a:endParaRPr lang="en-US" altLang="zh-CN" b="0" i="1" dirty="0"/>
          </a:p>
          <a:p>
            <a:pPr marL="0" indent="0">
              <a:buNone/>
            </a:pPr>
            <a:endParaRPr lang="en-US" altLang="zh-CN"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8252057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#11</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buNone/>
            </a:pPr>
            <a:r>
              <a:rPr lang="en-US" altLang="zh-CN" dirty="0"/>
              <a:t>Do you agree that 802.11bp amendment will include uplink for active transmission with the maximum bit rate </a:t>
            </a:r>
            <a:r>
              <a:rPr lang="en-US" altLang="zh-CN" dirty="0" smtClean="0"/>
              <a:t>of</a:t>
            </a:r>
          </a:p>
          <a:p>
            <a:pPr marL="0" indent="0">
              <a:buNone/>
            </a:pPr>
            <a:endParaRPr lang="en-US" altLang="zh-CN" b="0" dirty="0"/>
          </a:p>
          <a:p>
            <a:pPr marL="0" indent="0">
              <a:buNone/>
            </a:pPr>
            <a:r>
              <a:rPr lang="en-US" altLang="zh-CN" dirty="0"/>
              <a:t>Answer:</a:t>
            </a:r>
            <a:endParaRPr lang="en-US" altLang="zh-CN" b="0" dirty="0"/>
          </a:p>
          <a:p>
            <a:r>
              <a:rPr lang="en-US" altLang="zh-CN" dirty="0"/>
              <a:t>1Mbps</a:t>
            </a:r>
            <a:endParaRPr lang="en-US" altLang="zh-CN" b="0" dirty="0"/>
          </a:p>
          <a:p>
            <a:r>
              <a:rPr lang="en-US" altLang="zh-CN" dirty="0"/>
              <a:t>4Mpbs</a:t>
            </a:r>
            <a:endParaRPr lang="en-US" altLang="zh-CN" b="0" dirty="0"/>
          </a:p>
          <a:p>
            <a:r>
              <a:rPr lang="en-US" altLang="zh-CN" dirty="0"/>
              <a:t>8Mps</a:t>
            </a:r>
            <a:endParaRPr lang="en-US" altLang="zh-CN" b="0" dirty="0"/>
          </a:p>
          <a:p>
            <a:r>
              <a:rPr lang="en-US" altLang="zh-CN" dirty="0"/>
              <a:t>16Mbps</a:t>
            </a:r>
            <a:endParaRPr lang="en-US" altLang="zh-CN" b="0" dirty="0"/>
          </a:p>
          <a:p>
            <a:r>
              <a:rPr lang="en-US" altLang="zh-CN" dirty="0"/>
              <a:t>Abstain</a:t>
            </a:r>
            <a:endParaRPr lang="en-US" altLang="zh-CN" b="0" dirty="0"/>
          </a:p>
          <a:p>
            <a:pPr marL="0" indent="0">
              <a:buNone/>
            </a:pPr>
            <a:endParaRPr lang="en-US" altLang="zh-CN" b="0" dirty="0"/>
          </a:p>
          <a:p>
            <a:pPr marL="0" indent="0">
              <a:buNone/>
            </a:pPr>
            <a:r>
              <a:rPr lang="en-US" altLang="zh-CN" b="0" i="1" dirty="0"/>
              <a:t>[DCN# </a:t>
            </a:r>
            <a:r>
              <a:rPr lang="en-US" altLang="zh-CN" b="0" i="1" dirty="0" smtClean="0"/>
              <a:t>11-24/1513]</a:t>
            </a:r>
            <a:endParaRPr lang="en-US" altLang="zh-CN" b="0" i="1" dirty="0"/>
          </a:p>
          <a:p>
            <a:pPr marL="0" indent="0">
              <a:buNone/>
            </a:pPr>
            <a:endParaRPr lang="en-US" altLang="zh-CN"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11698745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#12 for SFD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buNone/>
            </a:pPr>
            <a:r>
              <a:rPr lang="en-US" altLang="zh-CN" b="0" dirty="0"/>
              <a:t>Do you agree to add following content to sub-clause 4 of SFD:</a:t>
            </a:r>
          </a:p>
          <a:p>
            <a:r>
              <a:rPr lang="en-US" altLang="zh-CN" b="0" dirty="0" smtClean="0"/>
              <a:t>IEEE </a:t>
            </a:r>
            <a:r>
              <a:rPr lang="en-US" altLang="zh-CN" b="0" dirty="0"/>
              <a:t>802.11bp shall specify, in 2.4 GHz, an AMP uplink PPDU for AMP STA supporting active transmission that contains an AMP-Sync field and AMP-Data field. Inclusion of an AMP-SIG field in the AMP uplink PPDU is TBD.</a:t>
            </a:r>
          </a:p>
          <a:p>
            <a:pPr lvl="1"/>
            <a:r>
              <a:rPr lang="en-US" altLang="zh-CN" b="0" dirty="0" smtClean="0"/>
              <a:t>The </a:t>
            </a:r>
            <a:r>
              <a:rPr lang="en-US" altLang="zh-CN" b="0" dirty="0"/>
              <a:t>bandwidth of the AMP uplink PPDU is less than 20 </a:t>
            </a:r>
            <a:r>
              <a:rPr lang="en-US" altLang="zh-CN" b="0" dirty="0" smtClean="0"/>
              <a:t>MHz</a:t>
            </a:r>
            <a:endParaRPr lang="en-US" altLang="zh-CN" sz="1300" dirty="0"/>
          </a:p>
          <a:p>
            <a:pPr marL="0" indent="0">
              <a:buNone/>
            </a:pPr>
            <a:endParaRPr lang="en-US" altLang="zh-CN" dirty="0" smtClean="0"/>
          </a:p>
          <a:p>
            <a:pPr marL="0" indent="0">
              <a:buNone/>
            </a:pPr>
            <a:r>
              <a:rPr lang="en-US" altLang="zh-CN" b="0" i="1" dirty="0" smtClean="0"/>
              <a:t>[DCN# 11-24/1496]</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19446108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#13 for FRD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buNone/>
            </a:pPr>
            <a:r>
              <a:rPr lang="en-US" altLang="zh-CN" dirty="0"/>
              <a:t>Do you agree to add the following text to sub-clause 2.1 of FRD:</a:t>
            </a:r>
            <a:endParaRPr lang="en-US" altLang="zh-CN" b="0" dirty="0"/>
          </a:p>
          <a:p>
            <a:pPr lvl="1"/>
            <a:r>
              <a:rPr lang="en-US" altLang="zh-CN" sz="2100" dirty="0" smtClean="0"/>
              <a:t>When </a:t>
            </a:r>
            <a:r>
              <a:rPr lang="en-US" altLang="zh-CN" sz="2100" dirty="0"/>
              <a:t>performing transmission, the maximum clock offset is ± 10^3 ppm for AMP device supporting active transmission.</a:t>
            </a:r>
            <a:endParaRPr lang="en-US" altLang="zh-CN" sz="2100" b="0" dirty="0"/>
          </a:p>
          <a:p>
            <a:pPr marL="0" indent="0">
              <a:buNone/>
            </a:pPr>
            <a:endParaRPr lang="en-US" altLang="zh-CN" dirty="0" smtClean="0"/>
          </a:p>
          <a:p>
            <a:pPr marL="0" indent="0">
              <a:buNone/>
            </a:pPr>
            <a:r>
              <a:rPr lang="en-US" altLang="zh-CN" b="0" i="1" dirty="0" smtClean="0"/>
              <a:t>[DCN# 11-24/1475r3]</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64488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#14 for FRD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94535"/>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buNone/>
            </a:pPr>
            <a:r>
              <a:rPr lang="en-US" altLang="zh-CN" dirty="0"/>
              <a:t>Do you agree to add the following text to sub-clause 2.1 of FRD:</a:t>
            </a:r>
            <a:endParaRPr lang="en-US" altLang="zh-CN" b="0" dirty="0"/>
          </a:p>
          <a:p>
            <a:pPr lvl="1"/>
            <a:r>
              <a:rPr lang="en-US" altLang="zh-CN" sz="2100" dirty="0" smtClean="0"/>
              <a:t>802.11bp </a:t>
            </a:r>
            <a:r>
              <a:rPr lang="en-US" altLang="zh-CN" sz="2100" dirty="0"/>
              <a:t>defines AMP Timing Synchronization Function (AMP TSF)</a:t>
            </a:r>
            <a:r>
              <a:rPr lang="en-US" altLang="zh-CN" sz="2100" dirty="0" smtClean="0"/>
              <a:t>.</a:t>
            </a:r>
            <a:endParaRPr lang="en-US" altLang="zh-CN" sz="2100" dirty="0"/>
          </a:p>
          <a:p>
            <a:pPr marL="0" indent="0">
              <a:buNone/>
            </a:pPr>
            <a:endParaRPr lang="en-US" altLang="zh-CN" dirty="0" smtClean="0"/>
          </a:p>
          <a:p>
            <a:pPr marL="0" indent="0">
              <a:buNone/>
            </a:pPr>
            <a:r>
              <a:rPr lang="en-US" altLang="zh-CN" b="0" i="1" dirty="0" smtClean="0"/>
              <a:t>[DCN# 11-24/1475r3]</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038064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#15 for FRD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57580" y="2026351"/>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5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buNone/>
            </a:pPr>
            <a:r>
              <a:rPr lang="en-US" altLang="zh-CN" dirty="0"/>
              <a:t>Do you agree to add the following text to sub-clause 2.1 of FRD:</a:t>
            </a:r>
            <a:endParaRPr lang="en-US" altLang="zh-CN" b="0" dirty="0"/>
          </a:p>
          <a:p>
            <a:pPr lvl="1"/>
            <a:r>
              <a:rPr lang="en-US" altLang="zh-CN" sz="2100" dirty="0" smtClean="0"/>
              <a:t>If </a:t>
            </a:r>
            <a:r>
              <a:rPr lang="en-US" altLang="zh-CN" sz="2100" dirty="0"/>
              <a:t>AMP device is able to support AMP TSF, the maximum timing offset is ± 10^4 ppm</a:t>
            </a:r>
          </a:p>
          <a:p>
            <a:pPr marL="0" indent="0">
              <a:buNone/>
            </a:pPr>
            <a:endParaRPr lang="en-US" altLang="zh-CN" dirty="0" smtClean="0"/>
          </a:p>
          <a:p>
            <a:pPr marL="0" indent="0">
              <a:buNone/>
            </a:pPr>
            <a:r>
              <a:rPr lang="en-US" altLang="zh-CN" b="0" i="1" dirty="0" smtClean="0"/>
              <a:t>[DCN# 11-24/1475r3]</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208031824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SP #16 for FRD motion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57580" y="2026351"/>
            <a:ext cx="10375265" cy="4504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buNone/>
            </a:pPr>
            <a:r>
              <a:rPr lang="en-US" altLang="zh-CN" dirty="0"/>
              <a:t>Do you agree to add the following text to sub-clause 2.1 of </a:t>
            </a:r>
            <a:r>
              <a:rPr lang="en-US" altLang="zh-CN" dirty="0" smtClean="0"/>
              <a:t>FRD:</a:t>
            </a:r>
            <a:endParaRPr lang="en-US" altLang="zh-CN" b="0" dirty="0"/>
          </a:p>
          <a:p>
            <a:pPr marL="0" indent="0">
              <a:buNone/>
            </a:pPr>
            <a:endParaRPr lang="en-US" altLang="zh-CN" sz="2100" b="0" dirty="0"/>
          </a:p>
          <a:p>
            <a:pPr marL="0" indent="0">
              <a:buNone/>
            </a:pPr>
            <a:r>
              <a:rPr lang="en-US" altLang="zh-CN" sz="2100" dirty="0" smtClean="0"/>
              <a:t>11bp </a:t>
            </a:r>
            <a:r>
              <a:rPr lang="en-US" altLang="zh-CN" sz="2100" dirty="0"/>
              <a:t>defines at least one mode of MAC/PHY that allows an AMP-only device with active uplink communication in 2.4GHz subject to the following requirements:</a:t>
            </a:r>
          </a:p>
          <a:p>
            <a:pPr lvl="1"/>
            <a:r>
              <a:rPr lang="en-US" altLang="zh-CN" sz="2100" dirty="0"/>
              <a:t>clock accuracy requirement is relaxed compared to legacy </a:t>
            </a:r>
            <a:r>
              <a:rPr lang="en-US" altLang="zh-CN" sz="2100" dirty="0" err="1"/>
              <a:t>WiFi</a:t>
            </a:r>
            <a:r>
              <a:rPr lang="en-US" altLang="zh-CN" sz="2100" dirty="0"/>
              <a:t> devices;</a:t>
            </a:r>
          </a:p>
          <a:p>
            <a:pPr lvl="1"/>
            <a:r>
              <a:rPr lang="en-US" altLang="zh-CN" sz="2100" dirty="0"/>
              <a:t>the active uplink communication can only be sent in response to being polled by the AP.</a:t>
            </a:r>
          </a:p>
          <a:p>
            <a:pPr lvl="1"/>
            <a:endParaRPr lang="en-US" altLang="zh-CN" sz="2100" dirty="0"/>
          </a:p>
          <a:p>
            <a:pPr marL="0" indent="0">
              <a:buNone/>
            </a:pPr>
            <a:endParaRPr lang="en-US" altLang="zh-CN" dirty="0" smtClean="0"/>
          </a:p>
          <a:p>
            <a:pPr marL="0" indent="0">
              <a:buNone/>
            </a:pPr>
            <a:r>
              <a:rPr lang="en-US" altLang="zh-CN" b="0" i="1" dirty="0" smtClean="0"/>
              <a:t>[DCN# 11-24/1535r2]</a:t>
            </a:r>
          </a:p>
          <a:p>
            <a:pPr marL="0" indent="0">
              <a:buNone/>
            </a:pPr>
            <a:endParaRPr lang="en-US" altLang="zh-CN" dirty="0" smtClean="0"/>
          </a:p>
          <a:p>
            <a:r>
              <a:rPr lang="en-US" altLang="zh-CN" dirty="0" smtClean="0"/>
              <a:t>Yes</a:t>
            </a:r>
            <a:endParaRPr lang="en-US" altLang="zh-CN" sz="2800" b="0" dirty="0"/>
          </a:p>
          <a:p>
            <a:r>
              <a:rPr lang="en-US" altLang="zh-CN" dirty="0"/>
              <a:t>No</a:t>
            </a:r>
            <a:endParaRPr lang="en-US" altLang="zh-CN" sz="2800" b="0" dirty="0"/>
          </a:p>
          <a:p>
            <a:r>
              <a:rPr lang="en-US" altLang="zh-CN" dirty="0"/>
              <a:t>Abstain</a:t>
            </a:r>
            <a:endParaRPr lang="en-US" altLang="zh-CN" sz="2800" b="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extLst>
      <p:ext uri="{BB962C8B-B14F-4D97-AF65-F5344CB8AC3E}">
        <p14:creationId xmlns:p14="http://schemas.microsoft.com/office/powerpoint/2010/main" val="7632777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Sep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Oct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Nov 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Sep 2024</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427*122"/>
  <p:tag name="TABLE_ENDDRAG_RECT" val="234*304*427*12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5130</TotalTime>
  <Words>3922</Words>
  <Application>Microsoft Office PowerPoint</Application>
  <PresentationFormat>宽屏</PresentationFormat>
  <Paragraphs>722</Paragraphs>
  <Slides>53</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53</vt:i4>
      </vt:variant>
    </vt:vector>
  </HeadingPairs>
  <TitlesOfParts>
    <vt:vector size="6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332</cp:revision>
  <cp:lastPrinted>2014-11-04T15:04:00Z</cp:lastPrinted>
  <dcterms:created xsi:type="dcterms:W3CDTF">2007-04-17T18:10:00Z</dcterms:created>
  <dcterms:modified xsi:type="dcterms:W3CDTF">2024-09-13T01:28:58Z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