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389" r:id="rId20"/>
    <p:sldId id="1296" r:id="rId21"/>
    <p:sldId id="1283" r:id="rId22"/>
    <p:sldId id="1284" r:id="rId23"/>
    <p:sldId id="1366" r:id="rId24"/>
    <p:sldId id="1361" r:id="rId25"/>
    <p:sldId id="1287" r:id="rId26"/>
    <p:sldId id="1362" r:id="rId27"/>
    <p:sldId id="1336" r:id="rId28"/>
    <p:sldId id="1363" r:id="rId29"/>
    <p:sldId id="1313" r:id="rId30"/>
    <p:sldId id="1365" r:id="rId31"/>
    <p:sldId id="1367" r:id="rId32"/>
    <p:sldId id="1364" r:id="rId33"/>
    <p:sldId id="1379" r:id="rId34"/>
    <p:sldId id="1380" r:id="rId35"/>
    <p:sldId id="1291" r:id="rId36"/>
    <p:sldId id="1346" r:id="rId37"/>
    <p:sldId id="1347"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103" d="100"/>
          <a:sy n="103" d="100"/>
        </p:scale>
        <p:origin x="82" y="25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7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11-24/1237</a:t>
            </a:r>
            <a:r>
              <a:rPr lang="en-US" altLang="en-US" sz="1600" b="0" kern="0" dirty="0">
                <a:solidFill>
                  <a:srgbClr val="00B050"/>
                </a:solidFill>
                <a:latin typeface="Calibri" panose="020F0502020204030204" pitchFamily="34" charset="0"/>
                <a:cs typeface="Calibri" panose="020F0502020204030204" pitchFamily="34" charset="0"/>
                <a:sym typeface="+mn-ea"/>
              </a:rPr>
              <a:t>, AMP Tag-STA Requirements for Close-Range Backscattering, Rui Cao (NXP</a:t>
            </a:r>
            <a:r>
              <a:rPr lang="en-US" altLang="en-US" sz="1600" b="0" kern="0" dirty="0" smtClean="0">
                <a:solidFill>
                  <a:srgbClr val="00B050"/>
                </a:solidFill>
                <a:latin typeface="Calibri" panose="020F0502020204030204" pitchFamily="34" charset="0"/>
                <a:cs typeface="Calibri" panose="020F0502020204030204" pitchFamily="34" charset="0"/>
                <a:sym typeface="+mn-ea"/>
              </a:rPr>
              <a:t>) </a:t>
            </a:r>
            <a:r>
              <a:rPr lang="en-US" altLang="en-US" sz="1600" b="0" i="1" kern="0" dirty="0" smtClean="0">
                <a:solidFill>
                  <a:srgbClr val="00B050"/>
                </a:solidFill>
                <a:latin typeface="Calibri" panose="020F0502020204030204" pitchFamily="34" charset="0"/>
                <a:cs typeface="Calibri" panose="020F0502020204030204" pitchFamily="34" charset="0"/>
                <a:sym typeface="+mn-ea"/>
              </a:rPr>
              <a:t>[after Mon]</a:t>
            </a:r>
            <a:endParaRPr lang="en-US" altLang="en-US" sz="1600" b="0" i="1"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11-24/1345, High-Level Requirements for Downlink PHY in 2.4 GHz, Steve Shellhammer (Qualcomm</a:t>
            </a:r>
            <a:r>
              <a:rPr lang="en-US" altLang="en-US" sz="1600" b="0" kern="0" dirty="0" smtClean="0">
                <a:solidFill>
                  <a:srgbClr val="00B050"/>
                </a:solidFill>
                <a:latin typeface="Calibri" panose="020F0502020204030204" pitchFamily="34" charset="0"/>
                <a:cs typeface="Calibri" panose="020F0502020204030204" pitchFamily="34" charset="0"/>
                <a:sym typeface="+mn-ea"/>
              </a:rPr>
              <a:t>)</a:t>
            </a: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11-24/1475, Discussion on ultra-low power timing clock, </a:t>
            </a:r>
            <a:r>
              <a:rPr lang="en-US" altLang="en-US" sz="1600" b="0" kern="0" dirty="0" err="1">
                <a:solidFill>
                  <a:srgbClr val="00B050"/>
                </a:solidFill>
                <a:latin typeface="Calibri" panose="020F0502020204030204" pitchFamily="34" charset="0"/>
                <a:cs typeface="Calibri" panose="020F0502020204030204" pitchFamily="34" charset="0"/>
                <a:sym typeface="+mn-ea"/>
              </a:rPr>
              <a:t>Weijie</a:t>
            </a:r>
            <a:r>
              <a:rPr lang="en-US" altLang="en-US" sz="1600" b="0" kern="0" dirty="0">
                <a:solidFill>
                  <a:srgbClr val="00B050"/>
                </a:solidFill>
                <a:latin typeface="Calibri" panose="020F0502020204030204" pitchFamily="34" charset="0"/>
                <a:cs typeface="Calibri" panose="020F0502020204030204" pitchFamily="34" charset="0"/>
                <a:sym typeface="+mn-ea"/>
              </a:rPr>
              <a:t> Xu (OPPO)</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11-24/1537</a:t>
            </a:r>
            <a:r>
              <a:rPr lang="en-US" altLang="zh-CN" sz="1600" b="0" kern="0" dirty="0">
                <a:solidFill>
                  <a:srgbClr val="00B050"/>
                </a:solidFill>
                <a:latin typeface="Calibri" panose="020F0502020204030204" pitchFamily="34" charset="0"/>
                <a:cs typeface="Calibri" panose="020F0502020204030204" pitchFamily="34" charset="0"/>
              </a:rPr>
              <a:t>, Wireless connectivity challenges for AMP only </a:t>
            </a:r>
            <a:r>
              <a:rPr lang="en-US" altLang="zh-CN" sz="1600" b="0" kern="0" dirty="0" err="1">
                <a:solidFill>
                  <a:srgbClr val="00B050"/>
                </a:solidFill>
                <a:latin typeface="Calibri" panose="020F0502020204030204" pitchFamily="34" charset="0"/>
                <a:cs typeface="Calibri" panose="020F0502020204030204" pitchFamily="34" charset="0"/>
              </a:rPr>
              <a:t>IoT</a:t>
            </a:r>
            <a:r>
              <a:rPr lang="en-US" altLang="zh-CN" sz="1600" b="0" kern="0" dirty="0">
                <a:solidFill>
                  <a:srgbClr val="00B050"/>
                </a:solidFill>
                <a:latin typeface="Calibri" panose="020F0502020204030204" pitchFamily="34" charset="0"/>
                <a:cs typeface="Calibri" panose="020F0502020204030204" pitchFamily="34" charset="0"/>
              </a:rPr>
              <a:t> devices under 802.11 specification, Solomon </a:t>
            </a:r>
            <a:r>
              <a:rPr lang="en-US" altLang="zh-CN" sz="1600" b="0" kern="0" dirty="0" err="1">
                <a:solidFill>
                  <a:srgbClr val="00B050"/>
                </a:solidFill>
                <a:latin typeface="Calibri" panose="020F0502020204030204" pitchFamily="34" charset="0"/>
                <a:cs typeface="Calibri" panose="020F0502020204030204" pitchFamily="34" charset="0"/>
              </a:rPr>
              <a:t>Trainin</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Wiliot</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i="1" kern="0" dirty="0">
                <a:solidFill>
                  <a:srgbClr val="00B050"/>
                </a:solidFill>
                <a:latin typeface="Calibri" panose="020F0502020204030204" pitchFamily="34" charset="0"/>
                <a:cs typeface="Calibri" panose="020F0502020204030204" pitchFamily="34" charset="0"/>
              </a:rPr>
              <a:t>[30 </a:t>
            </a:r>
            <a:r>
              <a:rPr lang="en-US" altLang="zh-CN" sz="1600" b="0" i="1" kern="0" dirty="0" err="1">
                <a:solidFill>
                  <a:srgbClr val="00B050"/>
                </a:solidFill>
                <a:latin typeface="Calibri" panose="020F0502020204030204" pitchFamily="34" charset="0"/>
                <a:cs typeface="Calibri" panose="020F0502020204030204" pitchFamily="34" charset="0"/>
              </a:rPr>
              <a:t>mins</a:t>
            </a:r>
            <a:r>
              <a:rPr lang="en-US" altLang="zh-CN" sz="1600" b="0" i="1" kern="0" dirty="0" smtClean="0">
                <a:solidFill>
                  <a:srgbClr val="00B050"/>
                </a:solidFill>
                <a:latin typeface="Calibri" panose="020F0502020204030204" pitchFamily="34" charset="0"/>
                <a:cs typeface="Calibri" panose="020F0502020204030204" pitchFamily="34" charset="0"/>
              </a:rPr>
              <a:t>]</a:t>
            </a:r>
            <a:endParaRPr lang="en-US" altLang="zh-CN" sz="1600" b="0"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11-24/1496, PPDUs in AMP, Bin Qian (Huawei)</a:t>
            </a:r>
          </a:p>
          <a:p>
            <a:pPr marL="499745" indent="-342900" algn="just">
              <a:buSzTx/>
              <a:buFontTx/>
              <a:buChar char="•"/>
              <a:defRPr/>
            </a:pPr>
            <a:r>
              <a:rPr lang="en-US" altLang="zh-CN" sz="1600" b="0" kern="0" dirty="0">
                <a:solidFill>
                  <a:srgbClr val="00B050"/>
                </a:solidFill>
                <a:latin typeface="Calibri" panose="020F0502020204030204" pitchFamily="34" charset="0"/>
                <a:cs typeface="Calibri" panose="020F0502020204030204" pitchFamily="34" charset="0"/>
                <a:sym typeface="+mn-ea"/>
              </a:rPr>
              <a:t>11-24/1535, PPDU design for AMP (</a:t>
            </a:r>
            <a:r>
              <a:rPr lang="en-US" altLang="zh-CN" sz="1600" b="0" kern="0" dirty="0" err="1">
                <a:solidFill>
                  <a:srgbClr val="00B050"/>
                </a:solidFill>
                <a:latin typeface="Calibri" panose="020F0502020204030204" pitchFamily="34" charset="0"/>
                <a:cs typeface="Calibri" panose="020F0502020204030204" pitchFamily="34" charset="0"/>
                <a:sym typeface="+mn-ea"/>
              </a:rPr>
              <a:t>Yinan</a:t>
            </a:r>
            <a:r>
              <a:rPr lang="en-US" altLang="zh-CN" sz="1600" b="0" kern="0" dirty="0">
                <a:solidFill>
                  <a:srgbClr val="00B050"/>
                </a:solidFill>
                <a:latin typeface="Calibri" panose="020F0502020204030204" pitchFamily="34" charset="0"/>
                <a:cs typeface="Calibri" panose="020F0502020204030204" pitchFamily="34" charset="0"/>
                <a:sym typeface="+mn-ea"/>
              </a:rPr>
              <a:t> Qi)</a:t>
            </a:r>
          </a:p>
          <a:p>
            <a:pPr marL="499745" indent="-342900" algn="just">
              <a:buSzTx/>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11-24/1557, AMP DL PPDU design considerations, </a:t>
            </a:r>
            <a:r>
              <a:rPr lang="en-US" altLang="zh-CN" sz="1600" b="0" kern="0" dirty="0" err="1">
                <a:solidFill>
                  <a:srgbClr val="00B050"/>
                </a:solidFill>
                <a:latin typeface="Calibri" panose="020F0502020204030204" pitchFamily="34" charset="0"/>
                <a:cs typeface="Calibri" panose="020F0502020204030204" pitchFamily="34" charset="0"/>
              </a:rPr>
              <a:t>Rui</a:t>
            </a:r>
            <a:r>
              <a:rPr lang="en-US" altLang="zh-CN" sz="1600" b="0" kern="0" dirty="0">
                <a:solidFill>
                  <a:srgbClr val="00B050"/>
                </a:solidFill>
                <a:latin typeface="Calibri" panose="020F0502020204030204" pitchFamily="34" charset="0"/>
                <a:cs typeface="Calibri" panose="020F0502020204030204" pitchFamily="34" charset="0"/>
              </a:rPr>
              <a:t> Cao (NXP)</a:t>
            </a:r>
          </a:p>
          <a:p>
            <a:pPr marL="499745" indent="-342900" algn="just">
              <a:buSzTx/>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11-24/1543</a:t>
            </a:r>
            <a:r>
              <a:rPr lang="en-US" altLang="zh-CN" sz="1600" b="0" kern="0" dirty="0">
                <a:solidFill>
                  <a:schemeClr val="tx1"/>
                </a:solidFill>
                <a:latin typeface="Calibri" panose="020F0502020204030204" pitchFamily="34" charset="0"/>
                <a:cs typeface="Calibri" panose="020F0502020204030204" pitchFamily="34" charset="0"/>
              </a:rPr>
              <a:t>, Frequency translation backscatter, </a:t>
            </a:r>
            <a:r>
              <a:rPr lang="en-US" altLang="zh-CN" sz="1600" b="0" kern="0" dirty="0" err="1">
                <a:solidFill>
                  <a:schemeClr val="tx1"/>
                </a:solidFill>
                <a:latin typeface="Calibri" panose="020F0502020204030204" pitchFamily="34" charset="0"/>
                <a:cs typeface="Calibri" panose="020F0502020204030204" pitchFamily="34" charset="0"/>
              </a:rPr>
              <a:t>Manideep</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Dunna</a:t>
            </a:r>
            <a:r>
              <a:rPr lang="en-US" altLang="zh-CN" sz="1600" b="0" kern="0" dirty="0">
                <a:solidFill>
                  <a:schemeClr val="tx1"/>
                </a:solidFill>
                <a:latin typeface="Calibri" panose="020F0502020204030204" pitchFamily="34" charset="0"/>
                <a:cs typeface="Calibri" panose="020F0502020204030204" pitchFamily="34" charset="0"/>
              </a:rPr>
              <a:t> (Qualcomm</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3041003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rPr>
              <a:t>11-24/1497</a:t>
            </a:r>
            <a:r>
              <a:rPr lang="en-US" altLang="en-US" sz="1600" b="0" kern="0" dirty="0">
                <a:solidFill>
                  <a:srgbClr val="00B050"/>
                </a:solidFill>
                <a:latin typeface="Calibri" panose="020F0502020204030204" pitchFamily="34" charset="0"/>
                <a:cs typeface="Calibri" panose="020F0502020204030204" pitchFamily="34" charset="0"/>
              </a:rPr>
              <a:t>, Uplink Rates for Active Transmission, Amichai Sanderovich (</a:t>
            </a:r>
            <a:r>
              <a:rPr lang="en-US" altLang="en-US" sz="1600" b="0" kern="0" dirty="0" err="1">
                <a:solidFill>
                  <a:srgbClr val="00B050"/>
                </a:solidFill>
                <a:latin typeface="Calibri" panose="020F0502020204030204" pitchFamily="34" charset="0"/>
                <a:cs typeface="Calibri" panose="020F0502020204030204" pitchFamily="34" charset="0"/>
              </a:rPr>
              <a:t>Wiliot</a:t>
            </a:r>
            <a:r>
              <a:rPr lang="en-US" altLang="en-US" sz="1600" b="0" kern="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1501, multiple access for AMP </a:t>
            </a:r>
            <a:r>
              <a:rPr lang="en-US" altLang="en-US" sz="1600" b="0" kern="0" dirty="0" err="1">
                <a:solidFill>
                  <a:schemeClr val="tx1"/>
                </a:solidFill>
                <a:latin typeface="Calibri" panose="020F0502020204030204" pitchFamily="34" charset="0"/>
                <a:cs typeface="Calibri" panose="020F0502020204030204" pitchFamily="34" charset="0"/>
              </a:rPr>
              <a:t>IoT</a:t>
            </a: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a:t>
            </a:r>
            <a:r>
              <a:rPr lang="en-US" altLang="en-US" sz="1600" b="0" kern="0" dirty="0" smtClean="0">
                <a:solidFill>
                  <a:srgbClr val="00B050"/>
                </a:solidFill>
                <a:latin typeface="Calibri" panose="020F0502020204030204" pitchFamily="34" charset="0"/>
                <a:cs typeface="Calibri" panose="020F0502020204030204" pitchFamily="34" charset="0"/>
              </a:rPr>
              <a:t>1513</a:t>
            </a:r>
            <a:r>
              <a:rPr lang="en-US" altLang="en-US" sz="1600" b="0" kern="0" dirty="0">
                <a:solidFill>
                  <a:srgbClr val="00B050"/>
                </a:solidFill>
                <a:latin typeface="Calibri" panose="020F0502020204030204" pitchFamily="34" charset="0"/>
                <a:cs typeface="Calibri" panose="020F0502020204030204" pitchFamily="34" charset="0"/>
              </a:rPr>
              <a:t>, Downlink link budget of passive receivers, </a:t>
            </a:r>
            <a:r>
              <a:rPr lang="en-US" altLang="en-US" sz="1600" b="0" kern="0" dirty="0">
                <a:solidFill>
                  <a:srgbClr val="00B050"/>
                </a:solidFill>
                <a:latin typeface="Calibri" panose="020F0502020204030204" pitchFamily="34" charset="0"/>
                <a:cs typeface="Calibri" panose="020F0502020204030204" pitchFamily="34" charset="0"/>
                <a:sym typeface="+mn-ea"/>
              </a:rPr>
              <a:t>Amichai Sanderovich (Wiliot)</a:t>
            </a:r>
            <a:endParaRPr lang="en-US" altLang="en-US" sz="1600" b="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11-24/1527, Analysis of Bandwidth Expansion in Backscatter Scenario, Bin Qian (Huawei)</a:t>
            </a:r>
          </a:p>
          <a:p>
            <a:pPr marL="499745" indent="-342900" algn="just">
              <a:buFontTx/>
              <a:buChar char="•"/>
              <a:defRPr/>
            </a:pPr>
            <a:r>
              <a:rPr lang="en-US" altLang="zh-CN" sz="1600" b="0" kern="0" dirty="0">
                <a:solidFill>
                  <a:srgbClr val="FFC00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FFC000"/>
                </a:solidFill>
                <a:latin typeface="Calibri" panose="020F0502020204030204" pitchFamily="34" charset="0"/>
                <a:cs typeface="Calibri" panose="020F0502020204030204" pitchFamily="34" charset="0"/>
              </a:rPr>
              <a:t>Wilhelmsson</a:t>
            </a:r>
            <a:r>
              <a:rPr lang="en-US" altLang="zh-CN" sz="1600" b="0" kern="0" dirty="0">
                <a:solidFill>
                  <a:srgbClr val="FFC000"/>
                </a:solidFill>
                <a:latin typeface="Calibri" panose="020F0502020204030204" pitchFamily="34" charset="0"/>
                <a:cs typeface="Calibri" panose="020F0502020204030204" pitchFamily="34" charset="0"/>
              </a:rPr>
              <a:t> (Ericsson</a:t>
            </a:r>
            <a:r>
              <a:rPr lang="en-US" altLang="zh-CN" sz="1600" b="0" kern="0" dirty="0" smtClean="0">
                <a:solidFill>
                  <a:srgbClr val="FFC000"/>
                </a:solidFill>
                <a:latin typeface="Calibri" panose="020F0502020204030204" pitchFamily="34" charset="0"/>
                <a:cs typeface="Calibri" panose="020F0502020204030204" pitchFamily="34" charset="0"/>
              </a:rPr>
              <a:t>) </a:t>
            </a:r>
            <a:r>
              <a:rPr lang="en-US" altLang="zh-CN" sz="1600" b="0" i="1" kern="0" dirty="0" smtClean="0">
                <a:solidFill>
                  <a:srgbClr val="FFC000"/>
                </a:solidFill>
                <a:latin typeface="Calibri" panose="020F0502020204030204" pitchFamily="34" charset="0"/>
                <a:cs typeface="Calibri" panose="020F0502020204030204" pitchFamily="34" charset="0"/>
              </a:rPr>
              <a:t>[deferred]</a:t>
            </a:r>
            <a:endParaRPr lang="en-US" altLang="zh-CN" sz="1600" b="0" i="1" kern="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11-24/1530, Discussion of AMP-SIG field, Bin Qian (Huawei)</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11-24/1533, Waveform for AMP </a:t>
            </a:r>
            <a:r>
              <a:rPr lang="en-US" altLang="zh-CN" sz="1600" b="0" kern="0" dirty="0" err="1">
                <a:solidFill>
                  <a:schemeClr val="tx1"/>
                </a:solidFill>
                <a:latin typeface="Calibri" panose="020F0502020204030204" pitchFamily="34" charset="0"/>
                <a:cs typeface="Calibri" panose="020F0502020204030204" pitchFamily="34" charset="0"/>
              </a:rPr>
              <a:t>IoT</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Ke</a:t>
            </a:r>
            <a:r>
              <a:rPr lang="en-US" altLang="zh-CN" sz="1600" b="0" kern="0" dirty="0">
                <a:solidFill>
                  <a:schemeClr val="tx1"/>
                </a:solidFill>
                <a:latin typeface="Calibri" panose="020F0502020204030204" pitchFamily="34" charset="0"/>
                <a:cs typeface="Calibri" panose="020F0502020204030204" pitchFamily="34" charset="0"/>
              </a:rPr>
              <a:t> Wang (OPPO</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492296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1500, Duty-cycle AMP operation,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11-24/1520</a:t>
            </a:r>
            <a:r>
              <a:rPr lang="en-US" altLang="en-US" sz="1600" b="0" kern="0" dirty="0">
                <a:solidFill>
                  <a:schemeClr val="tx1"/>
                </a:solidFill>
                <a:latin typeface="Calibri" panose="020F0502020204030204" pitchFamily="34" charset="0"/>
                <a:cs typeface="Calibri" panose="020F0502020204030204" pitchFamily="34" charset="0"/>
              </a:rPr>
              <a:t>, Charging and Discharging Intervals in Passive AMP STAs, </a:t>
            </a:r>
            <a:r>
              <a:rPr lang="en-US" altLang="en-US" sz="1600" b="0" kern="0" dirty="0" err="1">
                <a:solidFill>
                  <a:schemeClr val="tx1"/>
                </a:solidFill>
                <a:latin typeface="Calibri" panose="020F0502020204030204" pitchFamily="34" charset="0"/>
                <a:cs typeface="Calibri" panose="020F0502020204030204" pitchFamily="34" charset="0"/>
              </a:rPr>
              <a:t>Dror</a:t>
            </a: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b="0" kern="0" dirty="0" err="1">
                <a:solidFill>
                  <a:schemeClr val="tx1"/>
                </a:solidFill>
                <a:latin typeface="Calibri" panose="020F0502020204030204" pitchFamily="34" charset="0"/>
                <a:cs typeface="Calibri" panose="020F0502020204030204" pitchFamily="34" charset="0"/>
              </a:rPr>
              <a:t>Regev</a:t>
            </a:r>
            <a:r>
              <a:rPr lang="en-US" altLang="en-US"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11-24/1534</a:t>
            </a:r>
            <a:r>
              <a:rPr lang="en-US" altLang="zh-CN" sz="1600" b="0" kern="0" dirty="0">
                <a:solidFill>
                  <a:schemeClr val="tx1"/>
                </a:solidFill>
                <a:latin typeface="Calibri" panose="020F0502020204030204" pitchFamily="34" charset="0"/>
                <a:cs typeface="Calibri" panose="020F0502020204030204" pitchFamily="34" charset="0"/>
                <a:sym typeface="+mn-ea"/>
              </a:rPr>
              <a:t>, Trigger based AMP communications, </a:t>
            </a:r>
            <a:r>
              <a:rPr lang="en-US" altLang="zh-CN" sz="1600" b="0" kern="0" dirty="0" err="1">
                <a:solidFill>
                  <a:schemeClr val="tx1"/>
                </a:solidFill>
                <a:latin typeface="Calibri" panose="020F0502020204030204" pitchFamily="34" charset="0"/>
                <a:cs typeface="Calibri" panose="020F0502020204030204" pitchFamily="34" charset="0"/>
                <a:sym typeface="+mn-ea"/>
              </a:rPr>
              <a:t>Chuanfeng</a:t>
            </a:r>
            <a:r>
              <a:rPr lang="en-US" altLang="zh-CN" sz="1600" b="0" kern="0" dirty="0">
                <a:solidFill>
                  <a:schemeClr val="tx1"/>
                </a:solidFill>
                <a:latin typeface="Calibri" panose="020F0502020204030204" pitchFamily="34" charset="0"/>
                <a:cs typeface="Calibri" panose="020F0502020204030204" pitchFamily="34" charset="0"/>
                <a:sym typeface="+mn-ea"/>
              </a:rPr>
              <a:t> He (OPPO</a:t>
            </a:r>
            <a:r>
              <a:rPr lang="en-US" altLang="zh-CN" sz="1600" b="0" kern="0" dirty="0" smtClean="0">
                <a:solidFill>
                  <a:schemeClr val="tx1"/>
                </a:solidFill>
                <a:latin typeface="Calibri" panose="020F0502020204030204" pitchFamily="34" charset="0"/>
                <a:cs typeface="Calibri" panose="020F0502020204030204" pitchFamily="34" charset="0"/>
                <a:sym typeface="+mn-ea"/>
              </a:rPr>
              <a:t>)</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11-24/1539</a:t>
            </a:r>
            <a:r>
              <a:rPr lang="en-US" altLang="zh-CN" sz="1600" b="0" kern="0" dirty="0">
                <a:solidFill>
                  <a:schemeClr val="tx1"/>
                </a:solidFill>
                <a:latin typeface="Calibri" panose="020F0502020204030204" pitchFamily="34" charset="0"/>
                <a:cs typeface="Calibri" panose="020F0502020204030204" pitchFamily="34" charset="0"/>
              </a:rPr>
              <a:t>, Energy-level status Reporting for AMP devices, Mahmoud </a:t>
            </a:r>
            <a:r>
              <a:rPr lang="en-US" altLang="zh-CN" sz="1600" b="0" kern="0" dirty="0" err="1">
                <a:solidFill>
                  <a:schemeClr val="tx1"/>
                </a:solidFill>
                <a:latin typeface="Calibri" panose="020F0502020204030204" pitchFamily="34" charset="0"/>
                <a:cs typeface="Calibri" panose="020F0502020204030204" pitchFamily="34" charset="0"/>
              </a:rPr>
              <a:t>Hasabelnaby</a:t>
            </a:r>
            <a:r>
              <a:rPr lang="en-US" altLang="zh-CN"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11-24/1549</a:t>
            </a:r>
            <a:r>
              <a:rPr lang="en-US" altLang="zh-CN" sz="1600" b="0" kern="0" dirty="0">
                <a:solidFill>
                  <a:schemeClr val="tx1"/>
                </a:solidFill>
                <a:latin typeface="Calibri" panose="020F0502020204030204" pitchFamily="34" charset="0"/>
                <a:cs typeface="Calibri" panose="020F0502020204030204" pitchFamily="34" charset="0"/>
              </a:rPr>
              <a:t>, Follow-up on AMP Channel access, </a:t>
            </a:r>
            <a:r>
              <a:rPr lang="en-US" altLang="zh-CN" sz="1600" b="0" kern="0" dirty="0" err="1">
                <a:solidFill>
                  <a:schemeClr val="tx1"/>
                </a:solidFill>
                <a:latin typeface="Calibri" panose="020F0502020204030204" pitchFamily="34" charset="0"/>
                <a:cs typeface="Calibri" panose="020F0502020204030204" pitchFamily="34" charset="0"/>
              </a:rPr>
              <a:t>Rojan</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Chitrakar</a:t>
            </a:r>
            <a:r>
              <a:rPr lang="en-US" altLang="zh-CN" sz="1600" b="0" kern="0" dirty="0">
                <a:solidFill>
                  <a:schemeClr val="tx1"/>
                </a:solidFill>
                <a:latin typeface="Calibri" panose="020F0502020204030204" pitchFamily="34" charset="0"/>
                <a:cs typeface="Calibri" panose="020F0502020204030204" pitchFamily="34" charset="0"/>
              </a:rPr>
              <a:t> (Huawei</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61322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1524, </a:t>
            </a:r>
            <a:r>
              <a:rPr lang="en-US" altLang="zh-CN" sz="1600" kern="0" dirty="0">
                <a:solidFill>
                  <a:schemeClr val="tx1"/>
                </a:solidFill>
                <a:latin typeface="Calibri" panose="020F0502020204030204" pitchFamily="34" charset="0"/>
                <a:cs typeface="Calibri" panose="020F0502020204030204" pitchFamily="34" charset="0"/>
              </a:rPr>
              <a:t>Follow-up on the AMP WPT protocol, Ian Bajaj (Huawei) </a:t>
            </a:r>
            <a:r>
              <a:rPr lang="en-US" altLang="zh-CN" sz="1600" i="1" kern="0" dirty="0">
                <a:solidFill>
                  <a:schemeClr val="tx1"/>
                </a:solidFill>
                <a:latin typeface="Calibri" panose="020F0502020204030204" pitchFamily="34" charset="0"/>
                <a:cs typeface="Calibri" panose="020F0502020204030204" pitchFamily="34" charset="0"/>
              </a:rPr>
              <a:t>[AM2]</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11-24/1536</a:t>
            </a:r>
            <a:r>
              <a:rPr lang="en-US" altLang="zh-CN" sz="1600" kern="0" dirty="0">
                <a:solidFill>
                  <a:schemeClr val="tx1"/>
                </a:solidFill>
                <a:latin typeface="Calibri" panose="020F0502020204030204" pitchFamily="34" charset="0"/>
                <a:cs typeface="Calibri" panose="020F0502020204030204" pitchFamily="34" charset="0"/>
              </a:rPr>
              <a:t>, Wireless Power Transfer for AMP (Yinan Qi)</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11-24/1551</a:t>
            </a:r>
            <a:r>
              <a:rPr lang="en-US" altLang="zh-CN" sz="1600" kern="0" dirty="0">
                <a:solidFill>
                  <a:schemeClr val="tx1"/>
                </a:solidFill>
                <a:latin typeface="Calibri" panose="020F0502020204030204" pitchFamily="34" charset="0"/>
                <a:cs typeface="Calibri" panose="020F0502020204030204" pitchFamily="34" charset="0"/>
              </a:rPr>
              <a:t>, WPT waveform discussion, Panpan Li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11-24/1561, AMP Power Budget Negotiation, Ugo Campiglio (Cisco)</a:t>
            </a: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2367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989386039"/>
              </p:ext>
            </p:extLst>
          </p:nvPr>
        </p:nvGraphicFramePr>
        <p:xfrm>
          <a:off x="1371725" y="1981238"/>
          <a:ext cx="9904287" cy="3387628"/>
        </p:xfrm>
        <a:graphic>
          <a:graphicData uri="http://schemas.openxmlformats.org/drawingml/2006/table">
            <a:tbl>
              <a:tblPr firstRow="1" bandRow="1">
                <a:tableStyleId>{00A15C55-8517-42AA-B614-E9B94910E393}</a:tableStyleId>
              </a:tblPr>
              <a:tblGrid>
                <a:gridCol w="1981147">
                  <a:extLst>
                    <a:ext uri="{9D8B030D-6E8A-4147-A177-3AD203B41FA5}">
                      <a16:colId xmlns:a16="http://schemas.microsoft.com/office/drawing/2014/main" val="20000"/>
                    </a:ext>
                  </a:extLst>
                </a:gridCol>
                <a:gridCol w="1584628">
                  <a:extLst>
                    <a:ext uri="{9D8B030D-6E8A-4147-A177-3AD203B41FA5}">
                      <a16:colId xmlns:a16="http://schemas.microsoft.com/office/drawing/2014/main" val="20001"/>
                    </a:ext>
                  </a:extLst>
                </a:gridCol>
                <a:gridCol w="1463292">
                  <a:extLst>
                    <a:ext uri="{9D8B030D-6E8A-4147-A177-3AD203B41FA5}">
                      <a16:colId xmlns:a16="http://schemas.microsoft.com/office/drawing/2014/main" val="20002"/>
                    </a:ext>
                  </a:extLst>
                </a:gridCol>
                <a:gridCol w="1705964">
                  <a:extLst>
                    <a:ext uri="{9D8B030D-6E8A-4147-A177-3AD203B41FA5}">
                      <a16:colId xmlns:a16="http://schemas.microsoft.com/office/drawing/2014/main" val="20003"/>
                    </a:ext>
                  </a:extLst>
                </a:gridCol>
                <a:gridCol w="1584628">
                  <a:extLst>
                    <a:ext uri="{9D8B030D-6E8A-4147-A177-3AD203B41FA5}">
                      <a16:colId xmlns:a16="http://schemas.microsoft.com/office/drawing/2014/main" val="20004"/>
                    </a:ext>
                  </a:extLst>
                </a:gridCol>
                <a:gridCol w="1584628">
                  <a:extLst>
                    <a:ext uri="{9D8B030D-6E8A-4147-A177-3AD203B41FA5}">
                      <a16:colId xmlns:a16="http://schemas.microsoft.com/office/drawing/2014/main" val="20005"/>
                    </a:ext>
                  </a:extLst>
                </a:gridCol>
              </a:tblGrid>
              <a:tr h="413654">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413654">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(FR)</a:t>
                      </a:r>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413654">
                <a:tc>
                  <a:txBody>
                    <a:bodyPr/>
                    <a:lstStyle/>
                    <a:p>
                      <a:pPr>
                        <a:buNone/>
                      </a:pPr>
                      <a:r>
                        <a:rPr lang="en-US" altLang="zh-CN" sz="1800" dirty="0"/>
                        <a:t>AM2 (10:30~12:30)</a:t>
                      </a:r>
                    </a:p>
                  </a:txBody>
                  <a:tcPr/>
                </a:tc>
                <a:tc>
                  <a:txBody>
                    <a:bodyPr/>
                    <a:lstStyle/>
                    <a:p>
                      <a:pPr algn="ctr">
                        <a:buNone/>
                      </a:pPr>
                      <a:r>
                        <a:rPr lang="en-US" altLang="zh-CN" sz="1800" dirty="0" err="1" smtClean="0"/>
                        <a:t>TGbp</a:t>
                      </a:r>
                      <a:r>
                        <a:rPr lang="en-US" altLang="zh-CN" sz="1800" dirty="0" smtClean="0"/>
                        <a:t> </a:t>
                      </a:r>
                    </a:p>
                    <a:p>
                      <a:pPr algn="ctr">
                        <a:buNone/>
                      </a:pPr>
                      <a:r>
                        <a:rPr lang="en-US" altLang="zh-CN" sz="1800" dirty="0" smtClean="0"/>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(FR/PHY/MAC)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413654">
                <a:tc>
                  <a:txBody>
                    <a:bodyPr/>
                    <a:lstStyle/>
                    <a:p>
                      <a:pPr>
                        <a:buNone/>
                      </a:pPr>
                      <a:r>
                        <a:rPr lang="en-US" altLang="zh-CN" sz="1800" dirty="0"/>
                        <a:t>PM1 (13:30~15:30)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t>TGbp</a:t>
                      </a:r>
                      <a:r>
                        <a:rPr lang="en-US" altLang="zh-CN" sz="1800" dirty="0" smtClean="0"/>
                        <a:t> (PHY)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13654">
                <a:tc>
                  <a:txBody>
                    <a:bodyPr/>
                    <a:lstStyle/>
                    <a:p>
                      <a:pPr>
                        <a:buNone/>
                      </a:pPr>
                      <a:r>
                        <a:rPr lang="en-US" altLang="zh-CN" sz="1800"/>
                        <a:t>PM2 (16:00~18:00)</a:t>
                      </a:r>
                    </a:p>
                  </a:txBody>
                  <a:tcPr/>
                </a:tc>
                <a:tc>
                  <a:txBody>
                    <a:bodyPr/>
                    <a:lstStyle/>
                    <a:p>
                      <a:pPr algn="ctr">
                        <a:buNone/>
                      </a:pPr>
                      <a:endParaRPr lang="en-US" altLang="zh-CN" sz="1800" dirty="0"/>
                    </a:p>
                  </a:txBody>
                  <a:tcPr anchor="ctr"/>
                </a:tc>
                <a:tc>
                  <a:txBody>
                    <a:bodyPr/>
                    <a:lstStyle/>
                    <a:p>
                      <a:pPr algn="ctr">
                        <a:buNone/>
                      </a:pP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err="1" smtClean="0">
                          <a:sym typeface="+mn-ea"/>
                        </a:rPr>
                        <a:t>Sec.&amp;Closing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r h="41365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8285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2, </a:t>
            </a:r>
            <a:r>
              <a:rPr lang="en-US" altLang="en-GB" sz="1800" u="sng" dirty="0">
                <a:sym typeface="+mn-ea"/>
              </a:rPr>
              <a:t>Queens 6</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ym typeface="+mn-ea"/>
              </a:rPr>
              <a:t>Wednesday</a:t>
            </a:r>
            <a:r>
              <a:rPr lang="en-GB" altLang="en-US" sz="1800" u="sng" dirty="0" smtClean="0">
                <a:sym typeface="+mn-ea"/>
              </a:rPr>
              <a:t> (</a:t>
            </a:r>
            <a:r>
              <a:rPr lang="en-US" altLang="en-GB" sz="1800" u="sng" dirty="0" smtClean="0">
                <a:sym typeface="+mn-ea"/>
              </a:rPr>
              <a:t>PM2,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p>
          <a:p>
            <a:pPr eaLnBrk="0" hangingPunct="0">
              <a:spcBef>
                <a:spcPts val="0"/>
              </a:spcBef>
              <a:defRPr/>
            </a:pPr>
            <a:r>
              <a:rPr lang="en-US" altLang="en-GB" sz="1800" dirty="0" smtClean="0">
                <a:sym typeface="+mn-ea"/>
              </a:rPr>
              <a:t>Contribution discussion</a:t>
            </a: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rgbClr val="00B050"/>
                </a:solidFill>
              </a:rPr>
              <a:t>Monday</a:t>
            </a:r>
            <a:r>
              <a:rPr lang="en-GB" altLang="en-US" sz="1800" u="sng" dirty="0" smtClean="0">
                <a:solidFill>
                  <a:srgbClr val="00B050"/>
                </a:solidFill>
              </a:rPr>
              <a:t> (AM</a:t>
            </a:r>
            <a:r>
              <a:rPr lang="en-US" altLang="en-GB" sz="1800" u="sng" dirty="0" smtClean="0">
                <a:solidFill>
                  <a:srgbClr val="00B050"/>
                </a:solidFill>
              </a:rPr>
              <a:t>2, </a:t>
            </a:r>
            <a:r>
              <a:rPr lang="en-US" altLang="en-GB" sz="1800" u="sng" dirty="0" smtClean="0">
                <a:solidFill>
                  <a:srgbClr val="00B050"/>
                </a:solidFill>
                <a:sym typeface="+mn-ea"/>
              </a:rPr>
              <a:t>Queens 6</a:t>
            </a:r>
            <a:r>
              <a:rPr lang="en-GB" altLang="en-US" sz="1800" u="sng" dirty="0" smtClean="0">
                <a:solidFill>
                  <a:srgbClr val="00B050"/>
                </a:solidFill>
              </a:rPr>
              <a:t>)</a:t>
            </a:r>
          </a:p>
          <a:p>
            <a:pPr lvl="0" eaLnBrk="0" hangingPunct="0">
              <a:lnSpc>
                <a:spcPct val="100000"/>
              </a:lnSpc>
              <a:spcBef>
                <a:spcPts val="0"/>
              </a:spcBef>
              <a:defRPr/>
            </a:pPr>
            <a:r>
              <a:rPr lang="en-US" sz="1800" dirty="0" smtClean="0">
                <a:solidFill>
                  <a:srgbClr val="00B050"/>
                </a:solidFill>
              </a:rPr>
              <a:t>Regular items</a:t>
            </a:r>
          </a:p>
          <a:p>
            <a:pPr lvl="0" eaLnBrk="0" hangingPunct="0">
              <a:lnSpc>
                <a:spcPct val="100000"/>
              </a:lnSpc>
              <a:spcBef>
                <a:spcPts val="0"/>
              </a:spcBef>
              <a:defRPr/>
            </a:pPr>
            <a:r>
              <a:rPr lang="en-US" sz="1800" dirty="0" smtClean="0">
                <a:solidFill>
                  <a:srgbClr val="00B050"/>
                </a:solidFill>
              </a:rPr>
              <a:t>Approve TG minutes</a:t>
            </a:r>
          </a:p>
          <a:p>
            <a:pPr eaLnBrk="0" hangingPunct="0">
              <a:lnSpc>
                <a:spcPct val="100000"/>
              </a:lnSpc>
              <a:spcBef>
                <a:spcPts val="0"/>
              </a:spcBef>
              <a:defRPr/>
            </a:pPr>
            <a:r>
              <a:rPr lang="en-US" altLang="en-GB" sz="1800" dirty="0" smtClean="0">
                <a:solidFill>
                  <a:srgbClr val="00B050"/>
                </a:solidFill>
              </a:rPr>
              <a:t>SFD skeleton discussion</a:t>
            </a:r>
          </a:p>
          <a:p>
            <a:pPr eaLnBrk="0" hangingPunct="0">
              <a:lnSpc>
                <a:spcPct val="100000"/>
              </a:lnSpc>
              <a:spcBef>
                <a:spcPts val="0"/>
              </a:spcBef>
              <a:defRPr/>
            </a:pPr>
            <a:r>
              <a:rPr lang="en-US" altLang="en-GB" sz="1800" dirty="0" smtClean="0">
                <a:solidFill>
                  <a:srgbClr val="00B050"/>
                </a:solidFill>
              </a:rPr>
              <a:t>Contribution discussion</a:t>
            </a:r>
          </a:p>
          <a:p>
            <a:pPr lvl="0" eaLnBrk="0" hangingPunct="0">
              <a:lnSpc>
                <a:spcPct val="100000"/>
              </a:lnSpc>
              <a:spcBef>
                <a:spcPts val="0"/>
              </a:spcBef>
              <a:defRPr/>
            </a:pPr>
            <a:r>
              <a:rPr lang="en-GB" altLang="en-US" sz="1800" dirty="0">
                <a:solidFill>
                  <a:srgbClr val="00B050"/>
                </a:solidFill>
                <a:sym typeface="+mn-ea"/>
              </a:rPr>
              <a:t>Recess</a:t>
            </a:r>
          </a:p>
          <a:p>
            <a:pPr lvl="0" eaLnBrk="0" hangingPunct="0">
              <a:lnSpc>
                <a:spcPct val="100000"/>
              </a:lnSpc>
              <a:spcBef>
                <a:spcPts val="0"/>
              </a:spcBef>
              <a:defRPr/>
            </a:pPr>
            <a:endParaRPr lang="en-GB" altLang="en-US" sz="1800" dirty="0">
              <a:solidFill>
                <a:srgbClr val="00B050"/>
              </a:solidFill>
              <a:sym typeface="+mn-ea"/>
            </a:endParaRPr>
          </a:p>
          <a:p>
            <a:pPr marL="0" lvl="0" indent="0" eaLnBrk="0" hangingPunct="0">
              <a:spcBef>
                <a:spcPts val="0"/>
              </a:spcBef>
              <a:buNone/>
              <a:defRPr/>
            </a:pPr>
            <a:r>
              <a:rPr lang="en-US" altLang="en-GB" sz="1800" u="sng" dirty="0" smtClean="0">
                <a:solidFill>
                  <a:srgbClr val="00B050"/>
                </a:solidFill>
                <a:sym typeface="+mn-ea"/>
              </a:rPr>
              <a:t>Monday</a:t>
            </a:r>
            <a:r>
              <a:rPr lang="en-GB" altLang="en-US" sz="1800" u="sng" dirty="0" smtClean="0">
                <a:solidFill>
                  <a:srgbClr val="00B050"/>
                </a:solidFill>
                <a:sym typeface="+mn-ea"/>
              </a:rPr>
              <a:t> (</a:t>
            </a:r>
            <a:r>
              <a:rPr lang="en-US" altLang="en-GB" sz="1800" u="sng" dirty="0" smtClean="0">
                <a:solidFill>
                  <a:srgbClr val="00B050"/>
                </a:solidFill>
                <a:sym typeface="+mn-ea"/>
              </a:rPr>
              <a:t>PM1,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altLang="en-GB"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SFD baseline motion</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rgbClr val="00B050"/>
                </a:solidFill>
                <a:sym typeface="+mn-ea"/>
              </a:rPr>
              <a:t>Tuesday</a:t>
            </a:r>
            <a:r>
              <a:rPr lang="en-GB" altLang="en-US" sz="1800" u="sng" dirty="0" smtClean="0">
                <a:solidFill>
                  <a:srgbClr val="00B050"/>
                </a:solidFill>
                <a:sym typeface="+mn-ea"/>
              </a:rPr>
              <a:t> (</a:t>
            </a:r>
            <a:r>
              <a:rPr lang="en-US" altLang="en-GB" sz="1800" u="sng" dirty="0" smtClean="0">
                <a:solidFill>
                  <a:srgbClr val="00B050"/>
                </a:solidFill>
                <a:sym typeface="+mn-ea"/>
              </a:rPr>
              <a:t>AM1,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skeleton discussion (11-24/1495) [15 </a:t>
            </a:r>
            <a:r>
              <a:rPr lang="en-GB" altLang="en-US" dirty="0" err="1" smtClean="0"/>
              <a:t>mins</a:t>
            </a:r>
            <a:r>
              <a:rPr lang="en-GB" altLang="en-US" dirty="0" smtClean="0"/>
              <a:t>]</a:t>
            </a:r>
          </a:p>
          <a:p>
            <a:pPr eaLnBrk="0" hangingPunct="0">
              <a:defRPr/>
            </a:pPr>
            <a:r>
              <a:rPr lang="en-GB" altLang="en-US" dirty="0" smtClean="0"/>
              <a:t>Contribution discussion (Functional Requirements) [25 </a:t>
            </a:r>
            <a:r>
              <a:rPr lang="en-GB" altLang="en-US" dirty="0" err="1" smtClean="0"/>
              <a:t>mins</a:t>
            </a:r>
            <a:r>
              <a:rPr lang="en-GB" altLang="en-US" dirty="0" smtClean="0"/>
              <a:t> for each w/o prior request]</a:t>
            </a:r>
          </a:p>
          <a:p>
            <a:pPr lvl="1" eaLnBrk="0" hangingPunct="0">
              <a:defRPr/>
            </a:pPr>
            <a:r>
              <a:rPr lang="en-US" altLang="en-US" sz="2100" dirty="0" smtClean="0">
                <a:solidFill>
                  <a:srgbClr val="00B050"/>
                </a:solidFill>
                <a:sym typeface="+mn-ea"/>
              </a:rPr>
              <a:t>11-24/1345</a:t>
            </a:r>
            <a:r>
              <a:rPr lang="en-US" altLang="en-US" sz="2100" dirty="0">
                <a:solidFill>
                  <a:srgbClr val="00B050"/>
                </a:solidFill>
                <a:sym typeface="+mn-ea"/>
              </a:rPr>
              <a:t>, High-Level Requirements for Downlink PHY in 2.4 GHz, Steve </a:t>
            </a:r>
            <a:r>
              <a:rPr lang="en-US" altLang="en-US" sz="2100" dirty="0" err="1">
                <a:solidFill>
                  <a:srgbClr val="00B050"/>
                </a:solidFill>
                <a:sym typeface="+mn-ea"/>
              </a:rPr>
              <a:t>Shellhammer</a:t>
            </a:r>
            <a:r>
              <a:rPr lang="en-US" altLang="en-US" sz="2100" dirty="0">
                <a:solidFill>
                  <a:srgbClr val="00B050"/>
                </a:solidFill>
                <a:sym typeface="+mn-ea"/>
              </a:rPr>
              <a:t> (</a:t>
            </a:r>
            <a:r>
              <a:rPr lang="en-US" altLang="en-US" sz="2100" dirty="0" smtClean="0">
                <a:solidFill>
                  <a:srgbClr val="00B050"/>
                </a:solidFill>
                <a:sym typeface="+mn-ea"/>
              </a:rPr>
              <a:t>Qualcomm) </a:t>
            </a:r>
            <a:endParaRPr lang="en-US" altLang="en-US" sz="2100" dirty="0">
              <a:solidFill>
                <a:srgbClr val="00B050"/>
              </a:solidFill>
              <a:sym typeface="+mn-ea"/>
            </a:endParaRPr>
          </a:p>
          <a:p>
            <a:pPr lvl="1" eaLnBrk="0" hangingPunct="0">
              <a:defRPr/>
            </a:pPr>
            <a:r>
              <a:rPr lang="en-US" altLang="en-US" dirty="0">
                <a:solidFill>
                  <a:srgbClr val="00B050"/>
                </a:solidFill>
                <a:sym typeface="+mn-ea"/>
              </a:rPr>
              <a:t>11-24/1475, Discussion on ultra-low power timing clock, </a:t>
            </a:r>
            <a:r>
              <a:rPr lang="en-US" altLang="en-US" dirty="0" err="1">
                <a:solidFill>
                  <a:srgbClr val="00B050"/>
                </a:solidFill>
                <a:sym typeface="+mn-ea"/>
              </a:rPr>
              <a:t>Weijie</a:t>
            </a:r>
            <a:r>
              <a:rPr lang="en-US" altLang="en-US" dirty="0">
                <a:solidFill>
                  <a:srgbClr val="00B050"/>
                </a:solidFill>
                <a:sym typeface="+mn-ea"/>
              </a:rPr>
              <a:t> Xu (OPPO)</a:t>
            </a:r>
          </a:p>
          <a:p>
            <a:pPr lvl="1" eaLnBrk="0" hangingPunct="0">
              <a:defRPr/>
            </a:pPr>
            <a:r>
              <a:rPr lang="en-US" altLang="en-GB" dirty="0" smtClean="0">
                <a:solidFill>
                  <a:srgbClr val="00B050"/>
                </a:solidFill>
                <a:sym typeface="+mn-ea"/>
              </a:rPr>
              <a:t>11-24/1537</a:t>
            </a:r>
            <a:r>
              <a:rPr lang="en-US" altLang="en-GB" dirty="0">
                <a:solidFill>
                  <a:srgbClr val="00B050"/>
                </a:solidFill>
                <a:sym typeface="+mn-ea"/>
              </a:rPr>
              <a:t>, Wireless connectivity challenges for AMP only </a:t>
            </a:r>
            <a:r>
              <a:rPr lang="en-US" altLang="en-GB" dirty="0" err="1">
                <a:solidFill>
                  <a:srgbClr val="00B050"/>
                </a:solidFill>
                <a:sym typeface="+mn-ea"/>
              </a:rPr>
              <a:t>IoT</a:t>
            </a:r>
            <a:r>
              <a:rPr lang="en-US" altLang="en-GB" dirty="0">
                <a:solidFill>
                  <a:srgbClr val="00B050"/>
                </a:solidFill>
                <a:sym typeface="+mn-ea"/>
              </a:rPr>
              <a:t> devices under 802.11 specification, Solomon </a:t>
            </a:r>
            <a:r>
              <a:rPr lang="en-US" altLang="en-GB" dirty="0" err="1">
                <a:solidFill>
                  <a:srgbClr val="00B050"/>
                </a:solidFill>
                <a:sym typeface="+mn-ea"/>
              </a:rPr>
              <a:t>Trainin</a:t>
            </a:r>
            <a:r>
              <a:rPr lang="en-US" altLang="en-GB" dirty="0">
                <a:solidFill>
                  <a:srgbClr val="00B050"/>
                </a:solidFill>
                <a:sym typeface="+mn-ea"/>
              </a:rPr>
              <a:t> (</a:t>
            </a:r>
            <a:r>
              <a:rPr lang="en-US" altLang="en-GB" dirty="0" err="1">
                <a:solidFill>
                  <a:srgbClr val="00B050"/>
                </a:solidFill>
                <a:sym typeface="+mn-ea"/>
              </a:rPr>
              <a:t>Wiliot</a:t>
            </a:r>
            <a:r>
              <a:rPr lang="en-US" altLang="en-GB" dirty="0">
                <a:solidFill>
                  <a:srgbClr val="00B050"/>
                </a:solidFill>
                <a:sym typeface="+mn-ea"/>
              </a:rPr>
              <a:t>) [30 </a:t>
            </a:r>
            <a:r>
              <a:rPr lang="en-US" altLang="en-GB" dirty="0" err="1">
                <a:solidFill>
                  <a:srgbClr val="00B050"/>
                </a:solidFill>
                <a:sym typeface="+mn-ea"/>
              </a:rPr>
              <a:t>mins</a:t>
            </a:r>
            <a:r>
              <a:rPr lang="en-US" altLang="en-GB" dirty="0">
                <a:solidFill>
                  <a:srgbClr val="00B050"/>
                </a:solidFill>
                <a:sym typeface="+mn-ea"/>
              </a:rPr>
              <a:t>]</a:t>
            </a:r>
            <a:endParaRPr lang="en-US" altLang="en-GB"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https://mentor.ieee.org/802.11/dcn/24/11-24-1339-00-00bp-2024-07-plenary-meeting-minutes.docx</a:t>
            </a:r>
          </a:p>
          <a:p>
            <a:pPr lvl="1" indent="-342900" eaLnBrk="0" hangingPunct="0">
              <a:buFontTx/>
              <a:buChar char="-"/>
              <a:defRPr/>
            </a:pPr>
            <a:r>
              <a:rPr lang="en-GB" altLang="en-US" sz="2400" dirty="0">
                <a:sym typeface="+mn-ea"/>
                <a:hlinkClick r:id="rId3" action="ppaction://hlinkfile"/>
              </a:rPr>
              <a:t>https://mentor.ieee.org/802.11/dcn/24/11-24-1390-03-00bp-teleconference-minutes-august-september-2024.docx</a:t>
            </a:r>
            <a:endParaRPr lang="en-GB" altLang="en-US" sz="2400" dirty="0">
              <a:sym typeface="+mn-ea"/>
              <a:hlinkClick r:id="rId2"/>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sz="2400" dirty="0" smtClean="0">
                <a:sym typeface="+mn-ea"/>
              </a:rPr>
              <a:t>TGbp SFD baseline motion [5 </a:t>
            </a:r>
            <a:r>
              <a:rPr lang="en-US" altLang="en-GB" sz="2400" dirty="0" err="1" smtClean="0">
                <a:sym typeface="+mn-ea"/>
              </a:rPr>
              <a:t>mins</a:t>
            </a:r>
            <a:r>
              <a:rPr lang="en-US" altLang="en-GB" sz="2400" dirty="0" smtClean="0">
                <a:sym typeface="+mn-ea"/>
              </a:rPr>
              <a:t>, 11-24/1322r2]</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en-US" sz="2400" dirty="0" smtClean="0">
                <a:solidFill>
                  <a:srgbClr val="00B050"/>
                </a:solidFill>
                <a:sym typeface="+mn-ea"/>
              </a:rPr>
              <a:t>11-14/1497</a:t>
            </a:r>
            <a:r>
              <a:rPr lang="en-US" altLang="en-US" sz="2400" dirty="0">
                <a:solidFill>
                  <a:srgbClr val="00B050"/>
                </a:solidFill>
                <a:sym typeface="+mn-ea"/>
              </a:rPr>
              <a:t>, Uplink Rates for Active Transmission,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a:solidFill>
                  <a:srgbClr val="00B050"/>
                </a:solidFill>
                <a:sym typeface="+mn-ea"/>
              </a:rPr>
              <a:t>)</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11-24/1513</a:t>
            </a:r>
            <a:r>
              <a:rPr lang="en-US" altLang="en-US" sz="2400" dirty="0">
                <a:solidFill>
                  <a:srgbClr val="00B050"/>
                </a:solidFill>
                <a:sym typeface="+mn-ea"/>
              </a:rPr>
              <a:t>, Downlink link budget of passive receivers,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smtClean="0">
                <a:solidFill>
                  <a:srgbClr val="00B050"/>
                </a:solidFill>
                <a:sym typeface="+mn-ea"/>
              </a:rPr>
              <a:t>)</a:t>
            </a:r>
          </a:p>
          <a:p>
            <a:pPr lvl="1" eaLnBrk="0" hangingPunct="0">
              <a:defRPr/>
            </a:pPr>
            <a:r>
              <a:rPr lang="en-US" altLang="en-GB" sz="2400" dirty="0">
                <a:solidFill>
                  <a:srgbClr val="00B050"/>
                </a:solidFill>
                <a:sym typeface="+mn-ea"/>
              </a:rPr>
              <a:t>11-24/1527, Analysis of Bandwidth Expansion in Backscatter Scenario, Bin Qian (Huawei)</a:t>
            </a:r>
            <a:endParaRPr lang="en-US" altLang="en-GB" sz="2400" dirty="0">
              <a:solidFill>
                <a:srgbClr val="00B050"/>
              </a:solidFill>
            </a:endParaRPr>
          </a:p>
          <a:p>
            <a:pPr lvl="1" eaLnBrk="0" hangingPunct="0">
              <a:defRPr/>
            </a:pPr>
            <a:r>
              <a:rPr lang="en-US" altLang="en-GB" sz="2400" dirty="0">
                <a:solidFill>
                  <a:srgbClr val="00B050"/>
                </a:solidFill>
                <a:sym typeface="+mn-ea"/>
              </a:rPr>
              <a:t>11-24/1530, Discussion of AMP-SIG field, Bin Qian (Huawei</a:t>
            </a:r>
            <a:r>
              <a:rPr lang="en-US" altLang="en-GB" sz="2400" dirty="0" smtClean="0">
                <a:solidFill>
                  <a:srgbClr val="00B050"/>
                </a:solidFill>
                <a:sym typeface="+mn-ea"/>
              </a:rPr>
              <a:t>)</a:t>
            </a:r>
            <a:endParaRPr lang="en-US" altLang="en-US"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kern="0" dirty="0" smtClean="0">
                <a:latin typeface="Arial" panose="020B0604020202020204" pitchFamily="34" charset="0"/>
              </a:rPr>
              <a:t>	   Executive Secretary:	</a:t>
            </a:r>
            <a:r>
              <a:rPr lang="en-US" altLang="en-US" sz="2000" kern="0" dirty="0" smtClean="0">
                <a:latin typeface="Arial" panose="020B0604020202020204" pitchFamily="34" charset="0"/>
              </a:rPr>
              <a:t>S</a:t>
            </a:r>
            <a:r>
              <a:rPr lang="en-US" altLang="zh-CN" sz="2000" kern="0" dirty="0" smtClean="0">
                <a:latin typeface="Arial" panose="020B0604020202020204" pitchFamily="34" charset="0"/>
              </a:rPr>
              <a:t>teve </a:t>
            </a:r>
            <a:r>
              <a:rPr lang="en-US" altLang="zh-CN" sz="2000" kern="0" dirty="0" err="1" smtClean="0">
                <a:latin typeface="Arial" panose="020B0604020202020204" pitchFamily="34" charset="0"/>
              </a:rPr>
              <a:t>Shellhammer</a:t>
            </a:r>
            <a:endParaRPr lang="en-US" altLang="en-US" sz="2000" kern="0" dirty="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(FR</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eaLnBrk="0" hangingPunct="0">
              <a:defRPr/>
            </a:pPr>
            <a:r>
              <a:rPr lang="en-US" altLang="en-US" sz="2400" dirty="0">
                <a:solidFill>
                  <a:srgbClr val="00B050"/>
                </a:solidFill>
                <a:sym typeface="+mn-ea"/>
              </a:rPr>
              <a:t>11-24/1237, AMP Tag-STA Requirements for Close-Range Backscattering, </a:t>
            </a:r>
            <a:r>
              <a:rPr lang="en-US" altLang="en-US" sz="2400" dirty="0" err="1">
                <a:solidFill>
                  <a:srgbClr val="00B050"/>
                </a:solidFill>
                <a:sym typeface="+mn-ea"/>
              </a:rPr>
              <a:t>Rui</a:t>
            </a:r>
            <a:r>
              <a:rPr lang="en-US" altLang="en-US" sz="2400" dirty="0">
                <a:solidFill>
                  <a:srgbClr val="00B050"/>
                </a:solidFill>
                <a:sym typeface="+mn-ea"/>
              </a:rPr>
              <a:t> Cao (NXP)</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11-24/1496</a:t>
            </a:r>
            <a:r>
              <a:rPr lang="en-US" altLang="en-US" sz="2400" dirty="0">
                <a:solidFill>
                  <a:srgbClr val="00B050"/>
                </a:solidFill>
                <a:sym typeface="+mn-ea"/>
              </a:rPr>
              <a:t>, PPDUs in AMP, Bin Qian (Huawei)</a:t>
            </a:r>
          </a:p>
          <a:p>
            <a:pPr lvl="1" eaLnBrk="0" hangingPunct="0">
              <a:defRPr/>
            </a:pPr>
            <a:r>
              <a:rPr lang="en-US" altLang="en-GB" sz="2400" dirty="0">
                <a:solidFill>
                  <a:srgbClr val="00B050"/>
                </a:solidFill>
                <a:sym typeface="+mn-ea"/>
              </a:rPr>
              <a:t>11-24/1535, PPDU design for </a:t>
            </a:r>
            <a:r>
              <a:rPr lang="en-US" altLang="en-GB" sz="2400" dirty="0" smtClean="0">
                <a:solidFill>
                  <a:srgbClr val="00B050"/>
                </a:solidFill>
                <a:sym typeface="+mn-ea"/>
              </a:rPr>
              <a:t>AMP</a:t>
            </a:r>
            <a:r>
              <a:rPr lang="zh-CN" altLang="en-US" sz="2400" dirty="0" smtClean="0">
                <a:solidFill>
                  <a:srgbClr val="00B050"/>
                </a:solidFill>
                <a:sym typeface="+mn-ea"/>
              </a:rPr>
              <a:t>，</a:t>
            </a:r>
            <a:r>
              <a:rPr lang="en-US" altLang="en-GB" sz="2400" dirty="0" err="1" smtClean="0">
                <a:solidFill>
                  <a:srgbClr val="00B050"/>
                </a:solidFill>
                <a:sym typeface="+mn-ea"/>
              </a:rPr>
              <a:t>Yinan</a:t>
            </a:r>
            <a:r>
              <a:rPr lang="en-US" altLang="en-GB" sz="2400" dirty="0" smtClean="0">
                <a:solidFill>
                  <a:srgbClr val="00B050"/>
                </a:solidFill>
                <a:sym typeface="+mn-ea"/>
              </a:rPr>
              <a:t> Qi </a:t>
            </a:r>
            <a:r>
              <a:rPr lang="zh-CN" altLang="en-US" sz="2400" dirty="0" smtClean="0">
                <a:solidFill>
                  <a:srgbClr val="00B050"/>
                </a:solidFill>
                <a:sym typeface="+mn-ea"/>
              </a:rPr>
              <a:t>（</a:t>
            </a:r>
            <a:r>
              <a:rPr lang="en-US" altLang="zh-CN" sz="2400" dirty="0" smtClean="0">
                <a:solidFill>
                  <a:srgbClr val="00B050"/>
                </a:solidFill>
                <a:sym typeface="+mn-ea"/>
              </a:rPr>
              <a:t>OPPO)</a:t>
            </a:r>
            <a:endParaRPr lang="en-US" altLang="en-GB" sz="2400" dirty="0" smtClean="0">
              <a:solidFill>
                <a:srgbClr val="00B050"/>
              </a:solidFill>
              <a:sym typeface="+mn-ea"/>
            </a:endParaRPr>
          </a:p>
          <a:p>
            <a:pPr lvl="1" eaLnBrk="0" hangingPunct="0">
              <a:defRPr/>
            </a:pPr>
            <a:r>
              <a:rPr lang="en-US" altLang="zh-CN" sz="2400" dirty="0">
                <a:solidFill>
                  <a:srgbClr val="00B050"/>
                </a:solidFill>
              </a:rPr>
              <a:t>11-24/1557, AMP DL PPDU design considerations, </a:t>
            </a:r>
            <a:r>
              <a:rPr lang="en-US" altLang="zh-CN" sz="2400" dirty="0" err="1">
                <a:solidFill>
                  <a:srgbClr val="00B050"/>
                </a:solidFill>
              </a:rPr>
              <a:t>Rui</a:t>
            </a:r>
            <a:r>
              <a:rPr lang="en-US" altLang="zh-CN" sz="2400" dirty="0">
                <a:solidFill>
                  <a:srgbClr val="00B050"/>
                </a:solidFill>
              </a:rPr>
              <a:t> Cao (NXP)</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(FR&amp;PHY&amp;MAC)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GB" dirty="0">
                <a:sym typeface="+mn-ea"/>
              </a:rPr>
              <a:t>11-24/1543, Frequency translation backscatter, </a:t>
            </a:r>
            <a:r>
              <a:rPr lang="en-US" altLang="en-GB" dirty="0" err="1">
                <a:sym typeface="+mn-ea"/>
              </a:rPr>
              <a:t>Manideep</a:t>
            </a:r>
            <a:r>
              <a:rPr lang="en-US" altLang="en-GB" dirty="0">
                <a:sym typeface="+mn-ea"/>
              </a:rPr>
              <a:t> </a:t>
            </a:r>
            <a:r>
              <a:rPr lang="en-US" altLang="en-GB" dirty="0" err="1">
                <a:sym typeface="+mn-ea"/>
              </a:rPr>
              <a:t>Dunna</a:t>
            </a:r>
            <a:r>
              <a:rPr lang="en-US" altLang="en-GB" dirty="0">
                <a:sym typeface="+mn-ea"/>
              </a:rPr>
              <a:t> (Qualcomm)</a:t>
            </a:r>
            <a:endParaRPr lang="en-US" altLang="en-GB" dirty="0"/>
          </a:p>
          <a:p>
            <a:pPr lvl="1" eaLnBrk="0" hangingPunct="0">
              <a:defRPr/>
            </a:pPr>
            <a:r>
              <a:rPr lang="en-US" altLang="en-US" dirty="0">
                <a:sym typeface="+mn-ea"/>
              </a:rPr>
              <a:t>11-24/1501, multiple access for AMP </a:t>
            </a:r>
            <a:r>
              <a:rPr lang="en-US" altLang="en-US" dirty="0" err="1">
                <a:sym typeface="+mn-ea"/>
              </a:rPr>
              <a:t>IoT</a:t>
            </a:r>
            <a:r>
              <a:rPr lang="en-US" altLang="en-US" dirty="0">
                <a:sym typeface="+mn-ea"/>
              </a:rPr>
              <a:t>, </a:t>
            </a:r>
            <a:r>
              <a:rPr lang="en-US" altLang="en-US" dirty="0" err="1">
                <a:sym typeface="+mn-ea"/>
              </a:rPr>
              <a:t>Weijie</a:t>
            </a:r>
            <a:r>
              <a:rPr lang="en-US" altLang="en-US" dirty="0">
                <a:sym typeface="+mn-ea"/>
              </a:rPr>
              <a:t> Xu (OPPO</a:t>
            </a:r>
            <a:r>
              <a:rPr lang="en-US" altLang="en-US" dirty="0" smtClean="0">
                <a:sym typeface="+mn-ea"/>
              </a:rPr>
              <a:t>)</a:t>
            </a:r>
          </a:p>
          <a:p>
            <a:pPr lvl="1" eaLnBrk="0" hangingPunct="0">
              <a:defRPr/>
            </a:pPr>
            <a:r>
              <a:rPr lang="en-US" altLang="en-GB" dirty="0" smtClean="0">
                <a:sym typeface="+mn-ea"/>
              </a:rPr>
              <a:t>11-24/1533</a:t>
            </a:r>
            <a:r>
              <a:rPr lang="en-US" altLang="en-GB" dirty="0">
                <a:sym typeface="+mn-ea"/>
              </a:rPr>
              <a:t>, Waveform for AMP </a:t>
            </a:r>
            <a:r>
              <a:rPr lang="en-US" altLang="en-GB" dirty="0" err="1">
                <a:sym typeface="+mn-ea"/>
              </a:rPr>
              <a:t>IoT</a:t>
            </a:r>
            <a:r>
              <a:rPr lang="en-US" altLang="en-GB" dirty="0">
                <a:sym typeface="+mn-ea"/>
              </a:rPr>
              <a:t>, </a:t>
            </a:r>
            <a:r>
              <a:rPr lang="en-US" altLang="en-GB" dirty="0" err="1">
                <a:sym typeface="+mn-ea"/>
              </a:rPr>
              <a:t>Ke</a:t>
            </a:r>
            <a:r>
              <a:rPr lang="en-US" altLang="en-GB" dirty="0">
                <a:sym typeface="+mn-ea"/>
              </a:rPr>
              <a:t> Wang (OPPO</a:t>
            </a:r>
            <a:r>
              <a:rPr lang="en-US" altLang="en-GB" dirty="0" smtClean="0">
                <a:sym typeface="+mn-ea"/>
              </a:rPr>
              <a:t>)</a:t>
            </a:r>
          </a:p>
          <a:p>
            <a:pPr lvl="1" eaLnBrk="0" hangingPunct="0">
              <a:defRPr/>
            </a:pPr>
            <a:r>
              <a:rPr lang="en-US" altLang="en-US" dirty="0">
                <a:sym typeface="+mn-ea"/>
              </a:rPr>
              <a:t>11-24/1520, Charging and Discharging Intervals in Passive AMP STAs, </a:t>
            </a:r>
            <a:r>
              <a:rPr lang="en-US" altLang="en-US" dirty="0" err="1">
                <a:sym typeface="+mn-ea"/>
              </a:rPr>
              <a:t>Dror</a:t>
            </a:r>
            <a:r>
              <a:rPr lang="en-US" altLang="en-US" dirty="0">
                <a:sym typeface="+mn-ea"/>
              </a:rPr>
              <a:t> </a:t>
            </a:r>
            <a:r>
              <a:rPr lang="en-US" altLang="en-US" dirty="0" err="1">
                <a:sym typeface="+mn-ea"/>
              </a:rPr>
              <a:t>Regev</a:t>
            </a:r>
            <a:r>
              <a:rPr lang="en-US" altLang="en-US" dirty="0">
                <a:sym typeface="+mn-ea"/>
              </a:rPr>
              <a:t> (Huawei</a:t>
            </a:r>
            <a:r>
              <a:rPr lang="en-US" altLang="en-US" dirty="0" smtClean="0">
                <a:sym typeface="+mn-ea"/>
              </a:rPr>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US" dirty="0">
                <a:sym typeface="+mn-ea"/>
              </a:rPr>
              <a:t>11-24/1500, Duty-cycle AMP operation, </a:t>
            </a:r>
            <a:r>
              <a:rPr lang="en-US" altLang="en-US" dirty="0" err="1">
                <a:sym typeface="+mn-ea"/>
              </a:rPr>
              <a:t>Weijie</a:t>
            </a:r>
            <a:r>
              <a:rPr lang="en-US" altLang="en-US" dirty="0">
                <a:sym typeface="+mn-ea"/>
              </a:rPr>
              <a:t> Xu (OPPO) </a:t>
            </a:r>
            <a:endParaRPr lang="en-US" altLang="en-US" dirty="0" smtClean="0">
              <a:sym typeface="+mn-ea"/>
            </a:endParaRPr>
          </a:p>
          <a:p>
            <a:pPr lvl="1" eaLnBrk="0" hangingPunct="0">
              <a:defRPr/>
            </a:pPr>
            <a:r>
              <a:rPr lang="en-US" altLang="en-GB" dirty="0" smtClean="0">
                <a:sym typeface="+mn-ea"/>
              </a:rPr>
              <a:t>11-24/1534</a:t>
            </a:r>
            <a:r>
              <a:rPr lang="en-US" altLang="en-GB" dirty="0">
                <a:sym typeface="+mn-ea"/>
              </a:rPr>
              <a:t>, Trigger based AMP communications, Chuanfeng He (OPPO</a:t>
            </a:r>
            <a:r>
              <a:rPr lang="en-US" altLang="en-GB" dirty="0" smtClean="0">
                <a:sym typeface="+mn-ea"/>
              </a:rPr>
              <a:t>)</a:t>
            </a:r>
          </a:p>
          <a:p>
            <a:pPr lvl="1" eaLnBrk="0" hangingPunct="0">
              <a:defRPr/>
            </a:pPr>
            <a:r>
              <a:rPr lang="en-US" altLang="en-GB" dirty="0">
                <a:sym typeface="+mn-ea"/>
              </a:rPr>
              <a:t>11-24/1539, Energy-level status Reporting for AMP devices, Mahmoud </a:t>
            </a:r>
            <a:r>
              <a:rPr lang="en-US" altLang="en-GB" dirty="0" err="1">
                <a:sym typeface="+mn-ea"/>
              </a:rPr>
              <a:t>Hasabelnaby</a:t>
            </a:r>
            <a:r>
              <a:rPr lang="en-US" altLang="en-GB" dirty="0">
                <a:sym typeface="+mn-ea"/>
              </a:rPr>
              <a:t> (Huawei</a:t>
            </a:r>
            <a:r>
              <a:rPr lang="en-US" altLang="en-GB" dirty="0" smtClean="0">
                <a:sym typeface="+mn-ea"/>
              </a:rPr>
              <a:t>)</a:t>
            </a:r>
          </a:p>
          <a:p>
            <a:pPr lvl="1" eaLnBrk="0" hangingPunct="0">
              <a:defRPr/>
            </a:pPr>
            <a:r>
              <a:rPr lang="en-US" altLang="en-US" dirty="0">
                <a:sym typeface="+mn-ea"/>
              </a:rPr>
              <a:t>11-24/1549, Follow-up on AMP Channel access, </a:t>
            </a:r>
            <a:r>
              <a:rPr lang="en-US" altLang="en-US" dirty="0" err="1">
                <a:sym typeface="+mn-ea"/>
              </a:rPr>
              <a:t>Rojan</a:t>
            </a:r>
            <a:r>
              <a:rPr lang="en-US" altLang="en-US" dirty="0">
                <a:sym typeface="+mn-ea"/>
              </a:rPr>
              <a:t> </a:t>
            </a:r>
            <a:r>
              <a:rPr lang="en-US" altLang="en-US" dirty="0" err="1">
                <a:sym typeface="+mn-ea"/>
              </a:rPr>
              <a:t>Chitrakar</a:t>
            </a:r>
            <a:r>
              <a:rPr lang="en-US" altLang="en-US" dirty="0">
                <a:sym typeface="+mn-ea"/>
              </a:rPr>
              <a:t> (Huawei</a:t>
            </a:r>
            <a:r>
              <a:rPr lang="en-US" altLang="en-US" dirty="0" smtClean="0">
                <a:sym typeface="+mn-ea"/>
              </a:rPr>
              <a:t>)</a:t>
            </a:r>
          </a:p>
          <a:p>
            <a:pPr lvl="1" eaLnBrk="0" hangingPunct="0">
              <a:defRPr/>
            </a:pPr>
            <a:r>
              <a:rPr lang="en-US" altLang="en-US" dirty="0">
                <a:sym typeface="+mn-ea"/>
              </a:rPr>
              <a:t>11-24/1560, Follow up on capability report and ID allocation for AMP STA,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r>
              <a:rPr lang="en-US" altLang="en-US" dirty="0" smtClean="0">
                <a:sym typeface="+mn-ea"/>
              </a:rPr>
              <a:t>) </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ym typeface="+mn-ea"/>
              </a:rPr>
              <a:t>11-24/1524, Follow-up on the AMP WPT protocol, Ian Bajaj (Huawei) [AM2]</a:t>
            </a:r>
          </a:p>
          <a:p>
            <a:pPr lvl="1" algn="l" eaLnBrk="0" hangingPunct="0">
              <a:buClrTx/>
              <a:buSzTx/>
              <a:buFontTx/>
              <a:buChar char="–"/>
              <a:defRPr/>
            </a:pPr>
            <a:r>
              <a:rPr lang="en-US" altLang="en-GB" dirty="0" smtClean="0">
                <a:sym typeface="+mn-ea"/>
              </a:rPr>
              <a:t>11-24/1536</a:t>
            </a:r>
            <a:r>
              <a:rPr lang="en-US" altLang="en-GB" dirty="0">
                <a:sym typeface="+mn-ea"/>
              </a:rPr>
              <a:t>, Wireless Power Transfer for </a:t>
            </a:r>
            <a:r>
              <a:rPr lang="en-US" altLang="en-GB" dirty="0" smtClean="0">
                <a:sym typeface="+mn-ea"/>
              </a:rPr>
              <a:t>AMP, </a:t>
            </a:r>
            <a:r>
              <a:rPr lang="en-US" altLang="en-GB" dirty="0" err="1" smtClean="0">
                <a:sym typeface="+mn-ea"/>
              </a:rPr>
              <a:t>Yinan</a:t>
            </a:r>
            <a:r>
              <a:rPr lang="en-US" altLang="en-GB" dirty="0" smtClean="0">
                <a:sym typeface="+mn-ea"/>
              </a:rPr>
              <a:t> Qi (OPPO)</a:t>
            </a:r>
            <a:endParaRPr lang="en-US" altLang="en-GB" dirty="0">
              <a:solidFill>
                <a:schemeClr val="tx1"/>
              </a:solidFill>
            </a:endParaRPr>
          </a:p>
          <a:p>
            <a:pPr lvl="1" eaLnBrk="0" hangingPunct="0">
              <a:defRPr/>
            </a:pPr>
            <a:r>
              <a:rPr lang="en-US" altLang="en-GB" dirty="0">
                <a:sym typeface="+mn-ea"/>
              </a:rPr>
              <a:t>11-24/1551, WPT waveform discussion, Panpan Li (Huawei)</a:t>
            </a:r>
          </a:p>
          <a:p>
            <a:pPr lvl="1" eaLnBrk="0" hangingPunct="0">
              <a:defRPr/>
            </a:pPr>
            <a:r>
              <a:rPr lang="en-US" altLang="zh-CN" dirty="0"/>
              <a:t>11-24/1561, AMP Power Budget Negotiation, Ugo Campiglio (Cisco</a:t>
            </a:r>
            <a:r>
              <a:rPr lang="en-US" altLang="zh-CN" dirty="0" smtClean="0"/>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SPs and Motions</a:t>
            </a:r>
          </a:p>
          <a:p>
            <a:pPr eaLnBrk="0" hangingPunct="0">
              <a:defRPr/>
            </a:pPr>
            <a:r>
              <a:rPr lang="en-US" altLang="en-GB" dirty="0" smtClean="0"/>
              <a:t>Contribution discussion (</a:t>
            </a:r>
            <a:r>
              <a:rPr lang="en-US" altLang="en-GB" dirty="0" err="1" smtClean="0"/>
              <a:t>Security&amp;MAC</a:t>
            </a:r>
            <a:r>
              <a:rPr lang="en-US" altLang="en-GB" dirty="0" smtClean="0"/>
              <a:t>) </a:t>
            </a:r>
            <a:r>
              <a:rPr lang="en-GB" altLang="en-US" dirty="0" smtClean="0">
                <a:sym typeface="+mn-ea"/>
              </a:rPr>
              <a:t>[available time </a:t>
            </a:r>
            <a:r>
              <a:rPr lang="en-GB" altLang="en-US" i="1" dirty="0" err="1" smtClean="0">
                <a:sym typeface="+mn-ea"/>
              </a:rPr>
              <a:t>t.b.d</a:t>
            </a:r>
            <a:r>
              <a:rPr lang="en-GB" altLang="en-US" i="1" dirty="0" smtClean="0">
                <a:sym typeface="+mn-ea"/>
              </a:rPr>
              <a:t>.</a:t>
            </a:r>
            <a:r>
              <a:rPr lang="en-GB" altLang="en-US" dirty="0" smtClean="0">
                <a:sym typeface="+mn-ea"/>
              </a:rPr>
              <a:t>]</a:t>
            </a:r>
            <a:endParaRPr lang="en-US" altLang="en-GB" dirty="0" smtClean="0"/>
          </a:p>
          <a:p>
            <a:pPr lvl="1" eaLnBrk="0" hangingPunct="0">
              <a:defRPr/>
            </a:pPr>
            <a:r>
              <a:rPr lang="en-US" altLang="en-US" sz="2100" dirty="0" smtClean="0">
                <a:sym typeface="+mn-ea"/>
              </a:rPr>
              <a:t>11-24/1548</a:t>
            </a:r>
            <a:r>
              <a:rPr lang="en-US" altLang="en-US" sz="2100" dirty="0">
                <a:sym typeface="+mn-ea"/>
              </a:rPr>
              <a:t>, Thoughts on Security for AMP, Rojan Chitrakar (Huawei)</a:t>
            </a:r>
            <a:endParaRPr lang="en-US" altLang="en-US" sz="2100" dirty="0"/>
          </a:p>
          <a:p>
            <a:pPr lvl="1" eaLnBrk="0" hangingPunct="0">
              <a:defRPr/>
            </a:pPr>
            <a:r>
              <a:rPr lang="en-US" altLang="zh-CN" sz="2100" dirty="0"/>
              <a:t>11-24/1584, </a:t>
            </a:r>
            <a:r>
              <a:rPr lang="en-US" altLang="zh-CN" sz="2100" dirty="0" err="1"/>
              <a:t>Ascon</a:t>
            </a:r>
            <a:r>
              <a:rPr lang="en-US" altLang="zh-CN" sz="2100" dirty="0"/>
              <a:t>: the lightweight cryptography as a better cipher than AES for 802.11bp, Hui Luo (Infineon) </a:t>
            </a:r>
            <a:endParaRPr lang="en-US" altLang="zh-CN" sz="2100" dirty="0" smtClean="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27*122"/>
  <p:tag name="TABLE_ENDDRAG_RECT" val="234*304*427*12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3986</TotalTime>
  <Words>3078</Words>
  <Application>Microsoft Office PowerPoint</Application>
  <PresentationFormat>宽屏</PresentationFormat>
  <Paragraphs>519</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314</cp:revision>
  <cp:lastPrinted>2014-11-04T15:04:00Z</cp:lastPrinted>
  <dcterms:created xsi:type="dcterms:W3CDTF">2007-04-17T18:10:00Z</dcterms:created>
  <dcterms:modified xsi:type="dcterms:W3CDTF">2024-09-10T20:37:13Z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