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3"/>
  </p:sldMasterIdLst>
  <p:notesMasterIdLst>
    <p:notesMasterId r:id="rId37"/>
  </p:notesMasterIdLst>
  <p:handoutMasterIdLst>
    <p:handoutMasterId r:id="rId38"/>
  </p:handoutMasterIdLst>
  <p:sldIdLst>
    <p:sldId id="1263" r:id="rId4"/>
    <p:sldId id="1266" r:id="rId5"/>
    <p:sldId id="1267" r:id="rId6"/>
    <p:sldId id="1268" r:id="rId7"/>
    <p:sldId id="1269" r:id="rId8"/>
    <p:sldId id="1270" r:id="rId9"/>
    <p:sldId id="1271" r:id="rId10"/>
    <p:sldId id="1272" r:id="rId11"/>
    <p:sldId id="1273" r:id="rId12"/>
    <p:sldId id="1274" r:id="rId13"/>
    <p:sldId id="1275" r:id="rId14"/>
    <p:sldId id="1276" r:id="rId15"/>
    <p:sldId id="1278" r:id="rId16"/>
    <p:sldId id="1279" r:id="rId17"/>
    <p:sldId id="1310" r:id="rId18"/>
    <p:sldId id="1296" r:id="rId19"/>
    <p:sldId id="1283" r:id="rId20"/>
    <p:sldId id="1284" r:id="rId21"/>
    <p:sldId id="1366" r:id="rId22"/>
    <p:sldId id="1361" r:id="rId23"/>
    <p:sldId id="1287" r:id="rId24"/>
    <p:sldId id="1362" r:id="rId25"/>
    <p:sldId id="1336" r:id="rId26"/>
    <p:sldId id="1363" r:id="rId27"/>
    <p:sldId id="1313" r:id="rId28"/>
    <p:sldId id="1365" r:id="rId29"/>
    <p:sldId id="1367" r:id="rId30"/>
    <p:sldId id="1364" r:id="rId31"/>
    <p:sldId id="1379" r:id="rId32"/>
    <p:sldId id="1380" r:id="rId33"/>
    <p:sldId id="1291" r:id="rId34"/>
    <p:sldId id="1346" r:id="rId35"/>
    <p:sldId id="1347" r:id="rId36"/>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5405"/>
  </p:normalViewPr>
  <p:slideViewPr>
    <p:cSldViewPr showGuides="1">
      <p:cViewPr varScale="1">
        <p:scale>
          <a:sx n="85" d="100"/>
          <a:sy n="85" d="100"/>
        </p:scale>
        <p:origin x="84" y="164"/>
      </p:cViewPr>
      <p:guideLst>
        <p:guide orient="horz" pos="2160"/>
        <p:guide pos="3864"/>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1" Type="http://schemas.openxmlformats.org/officeDocument/2006/relationships/tableStyles" Target="tableStyles.xml"/><Relationship Id="rId40" Type="http://schemas.openxmlformats.org/officeDocument/2006/relationships/viewProps" Target="viewProps.xml"/><Relationship Id="rId4" Type="http://schemas.openxmlformats.org/officeDocument/2006/relationships/slide" Target="slides/slide1.xml"/><Relationship Id="rId39" Type="http://schemas.openxmlformats.org/officeDocument/2006/relationships/presProps" Target="presProps.xml"/><Relationship Id="rId38" Type="http://schemas.openxmlformats.org/officeDocument/2006/relationships/handoutMaster" Target="handoutMasters/handoutMaster1.xml"/><Relationship Id="rId37" Type="http://schemas.openxmlformats.org/officeDocument/2006/relationships/notesMaster" Target="notesMasters/notesMaster1.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Master" Target="slideMasters/slideMaster2.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9.xml"/><Relationship Id="rId8" Type="http://schemas.openxmlformats.org/officeDocument/2006/relationships/slideLayout" Target="../slideLayouts/slideLayout18.xml"/><Relationship Id="rId7" Type="http://schemas.openxmlformats.org/officeDocument/2006/relationships/slideLayout" Target="../slideLayouts/slideLayout17.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 Id="rId3" Type="http://schemas.openxmlformats.org/officeDocument/2006/relationships/slideLayout" Target="../slideLayouts/slideLayout13.xml"/><Relationship Id="rId2" Type="http://schemas.openxmlformats.org/officeDocument/2006/relationships/slideLayout" Target="../slideLayouts/slideLayout12.xml"/><Relationship Id="rId11" Type="http://schemas.openxmlformats.org/officeDocument/2006/relationships/theme" Target="../theme/theme2.xml"/><Relationship Id="rId10" Type="http://schemas.openxmlformats.org/officeDocument/2006/relationships/slideLayout" Target="../slideLayouts/slideLayout20.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1380</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1380</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hyperlink" Target="http://standards.ieee.org/develop/policies/best_practices_for_ieee_standards_development_051215.pdf" TargetMode="External"/><Relationship Id="rId4" Type="http://schemas.openxmlformats.org/officeDocument/2006/relationships/hyperlink" Target="http://standards.ieee.org/faqs/copyrights.html/" TargetMode="External"/><Relationship Id="rId3" Type="http://schemas.openxmlformats.org/officeDocument/2006/relationships/hyperlink" Target="https://standards.ieee.org/content/dam/ieee-standards/standards/web/documents/other/permissionltrs.zip" TargetMode="External"/><Relationship Id="rId2" Type="http://schemas.openxmlformats.org/officeDocument/2006/relationships/hyperlink" Target="https://standards.ieee.org/about/policies/opman/sect6.html" TargetMode="External"/><Relationship Id="rId1" Type="http://schemas.openxmlformats.org/officeDocument/2006/relationships/hyperlink" Target="https://standards.ieee.org/about/policies/bylaws/sect6-7.html#7"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s://mentor.ieee.org/802-ec/dcn/22/ec-22-0204-00-00EC-2022-nov-ieee-802-mixed-mode-plenary-meeting-av-training.pptx" TargetMode="Externa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s://cvent.me/LBkMEE"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hyperlink" Target="https://mentor.ieee.org/802.11/dcn/24/11-24-1390-03-00bp-teleconference-minutes-august-september-2024.docx" TargetMode="External"/><Relationship Id="rId1" Type="http://schemas.openxmlformats.org/officeDocument/2006/relationships/hyperlink" Target="https://mentor.ieee.org/802.11/dcn/23/11-23-2158-00-0amp-802-11-amp-sg-meeting-minutes-for-november-2023-plenary.docx" TargetMode="Externa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mailto:jrosdahl@ieee.org"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6"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Interim</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2024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2024-07-01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417" name="Document" r:id="rId1" imgW="8336280" imgH="1019810" progId="Word.Document.8">
                  <p:embed/>
                </p:oleObj>
              </mc:Choice>
              <mc:Fallback>
                <p:oleObj name="Document" r:id="rId1" imgW="8336280" imgH="1019810" progId="Word.Document.8">
                  <p:embed/>
                  <p:pic>
                    <p:nvPicPr>
                      <p:cNvPr id="0" name="Object 11"/>
                      <p:cNvPicPr/>
                      <p:nvPr/>
                    </p:nvPicPr>
                    <p:blipFill>
                      <a:blip r:embed="rId2"/>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endParaRPr lang="en-US" altLang="zh-CN" sz="2000" dirty="0" smtClean="0"/>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endParaRPr lang="en-US" altLang="zh-CN" sz="2000" dirty="0" smtClean="0"/>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1"/>
              </a:rPr>
              <a:t>https</a:t>
            </a:r>
            <a:r>
              <a:rPr lang="en-US" altLang="zh-CN" sz="1600" dirty="0">
                <a:hlinkClick r:id="rId1"/>
              </a:rPr>
              <a:t>://standards.ieee.org/about/policies/bylaws/sect6-7.html#7</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2"/>
              </a:rPr>
              <a:t>https</a:t>
            </a:r>
            <a:r>
              <a:rPr lang="en-US" altLang="zh-CN" sz="1600" dirty="0">
                <a:hlinkClick r:id="rId2"/>
              </a:rPr>
              <a:t>://</a:t>
            </a:r>
            <a:r>
              <a:rPr lang="en-US" altLang="zh-CN" sz="1600" dirty="0" smtClean="0">
                <a:hlinkClick r:id="rId2"/>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endParaRPr lang="en-US" altLang="zh-CN" sz="2000" dirty="0" smtClean="0"/>
          </a:p>
          <a:p>
            <a:pPr lvl="1">
              <a:buSzPct val="150000"/>
            </a:pPr>
            <a:r>
              <a:rPr lang="en-US" altLang="zh-CN" sz="1600" dirty="0" smtClean="0">
                <a:hlinkClick r:id="rId3"/>
              </a:rPr>
              <a:t>https</a:t>
            </a:r>
            <a:r>
              <a:rPr lang="en-US" altLang="zh-CN" sz="1600" dirty="0">
                <a:hlinkClick r:id="rId3"/>
              </a:rPr>
              <a:t>://</a:t>
            </a:r>
            <a:r>
              <a:rPr lang="en-US" altLang="zh-CN" sz="1600" dirty="0" smtClean="0">
                <a:hlinkClick r:id="rId3"/>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endParaRPr lang="en-US" altLang="zh-CN" sz="2000" dirty="0" smtClean="0"/>
          </a:p>
          <a:p>
            <a:pPr lvl="1">
              <a:buSzPct val="150000"/>
            </a:pPr>
            <a:r>
              <a:rPr lang="en-US" altLang="zh-CN" sz="1600" dirty="0" smtClean="0">
                <a:hlinkClick r:id="rId4"/>
              </a:rPr>
              <a:t>http</a:t>
            </a:r>
            <a:r>
              <a:rPr lang="en-US" altLang="zh-CN" sz="1600" dirty="0">
                <a:hlinkClick r:id="rId4"/>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endParaRPr lang="en-US" altLang="zh-CN" sz="2000" dirty="0" smtClean="0"/>
          </a:p>
          <a:p>
            <a:pPr lvl="1">
              <a:buSzPct val="150000"/>
            </a:pPr>
            <a:r>
              <a:rPr lang="en-US" altLang="zh-CN" sz="1600" dirty="0" smtClean="0">
                <a:hlinkClick r:id="rId5"/>
              </a:rPr>
              <a:t>http</a:t>
            </a:r>
            <a:r>
              <a:rPr lang="en-US" altLang="zh-CN" sz="1600" dirty="0">
                <a:hlinkClick r:id="rId5"/>
              </a:rPr>
              <a:t>://</a:t>
            </a:r>
            <a:r>
              <a:rPr lang="en-US" altLang="zh-CN" sz="1600" dirty="0" smtClean="0">
                <a:hlinkClick r:id="rId5"/>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endParaRPr lang="en-US" altLang="zh-CN" sz="2000" dirty="0" smtClean="0"/>
          </a:p>
          <a:p>
            <a:pPr lvl="1">
              <a:buSzPct val="150000"/>
            </a:pPr>
            <a:r>
              <a:rPr lang="en-US" altLang="zh-CN" sz="1600" dirty="0" smtClean="0">
                <a:hlinkClick r:id="rId2"/>
              </a:rPr>
              <a:t>https</a:t>
            </a:r>
            <a:r>
              <a:rPr lang="en-US" altLang="zh-CN" sz="1600" dirty="0">
                <a:hlinkClick r:id="rId2"/>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endParaRPr lang="en-US" sz="2000" dirty="0">
              <a:solidFill>
                <a:srgbClr val="FF0000"/>
              </a:solidFill>
            </a:endParaRP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endParaRPr lang="en-US" altLang="en-US" sz="2000"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endParaRPr lang="en-US" altLang="en-US" sz="1800" b="1" dirty="0">
              <a:latin typeface="Calibri" panose="020F0502020204030204" pitchFamily="34" charset="0"/>
              <a:cs typeface="Calibri" panose="020F0502020204030204" pitchFamily="34" charset="0"/>
            </a:endParaRP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endParaRPr lang="en-US" altLang="en-US" sz="1600" dirty="0">
              <a:latin typeface="Calibri" panose="020F0502020204030204" pitchFamily="34" charset="0"/>
              <a:cs typeface="Calibri" panose="020F0502020204030204" pitchFamily="34" charset="0"/>
            </a:endParaRP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endParaRPr lang="en-US" altLang="en-US" sz="1800" b="1"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endParaRPr lang="en-US" altLang="en-US" sz="1400" dirty="0">
              <a:latin typeface="Calibri" panose="020F0502020204030204" pitchFamily="34" charset="0"/>
              <a:cs typeface="Calibri" panose="020F0502020204030204" pitchFamily="34" charset="0"/>
            </a:endParaRP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dirty="0" smtClean="0"/>
              <a:t>In-room Attendees:</a:t>
            </a:r>
            <a:endParaRPr lang="en-US" sz="2000" kern="0" dirty="0" smtClean="0"/>
          </a:p>
          <a:p>
            <a:pPr lvl="1">
              <a:lnSpc>
                <a:spcPct val="120000"/>
              </a:lnSpc>
              <a:spcBef>
                <a:spcPts val="0"/>
              </a:spcBef>
            </a:pPr>
            <a:r>
              <a:rPr lang="en-US" sz="1800" kern="0" dirty="0" smtClean="0"/>
              <a:t>In </a:t>
            </a:r>
            <a:r>
              <a:rPr lang="en-US" sz="1800" kern="0" dirty="0" err="1" smtClean="0"/>
              <a:t>Webex</a:t>
            </a:r>
            <a:r>
              <a:rPr lang="en-US" sz="1800" kern="0" dirty="0" smtClean="0"/>
              <a:t> choose connect </a:t>
            </a:r>
            <a:r>
              <a:rPr lang="en-US" sz="1900" b="1" kern="0" dirty="0" smtClean="0"/>
              <a:t>without audio</a:t>
            </a:r>
            <a:r>
              <a:rPr lang="en-US" sz="1800" b="1" kern="0" dirty="0" smtClean="0"/>
              <a:t> </a:t>
            </a:r>
            <a:r>
              <a:rPr lang="en-US" sz="1800" kern="0" dirty="0" smtClean="0"/>
              <a:t>before you join</a:t>
            </a:r>
            <a:endParaRPr lang="en-US" sz="1800" kern="0" dirty="0" smtClean="0"/>
          </a:p>
          <a:p>
            <a:pPr lvl="1">
              <a:lnSpc>
                <a:spcPct val="120000"/>
              </a:lnSpc>
              <a:spcBef>
                <a:spcPts val="0"/>
              </a:spcBef>
            </a:pPr>
            <a:r>
              <a:rPr lang="en-US" sz="1800" kern="0" dirty="0" smtClean="0"/>
              <a:t>Use the </a:t>
            </a:r>
            <a:r>
              <a:rPr lang="en-US" sz="1800" kern="0" dirty="0" err="1" smtClean="0"/>
              <a:t>Webex</a:t>
            </a:r>
            <a:r>
              <a:rPr lang="en-US" sz="1800" kern="0" dirty="0" smtClean="0"/>
              <a:t> queue to indicate you want to speak</a:t>
            </a:r>
            <a:endParaRPr lang="en-US" sz="1800" kern="0" dirty="0" smtClean="0"/>
          </a:p>
          <a:p>
            <a:pPr lvl="1">
              <a:lnSpc>
                <a:spcPct val="120000"/>
              </a:lnSpc>
              <a:spcBef>
                <a:spcPts val="0"/>
              </a:spcBef>
            </a:pPr>
            <a:r>
              <a:rPr lang="en-US" sz="1800" kern="0" dirty="0" smtClean="0"/>
              <a:t>Wait to be called on while standing/holding a microphone to make a comment</a:t>
            </a:r>
            <a:endParaRPr lang="en-US" sz="1800" kern="0" dirty="0" smtClean="0"/>
          </a:p>
          <a:p>
            <a:pPr lvl="1">
              <a:lnSpc>
                <a:spcPct val="120000"/>
              </a:lnSpc>
              <a:spcBef>
                <a:spcPts val="0"/>
              </a:spcBef>
            </a:pPr>
            <a:r>
              <a:rPr lang="en-US" sz="1800" kern="0" dirty="0" smtClean="0"/>
              <a:t>Repeat any questions that are inadvertently asked away from the microphone</a:t>
            </a:r>
            <a:endParaRPr lang="en-US" sz="1800" kern="0" dirty="0" smtClean="0"/>
          </a:p>
          <a:p>
            <a:pPr>
              <a:lnSpc>
                <a:spcPct val="120000"/>
              </a:lnSpc>
            </a:pPr>
            <a:r>
              <a:rPr lang="en-US" sz="2000" kern="0" dirty="0" smtClean="0"/>
              <a:t>Remote Attendees:</a:t>
            </a:r>
            <a:endParaRPr lang="en-US" sz="2000" kern="0" dirty="0" smtClean="0"/>
          </a:p>
          <a:p>
            <a:pPr lvl="1">
              <a:lnSpc>
                <a:spcPct val="120000"/>
              </a:lnSpc>
              <a:spcBef>
                <a:spcPts val="0"/>
              </a:spcBef>
            </a:pPr>
            <a:r>
              <a:rPr lang="en-US" sz="1800" kern="0" dirty="0" smtClean="0"/>
              <a:t>Join </a:t>
            </a:r>
            <a:r>
              <a:rPr lang="en-US" sz="1800" kern="0" dirty="0" err="1" smtClean="0"/>
              <a:t>Webex</a:t>
            </a:r>
            <a:r>
              <a:rPr lang="en-US" sz="1800" kern="0" dirty="0" smtClean="0"/>
              <a:t> and set </a:t>
            </a:r>
            <a:r>
              <a:rPr lang="en-US" sz="1800" kern="0" dirty="0" err="1" smtClean="0"/>
              <a:t>Webex</a:t>
            </a:r>
            <a:r>
              <a:rPr lang="en-US" sz="1800" kern="0" dirty="0" smtClean="0"/>
              <a:t> audio as ‘music’</a:t>
            </a:r>
            <a:endParaRPr lang="en-US" sz="1800" kern="0" dirty="0" smtClean="0"/>
          </a:p>
          <a:p>
            <a:pPr lvl="1">
              <a:lnSpc>
                <a:spcPct val="120000"/>
              </a:lnSpc>
              <a:spcBef>
                <a:spcPts val="0"/>
              </a:spcBef>
            </a:pPr>
            <a:r>
              <a:rPr lang="en-US" sz="1800" kern="0" dirty="0" smtClean="0"/>
              <a:t>Use the </a:t>
            </a:r>
            <a:r>
              <a:rPr lang="en-US" sz="1800" kern="0" dirty="0" err="1" smtClean="0"/>
              <a:t>Webex</a:t>
            </a:r>
            <a:r>
              <a:rPr lang="en-US" sz="1800" kern="0" dirty="0" smtClean="0"/>
              <a:t> chat window to indicate you want to speak (“q”)</a:t>
            </a:r>
            <a:endParaRPr lang="en-US" sz="1800" kern="0" dirty="0" smtClean="0"/>
          </a:p>
          <a:p>
            <a:pPr lvl="1">
              <a:lnSpc>
                <a:spcPct val="120000"/>
              </a:lnSpc>
              <a:spcBef>
                <a:spcPts val="0"/>
              </a:spcBef>
            </a:pPr>
            <a:r>
              <a:rPr lang="en-US" sz="1800" kern="0" dirty="0" smtClean="0"/>
              <a:t>Wait to be called on to speak</a:t>
            </a:r>
            <a:endParaRPr lang="en-US" sz="1800" kern="0" dirty="0" smtClean="0"/>
          </a:p>
          <a:p>
            <a:pPr>
              <a:lnSpc>
                <a:spcPct val="120000"/>
              </a:lnSpc>
            </a:pPr>
            <a:r>
              <a:rPr lang="en-US" altLang="zh-CN" sz="2100" kern="0" dirty="0" smtClean="0"/>
              <a:t>Reference:</a:t>
            </a:r>
            <a:endParaRPr lang="en-US" altLang="zh-CN" sz="2100" kern="0" dirty="0" smtClean="0"/>
          </a:p>
          <a:p>
            <a:pPr marL="99695" indent="0">
              <a:lnSpc>
                <a:spcPct val="120000"/>
              </a:lnSpc>
            </a:pPr>
            <a:r>
              <a:rPr lang="en-US" altLang="zh-CN" sz="1800" b="0" u="sng" kern="0" dirty="0" smtClean="0">
                <a:hlinkClick r:id="rId1"/>
              </a:rPr>
              <a:t>https://mentor.ieee.org/802-ec/dcn/22/ec-22-0204-00-00EC-2022-nov-ieee-802-mixed-mode-plenary-meeting-av-training.pptx</a:t>
            </a:r>
            <a:r>
              <a:rPr lang="en-US" altLang="zh-CN" sz="1800" b="0" u="sng" kern="0" dirty="0" smtClean="0"/>
              <a:t> </a:t>
            </a:r>
            <a:endParaRPr lang="en-US" altLang="zh-CN" sz="1800" b="0" u="sng" kern="0"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the September</a:t>
            </a:r>
            <a:r>
              <a:rPr lang="en-US" sz="3200" dirty="0" smtClean="0">
                <a:sym typeface="+mn-ea"/>
              </a:rPr>
              <a:t> </a:t>
            </a:r>
            <a:r>
              <a:rPr lang="en-US" sz="3200" dirty="0">
                <a:sym typeface="+mn-ea"/>
              </a:rPr>
              <a:t>IEEE 802 interim</a:t>
            </a:r>
            <a:r>
              <a:rPr lang="en-US" sz="3200" dirty="0" smtClean="0">
                <a:sym typeface="+mn-ea"/>
              </a:rPr>
              <a:t> </a:t>
            </a:r>
            <a:r>
              <a:rPr 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dirty="0">
                <a:sym typeface="+mn-ea"/>
              </a:rPr>
              <a:t>This meeting is part of the September IEEE 802 interim session</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You must pay the registration fee whether attending in-person or remotely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have not already done so, you can register here: </a:t>
            </a:r>
            <a:r>
              <a:rPr lang="en-US" sz="2400" dirty="0">
                <a:sym typeface="+mn-ea"/>
                <a:hlinkClick r:id="rId1"/>
              </a:rPr>
              <a:t>https://cvent.me/LBkMEE</a:t>
            </a:r>
            <a:endParaRPr lang="en-US" sz="2400" dirty="0"/>
          </a:p>
          <a:p>
            <a:pPr marL="0" indent="0"/>
            <a:endParaRPr lang="en-US" sz="2400" dirty="0"/>
          </a:p>
          <a:p>
            <a:pPr>
              <a:buFont typeface="Arial" panose="020B0604020202020204" pitchFamily="34" charset="0"/>
              <a:buChar char="•"/>
            </a:pPr>
            <a:r>
              <a:rPr lang="en-US" sz="2400" dirty="0">
                <a:sym typeface="+mn-ea"/>
              </a:rPr>
              <a:t>If you do not intend to register for this session you must leave this meeting and, if you have logged attendance on IMAT, email the 802.11 chair or vice chairs to have your attendance cancelled</a:t>
            </a:r>
            <a:endParaRPr lang="en-US" sz="2400" dirty="0"/>
          </a:p>
          <a:p>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11-24/1237, AMP Tag-STA Requirements for Close-Range Backscattering, Rui Cao (NXP)</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11-24/1495, Draft of Specification Framework for TGbp, Yinan Qi (OPPO)</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11-14/1497, Uplink Rates for Active Transmission, Amichai Sanderovich (Wiliot)</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11-14/</a:t>
            </a:r>
            <a:r>
              <a:rPr lang="en-US" altLang="en-US" sz="1600" kern="0" dirty="0">
                <a:solidFill>
                  <a:schemeClr val="tx1"/>
                </a:solidFill>
                <a:latin typeface="Calibri" panose="020F0502020204030204" pitchFamily="34" charset="0"/>
                <a:cs typeface="Calibri" panose="020F0502020204030204" pitchFamily="34" charset="0"/>
              </a:rPr>
              <a:t>1500, Duty-cycle AMP operation, Weijie Xu (OPPO)</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11-14/</a:t>
            </a:r>
            <a:r>
              <a:rPr lang="en-US" altLang="en-US" sz="1600" kern="0" dirty="0">
                <a:solidFill>
                  <a:schemeClr val="tx1"/>
                </a:solidFill>
                <a:latin typeface="Calibri" panose="020F0502020204030204" pitchFamily="34" charset="0"/>
                <a:cs typeface="Calibri" panose="020F0502020204030204" pitchFamily="34" charset="0"/>
              </a:rPr>
              <a:t>1501, multiple access for AMP IoT, Weijie Xu (OPPO)</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11-14/</a:t>
            </a:r>
            <a:r>
              <a:rPr lang="en-US" altLang="en-US" sz="1600" kern="0" dirty="0">
                <a:solidFill>
                  <a:schemeClr val="tx1"/>
                </a:solidFill>
                <a:latin typeface="Calibri" panose="020F0502020204030204" pitchFamily="34" charset="0"/>
                <a:cs typeface="Calibri" panose="020F0502020204030204" pitchFamily="34" charset="0"/>
              </a:rPr>
              <a:t>1513, Downlink link budget of passive receivers, </a:t>
            </a:r>
            <a:r>
              <a:rPr lang="en-US" altLang="en-US" sz="1600" kern="0" dirty="0">
                <a:solidFill>
                  <a:schemeClr val="tx1"/>
                </a:solidFill>
                <a:latin typeface="Calibri" panose="020F0502020204030204" pitchFamily="34" charset="0"/>
                <a:cs typeface="Calibri" panose="020F0502020204030204" pitchFamily="34" charset="0"/>
                <a:sym typeface="+mn-ea"/>
              </a:rPr>
              <a:t>Amichai Sanderovich (Wiliot)</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11-24/1520, Charging and Discharging Intervals in Passive AMP STAs, Dror Regev (Huawei)</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11-14/</a:t>
            </a:r>
            <a:r>
              <a:rPr lang="en-US" altLang="en-US" sz="1600" kern="0" dirty="0">
                <a:solidFill>
                  <a:schemeClr val="tx1"/>
                </a:solidFill>
                <a:latin typeface="Calibri" panose="020F0502020204030204" pitchFamily="34" charset="0"/>
                <a:cs typeface="Calibri" panose="020F0502020204030204" pitchFamily="34" charset="0"/>
              </a:rPr>
              <a:t>1524, </a:t>
            </a:r>
            <a:r>
              <a:rPr lang="en-US" altLang="zh-CN" sz="1600" kern="0" dirty="0">
                <a:solidFill>
                  <a:schemeClr val="tx1"/>
                </a:solidFill>
                <a:latin typeface="Calibri" panose="020F0502020204030204" pitchFamily="34" charset="0"/>
                <a:cs typeface="Calibri" panose="020F0502020204030204" pitchFamily="34" charset="0"/>
              </a:rPr>
              <a:t>Follow-up on the AMP WPT protocol</a:t>
            </a:r>
            <a:r>
              <a:rPr lang="en-US" altLang="zh-CN" sz="1600" kern="0" dirty="0">
                <a:solidFill>
                  <a:schemeClr val="tx1"/>
                </a:solidFill>
                <a:latin typeface="Calibri" panose="020F0502020204030204" pitchFamily="34" charset="0"/>
                <a:cs typeface="Calibri" panose="020F0502020204030204" pitchFamily="34" charset="0"/>
              </a:rPr>
              <a:t>, Ian Bajaj (Huawei)</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TBC (call for submissions)</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038600" y="1448435"/>
            <a:ext cx="3585845" cy="500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chemeClr val="tx1"/>
                </a:solidFill>
              </a:rPr>
              <a:t>Wednesday</a:t>
            </a:r>
            <a:r>
              <a:rPr lang="en-GB" altLang="en-US" sz="1800" u="sng" dirty="0" smtClean="0">
                <a:solidFill>
                  <a:schemeClr val="tx1"/>
                </a:solidFill>
              </a:rPr>
              <a:t> (</a:t>
            </a:r>
            <a:r>
              <a:rPr lang="en-US" altLang="en-GB" sz="1800" u="sng" dirty="0" smtClean="0">
                <a:solidFill>
                  <a:schemeClr val="tx1"/>
                </a:solidFill>
              </a:rPr>
              <a:t>A</a:t>
            </a:r>
            <a:r>
              <a:rPr lang="en-GB" altLang="en-US" sz="1800" u="sng" dirty="0" smtClean="0">
                <a:solidFill>
                  <a:schemeClr val="tx1"/>
                </a:solidFill>
              </a:rPr>
              <a:t>M</a:t>
            </a:r>
            <a:r>
              <a:rPr lang="en-US" altLang="en-GB" sz="1800" u="sng" dirty="0" smtClean="0">
                <a:solidFill>
                  <a:schemeClr val="tx1"/>
                </a:solidFill>
              </a:rPr>
              <a:t>2, </a:t>
            </a:r>
            <a:r>
              <a:rPr lang="en-US" altLang="en-GB" sz="1800" u="sng" dirty="0" smtClean="0">
                <a:sym typeface="+mn-ea"/>
              </a:rPr>
              <a:t>Location TBD</a:t>
            </a:r>
            <a:r>
              <a:rPr lang="en-GB" altLang="en-US" sz="1800" u="sng" dirty="0" smtClean="0">
                <a:solidFill>
                  <a:schemeClr val="tx1"/>
                </a:solidFill>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rPr>
              <a:t>Regular items</a:t>
            </a:r>
            <a:endParaRPr lang="en-US" sz="1800" dirty="0" smtClean="0">
              <a:solidFill>
                <a:schemeClr val="tx1"/>
              </a:solidFill>
            </a:endParaRPr>
          </a:p>
          <a:p>
            <a:pPr eaLnBrk="0" hangingPunct="0">
              <a:lnSpc>
                <a:spcPct val="100000"/>
              </a:lnSpc>
              <a:spcBef>
                <a:spcPts val="0"/>
              </a:spcBef>
              <a:defRPr/>
            </a:pPr>
            <a:r>
              <a:rPr lang="en-US" altLang="en-GB" sz="1800" dirty="0" smtClean="0">
                <a:solidFill>
                  <a:schemeClr val="tx1"/>
                </a:solidFill>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olidFill>
                  <a:schemeClr val="tx1"/>
                </a:solidFill>
                <a:sym typeface="+mn-ea"/>
              </a:rPr>
              <a:t>Recess</a:t>
            </a:r>
            <a:endParaRPr lang="en-GB" altLang="en-US" sz="1800" dirty="0">
              <a:solidFill>
                <a:schemeClr val="tx1"/>
              </a:solidFill>
              <a:sym typeface="+mn-ea"/>
            </a:endParaRP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lnSpc>
                <a:spcPct val="100000"/>
              </a:lnSpc>
              <a:spcBef>
                <a:spcPts val="0"/>
              </a:spcBef>
              <a:buNone/>
              <a:defRPr/>
            </a:pPr>
            <a:r>
              <a:rPr lang="en-US" altLang="en-GB" sz="1800" u="sng" dirty="0" smtClean="0">
                <a:sym typeface="+mn-ea"/>
              </a:rPr>
              <a:t>Wednesday</a:t>
            </a:r>
            <a:r>
              <a:rPr lang="en-GB" altLang="en-US" sz="1800" u="sng" dirty="0" smtClean="0">
                <a:sym typeface="+mn-ea"/>
              </a:rPr>
              <a:t> </a:t>
            </a:r>
            <a:r>
              <a:rPr lang="en-GB" altLang="en-US" sz="1800" u="sng" dirty="0" smtClean="0">
                <a:sym typeface="+mn-ea"/>
              </a:rPr>
              <a:t>(</a:t>
            </a:r>
            <a:r>
              <a:rPr lang="en-US" altLang="en-GB" sz="1800" u="sng" dirty="0" smtClean="0">
                <a:sym typeface="+mn-ea"/>
              </a:rPr>
              <a:t>PM2, Location TBD</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ym typeface="+mn-ea"/>
              </a:rPr>
              <a:t>Regular items</a:t>
            </a:r>
            <a:endParaRPr lang="en-US" altLang="en-GB" sz="1800" dirty="0" smtClean="0">
              <a:sym typeface="+mn-ea"/>
            </a:endParaRPr>
          </a:p>
          <a:p>
            <a:pPr lvl="0" eaLnBrk="0" hangingPunct="0">
              <a:lnSpc>
                <a:spcPct val="100000"/>
              </a:lnSpc>
              <a:spcBef>
                <a:spcPts val="0"/>
              </a:spcBef>
              <a:defRPr/>
            </a:pPr>
            <a:r>
              <a:rPr lang="en-US" altLang="en-GB" sz="1800" dirty="0" smtClean="0">
                <a:sym typeface="+mn-ea"/>
              </a:rPr>
              <a:t>Contribution discussion</a:t>
            </a:r>
            <a:endParaRPr lang="en-US" altLang="en-GB" sz="1800" dirty="0" smtClean="0">
              <a:sym typeface="+mn-ea"/>
            </a:endParaRPr>
          </a:p>
          <a:p>
            <a:pPr lvl="0" eaLnBrk="0" hangingPunct="0">
              <a:lnSpc>
                <a:spcPct val="100000"/>
              </a:lnSpc>
              <a:spcBef>
                <a:spcPts val="0"/>
              </a:spcBef>
              <a:defRPr/>
            </a:pPr>
            <a:r>
              <a:rPr lang="en-US" altLang="en-GB" sz="1800" dirty="0" smtClean="0">
                <a:sym typeface="+mn-ea"/>
              </a:rPr>
              <a:t>Recess</a:t>
            </a:r>
            <a:endParaRPr lang="en-US" altLang="en-GB" sz="1800" dirty="0" smtClean="0">
              <a:sym typeface="+mn-ea"/>
            </a:endParaRP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lnSpc>
                <a:spcPct val="100000"/>
              </a:lnSpc>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AM2, Location TBD</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ym typeface="+mn-ea"/>
            </a:endParaRPr>
          </a:p>
          <a:p>
            <a:pPr lvl="0" eaLnBrk="0" hangingPunct="0">
              <a:lnSpc>
                <a:spcPct val="100000"/>
              </a:lnSpc>
              <a:spcBef>
                <a:spcPts val="0"/>
              </a:spcBef>
              <a:defRPr/>
            </a:pPr>
            <a:r>
              <a:rPr lang="en-US" altLang="en-GB" sz="1800" dirty="0" smtClean="0">
                <a:sym typeface="+mn-ea"/>
              </a:rPr>
              <a:t>Contribution discussion</a:t>
            </a:r>
            <a:endParaRPr lang="en-US" altLang="en-GB" sz="1800" dirty="0" smtClean="0">
              <a:sym typeface="+mn-ea"/>
            </a:endParaRPr>
          </a:p>
          <a:p>
            <a:pPr lvl="0" eaLnBrk="0" hangingPunct="0">
              <a:lnSpc>
                <a:spcPct val="100000"/>
              </a:lnSpc>
              <a:spcBef>
                <a:spcPts val="0"/>
              </a:spcBef>
              <a:defRPr/>
            </a:pPr>
            <a:r>
              <a:rPr lang="en-US" altLang="en-GB" sz="1800" dirty="0" smtClean="0">
                <a:sym typeface="+mn-ea"/>
              </a:rPr>
              <a:t>Recess</a:t>
            </a: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
        <p:nvSpPr>
          <p:cNvPr id="7" name="Rectangle 3"/>
          <p:cNvSpPr txBox="1">
            <a:spLocks noChangeArrowheads="1"/>
          </p:cNvSpPr>
          <p:nvPr/>
        </p:nvSpPr>
        <p:spPr bwMode="auto">
          <a:xfrm>
            <a:off x="7846060" y="1448435"/>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GB" altLang="en-US" sz="1800" u="sng" dirty="0" smtClean="0">
                <a:sym typeface="+mn-ea"/>
              </a:rPr>
              <a:t>Thursday (</a:t>
            </a:r>
            <a:r>
              <a:rPr lang="en-US" altLang="en-GB" sz="1800" u="sng" dirty="0" smtClean="0">
                <a:sym typeface="+mn-ea"/>
              </a:rPr>
              <a:t>P</a:t>
            </a:r>
            <a:r>
              <a:rPr lang="en-GB" altLang="en-US" sz="1800" u="sng" dirty="0" smtClean="0">
                <a:sym typeface="+mn-ea"/>
              </a:rPr>
              <a:t>M</a:t>
            </a:r>
            <a:r>
              <a:rPr lang="en-US" altLang="en-GB" sz="1800" u="sng" dirty="0" smtClean="0">
                <a:sym typeface="+mn-ea"/>
              </a:rPr>
              <a:t>2</a:t>
            </a:r>
            <a:r>
              <a:rPr lang="en-GB" altLang="en-US" sz="1800" u="sng" dirty="0" smtClean="0">
                <a:sym typeface="+mn-ea"/>
              </a:rPr>
              <a:t>, </a:t>
            </a:r>
            <a:r>
              <a:rPr lang="en-US" altLang="en-GB" sz="1800" u="sng" dirty="0" smtClean="0">
                <a:sym typeface="+mn-ea"/>
              </a:rPr>
              <a:t>Location TBD</a:t>
            </a:r>
            <a:r>
              <a:rPr lang="en-GB" altLang="en-US" sz="1800" u="sng" dirty="0" smtClean="0">
                <a:sym typeface="+mn-ea"/>
              </a:rPr>
              <a:t>)</a:t>
            </a:r>
            <a:endParaRPr lang="en-GB" altLang="en-US" sz="1800" u="sng" dirty="0" smtClean="0">
              <a:solidFill>
                <a:schemeClr val="tx1"/>
              </a:solidFill>
            </a:endParaRPr>
          </a:p>
          <a:p>
            <a:pPr eaLnBrk="0" hangingPunct="0">
              <a:spcBef>
                <a:spcPts val="0"/>
              </a:spcBef>
              <a:defRPr/>
            </a:pPr>
            <a:r>
              <a:rPr lang="en-US" altLang="en-GB" sz="1800" dirty="0" smtClean="0">
                <a:sym typeface="+mn-ea"/>
              </a:rPr>
              <a:t>Regular items</a:t>
            </a:r>
            <a:endParaRPr lang="en-US" altLang="en-GB" sz="1800" dirty="0" smtClean="0">
              <a:sym typeface="+mn-ea"/>
            </a:endParaRPr>
          </a:p>
          <a:p>
            <a:pPr eaLnBrk="0" hangingPunct="0">
              <a:spcBef>
                <a:spcPts val="0"/>
              </a:spcBef>
              <a:defRPr/>
            </a:pPr>
            <a:r>
              <a:rPr lang="en-US" altLang="en-GB" sz="1800" dirty="0" smtClean="0">
                <a:sym typeface="+mn-ea"/>
              </a:rPr>
              <a:t>Contribution discussion</a:t>
            </a:r>
            <a:endParaRPr lang="en-US" altLang="en-GB" sz="1800" dirty="0" smtClean="0">
              <a:sym typeface="+mn-ea"/>
            </a:endParaRPr>
          </a:p>
          <a:p>
            <a:pPr eaLnBrk="0" hangingPunct="0">
              <a:spcBef>
                <a:spcPts val="0"/>
              </a:spcBef>
              <a:defRPr/>
            </a:pPr>
            <a:r>
              <a:rPr lang="en-US" altLang="en-GB" sz="1800" dirty="0" smtClean="0">
                <a:solidFill>
                  <a:schemeClr val="tx1"/>
                </a:solidFill>
                <a:sym typeface="+mn-ea"/>
              </a:rPr>
              <a:t>SPs and Motions</a:t>
            </a:r>
            <a:endParaRPr lang="en-US" altLang="en-GB" sz="1800" dirty="0" smtClean="0">
              <a:sym typeface="+mn-ea"/>
            </a:endParaRPr>
          </a:p>
          <a:p>
            <a:pPr eaLnBrk="0" hangingPunct="0">
              <a:spcBef>
                <a:spcPts val="0"/>
              </a:spcBef>
              <a:defRPr/>
            </a:pPr>
            <a:r>
              <a:rPr lang="en-US" altLang="en-GB" sz="1800" dirty="0" smtClean="0">
                <a:sym typeface="+mn-ea"/>
              </a:rPr>
              <a:t>Timeline Review</a:t>
            </a:r>
            <a:endParaRPr lang="en-US" altLang="en-GB" sz="1800" dirty="0" smtClean="0">
              <a:sym typeface="+mn-ea"/>
            </a:endParaRPr>
          </a:p>
          <a:p>
            <a:pPr eaLnBrk="0" hangingPunct="0">
              <a:spcBef>
                <a:spcPts val="0"/>
              </a:spcBef>
              <a:defRPr/>
            </a:pPr>
            <a:r>
              <a:rPr lang="en-US" altLang="en-GB" sz="1800" dirty="0" smtClean="0">
                <a:sym typeface="+mn-ea"/>
              </a:rPr>
              <a:t>Teleconference Plan</a:t>
            </a:r>
            <a:endParaRPr lang="en-US" altLang="en-GB" sz="1800" dirty="0" smtClean="0">
              <a:solidFill>
                <a:schemeClr val="tx1"/>
              </a:solidFill>
            </a:endParaRPr>
          </a:p>
          <a:p>
            <a:pPr lvl="0" eaLnBrk="0" hangingPunct="0">
              <a:spcBef>
                <a:spcPts val="0"/>
              </a:spcBef>
              <a:defRPr/>
            </a:pPr>
            <a:r>
              <a:rPr lang="en-US" altLang="en-GB" sz="1800" dirty="0" smtClean="0">
                <a:sym typeface="+mn-ea"/>
              </a:rPr>
              <a:t>Adjourn</a:t>
            </a:r>
            <a:endParaRPr lang="en-US" altLang="en-GB" sz="1800" dirty="0" smtClean="0">
              <a:solidFill>
                <a:schemeClr val="tx1"/>
              </a:solidFill>
              <a:sym typeface="+mn-ea"/>
            </a:endParaRP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
        <p:nvSpPr>
          <p:cNvPr id="3" name="文本框 2"/>
          <p:cNvSpPr txBox="1"/>
          <p:nvPr/>
        </p:nvSpPr>
        <p:spPr>
          <a:xfrm>
            <a:off x="7315200" y="4723765"/>
            <a:ext cx="4803775" cy="1641475"/>
          </a:xfrm>
          <a:prstGeom prst="rect">
            <a:avLst/>
          </a:prstGeom>
          <a:noFill/>
        </p:spPr>
        <p:txBody>
          <a:bodyPr wrap="square" rtlCol="0" anchor="t">
            <a:spAutoFit/>
          </a:bodyPr>
          <a:p>
            <a:pPr lvl="0" eaLnBrk="0" hangingPunct="0">
              <a:lnSpc>
                <a:spcPct val="120000"/>
              </a:lnSpc>
              <a:spcBef>
                <a:spcPts val="0"/>
              </a:spcBef>
              <a:defRPr/>
            </a:pPr>
            <a:r>
              <a:rPr lang="en-US" altLang="en-GB" sz="1400" b="1" i="1" dirty="0" smtClean="0">
                <a:sym typeface="+mn-ea"/>
              </a:rPr>
              <a:t>Note, the “Regular items” include:</a:t>
            </a:r>
            <a:endParaRPr lang="en-US" altLang="en-GB" sz="1400" b="1" i="1" dirty="0" smtClean="0">
              <a:sym typeface="+mn-ea"/>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smtClean="0">
                <a:sym typeface="+mn-ea"/>
              </a:rPr>
              <a:t>Call </a:t>
            </a:r>
            <a:r>
              <a:rPr lang="en-US" altLang="en-GB" sz="1400" b="1" i="1" dirty="0">
                <a:sym typeface="+mn-ea"/>
              </a:rPr>
              <a:t>meeting to order and remind the group to record </a:t>
            </a:r>
            <a:r>
              <a:rPr lang="en-US" altLang="en-GB" sz="1400" b="1" i="1" dirty="0" smtClean="0">
                <a:sym typeface="+mn-ea"/>
              </a:rPr>
              <a:t>attendance </a:t>
            </a:r>
            <a:r>
              <a:rPr lang="en-US" altLang="en-GB" sz="1400" b="1" i="1" dirty="0">
                <a:sym typeface="+mn-ea"/>
              </a:rPr>
              <a:t>on imat.ieee.org</a:t>
            </a:r>
            <a:endParaRPr lang="en-GB" altLang="en-US"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a:sym typeface="+mn-ea"/>
              </a:rPr>
              <a:t>IEEE-SA IPR policies </a:t>
            </a:r>
            <a:r>
              <a:rPr lang="en-US" altLang="en-GB" sz="1400" b="1" i="1" dirty="0">
                <a:sym typeface="+mn-ea"/>
              </a:rPr>
              <a:t>and meeting rules</a:t>
            </a:r>
            <a:endParaRPr lang="en-US" altLang="en-GB"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Approve meeting </a:t>
            </a:r>
            <a:r>
              <a:rPr lang="en-GB" altLang="en-US" sz="1400" b="1" i="1" dirty="0" smtClean="0">
                <a:sym typeface="+mn-ea"/>
              </a:rPr>
              <a:t>agenda</a:t>
            </a:r>
            <a:endParaRPr lang="en-GB" altLang="en-US" sz="1400" b="1" i="1" dirty="0" smtClean="0">
              <a:sym typeface="+mn-ea"/>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Ask for any other business for the meeting</a:t>
            </a:r>
            <a:endParaRPr lang="en-US" altLang="en-GB" sz="1400" b="1" i="1" dirty="0" smtClean="0">
              <a:sym typeface="+mn-ea"/>
            </a:endParaRPr>
          </a:p>
        </p:txBody>
      </p:sp>
      <p:sp>
        <p:nvSpPr>
          <p:cNvPr id="8" name="Rectangle 3"/>
          <p:cNvSpPr txBox="1">
            <a:spLocks noChangeArrowheads="1"/>
          </p:cNvSpPr>
          <p:nvPr/>
        </p:nvSpPr>
        <p:spPr bwMode="auto">
          <a:xfrm>
            <a:off x="533400" y="1448435"/>
            <a:ext cx="3263265" cy="502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chemeClr val="tx1"/>
                </a:solidFill>
              </a:rPr>
              <a:t>Monday</a:t>
            </a:r>
            <a:r>
              <a:rPr lang="en-GB" altLang="en-US" sz="1800" u="sng" dirty="0" smtClean="0">
                <a:solidFill>
                  <a:schemeClr val="tx1"/>
                </a:solidFill>
              </a:rPr>
              <a:t> (AM</a:t>
            </a:r>
            <a:r>
              <a:rPr lang="en-US" altLang="en-GB" sz="1800" u="sng" dirty="0" smtClean="0">
                <a:solidFill>
                  <a:schemeClr val="tx1"/>
                </a:solidFill>
              </a:rPr>
              <a:t>2, </a:t>
            </a:r>
            <a:r>
              <a:rPr lang="en-US" altLang="en-GB" sz="1800" u="sng" dirty="0" smtClean="0">
                <a:sym typeface="+mn-ea"/>
              </a:rPr>
              <a:t>Location TBD</a:t>
            </a:r>
            <a:r>
              <a:rPr lang="en-GB" altLang="en-US" sz="1800" u="sng" dirty="0" smtClean="0">
                <a:solidFill>
                  <a:schemeClr val="tx1"/>
                </a:solidFill>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rPr>
              <a:t>Regular items</a:t>
            </a:r>
            <a:endParaRPr lang="en-US" sz="1800" dirty="0" smtClean="0">
              <a:solidFill>
                <a:schemeClr val="tx1"/>
              </a:solidFill>
            </a:endParaRPr>
          </a:p>
          <a:p>
            <a:pPr lvl="0" eaLnBrk="0" hangingPunct="0">
              <a:lnSpc>
                <a:spcPct val="100000"/>
              </a:lnSpc>
              <a:spcBef>
                <a:spcPts val="0"/>
              </a:spcBef>
              <a:defRPr/>
            </a:pPr>
            <a:r>
              <a:rPr lang="en-US" sz="1800" dirty="0" smtClean="0">
                <a:solidFill>
                  <a:schemeClr val="tx1"/>
                </a:solidFill>
              </a:rPr>
              <a:t>Approve TG minutes</a:t>
            </a:r>
            <a:endParaRPr lang="en-US" sz="1800" dirty="0" smtClean="0">
              <a:solidFill>
                <a:schemeClr val="tx1"/>
              </a:solidFill>
            </a:endParaRPr>
          </a:p>
          <a:p>
            <a:pPr eaLnBrk="0" hangingPunct="0">
              <a:lnSpc>
                <a:spcPct val="100000"/>
              </a:lnSpc>
              <a:spcBef>
                <a:spcPts val="0"/>
              </a:spcBef>
              <a:defRPr/>
            </a:pPr>
            <a:r>
              <a:rPr lang="en-US" altLang="en-GB" sz="1800" dirty="0" smtClean="0">
                <a:solidFill>
                  <a:schemeClr val="tx1"/>
                </a:solidFill>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olidFill>
                  <a:schemeClr val="tx1"/>
                </a:solidFill>
                <a:sym typeface="+mn-ea"/>
              </a:rPr>
              <a:t>Recess</a:t>
            </a:r>
            <a:endParaRPr lang="en-GB" altLang="en-US" sz="1800" dirty="0">
              <a:solidFill>
                <a:schemeClr val="tx1"/>
              </a:solidFill>
              <a:sym typeface="+mn-ea"/>
            </a:endParaRP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lnSpc>
                <a:spcPct val="100000"/>
              </a:lnSpc>
              <a:spcBef>
                <a:spcPts val="0"/>
              </a:spcBef>
              <a:buNone/>
              <a:defRPr/>
            </a:pPr>
            <a:r>
              <a:rPr lang="en-US" altLang="en-GB" sz="1800" u="sng" dirty="0" smtClean="0">
                <a:sym typeface="+mn-ea"/>
              </a:rPr>
              <a:t>Monday</a:t>
            </a:r>
            <a:r>
              <a:rPr lang="en-GB" altLang="en-US" sz="1800" u="sng" dirty="0" smtClean="0">
                <a:sym typeface="+mn-ea"/>
              </a:rPr>
              <a:t> (</a:t>
            </a:r>
            <a:r>
              <a:rPr lang="en-US" altLang="en-GB" sz="1800" u="sng" dirty="0" smtClean="0">
                <a:sym typeface="+mn-ea"/>
              </a:rPr>
              <a:t>PM2, Location TBD</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ym typeface="+mn-ea"/>
              </a:rPr>
              <a:t>Regular items</a:t>
            </a:r>
            <a:endParaRPr lang="en-US" altLang="en-GB" sz="1800" dirty="0" smtClean="0">
              <a:sym typeface="+mn-ea"/>
            </a:endParaRPr>
          </a:p>
          <a:p>
            <a:pPr lvl="0" eaLnBrk="0" hangingPunct="0">
              <a:lnSpc>
                <a:spcPct val="100000"/>
              </a:lnSpc>
              <a:spcBef>
                <a:spcPts val="0"/>
              </a:spcBef>
              <a:defRPr/>
            </a:pPr>
            <a:r>
              <a:rPr lang="en-US" altLang="en-GB" sz="1800" dirty="0" smtClean="0">
                <a:sym typeface="+mn-ea"/>
              </a:rPr>
              <a:t>SFD baselie motion</a:t>
            </a:r>
            <a:endParaRPr lang="en-US" altLang="en-GB" sz="1800" dirty="0" smtClean="0">
              <a:sym typeface="+mn-ea"/>
            </a:endParaRPr>
          </a:p>
          <a:p>
            <a:pPr lvl="0" eaLnBrk="0" hangingPunct="0">
              <a:lnSpc>
                <a:spcPct val="100000"/>
              </a:lnSpc>
              <a:spcBef>
                <a:spcPts val="0"/>
              </a:spcBef>
              <a:defRPr/>
            </a:pPr>
            <a:r>
              <a:rPr lang="en-US" altLang="en-GB" sz="1800" dirty="0" smtClean="0">
                <a:sym typeface="+mn-ea"/>
              </a:rPr>
              <a:t>Contribution discussion</a:t>
            </a:r>
            <a:endParaRPr lang="en-US" altLang="en-GB" sz="1800" dirty="0" smtClean="0">
              <a:sym typeface="+mn-ea"/>
            </a:endParaRPr>
          </a:p>
          <a:p>
            <a:pPr lvl="0" eaLnBrk="0" hangingPunct="0">
              <a:lnSpc>
                <a:spcPct val="100000"/>
              </a:lnSpc>
              <a:spcBef>
                <a:spcPts val="0"/>
              </a:spcBef>
              <a:defRPr/>
            </a:pPr>
            <a:r>
              <a:rPr lang="en-US" altLang="en-GB" sz="1800" dirty="0" smtClean="0">
                <a:sym typeface="+mn-ea"/>
              </a:rPr>
              <a:t>Recess</a:t>
            </a:r>
            <a:endParaRPr lang="en-US" altLang="en-GB" sz="1800" dirty="0" smtClean="0">
              <a:sym typeface="+mn-ea"/>
            </a:endParaRP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lnSpc>
                <a:spcPct val="100000"/>
              </a:lnSpc>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AM2, Location TBD</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ym typeface="+mn-ea"/>
            </a:endParaRPr>
          </a:p>
          <a:p>
            <a:pPr lvl="0" eaLnBrk="0" hangingPunct="0">
              <a:lnSpc>
                <a:spcPct val="100000"/>
              </a:lnSpc>
              <a:spcBef>
                <a:spcPts val="0"/>
              </a:spcBef>
              <a:defRPr/>
            </a:pPr>
            <a:r>
              <a:rPr lang="en-US" altLang="en-GB" sz="1800" dirty="0" smtClean="0">
                <a:sym typeface="+mn-ea"/>
              </a:rPr>
              <a:t>Contribution discussion</a:t>
            </a:r>
            <a:endParaRPr lang="en-US" altLang="en-GB" sz="1800" dirty="0" smtClean="0">
              <a:sym typeface="+mn-ea"/>
            </a:endParaRPr>
          </a:p>
          <a:p>
            <a:pPr lvl="0" eaLnBrk="0" hangingPunct="0">
              <a:lnSpc>
                <a:spcPct val="100000"/>
              </a:lnSpc>
              <a:spcBef>
                <a:spcPts val="0"/>
              </a:spcBef>
              <a:defRPr/>
            </a:pPr>
            <a:r>
              <a:rPr lang="en-US" altLang="en-GB" sz="1800" dirty="0" smtClean="0">
                <a:sym typeface="+mn-ea"/>
              </a:rPr>
              <a:t>Recess</a:t>
            </a: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9</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endParaRPr lang="en-US" altLang="en-US" sz="2000" kern="0" dirty="0">
              <a:latin typeface="Arial" panose="020B0604020202020204" pitchFamily="34" charset="0"/>
              <a:sym typeface="+mn-ea"/>
            </a:endParaRPr>
          </a:p>
          <a:p>
            <a:pPr marL="1257300" lvl="2" indent="457200">
              <a:lnSpc>
                <a:spcPct val="90000"/>
              </a:lnSpc>
              <a:buNone/>
              <a:defRPr/>
            </a:pPr>
            <a:r>
              <a:rPr lang="en-US" altLang="en-US" sz="2000" b="1" kern="0" dirty="0">
                <a:latin typeface="Arial" panose="020B0604020202020204" pitchFamily="34" charset="0"/>
              </a:rPr>
              <a:t>Tech Editor:	Yinan Qi (OPPO)</a:t>
            </a:r>
            <a:endParaRPr lang="en-US" altLang="en-US" sz="2000" b="1"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GB" altLang="en-US" dirty="0" smtClean="0"/>
              <a:t>Approve meeting agenda</a:t>
            </a:r>
            <a:endParaRPr lang="en-GB" altLang="en-US" dirty="0" smtClean="0"/>
          </a:p>
          <a:p>
            <a:pPr lvl="0" eaLnBrk="0" hangingPunct="0">
              <a:defRPr/>
            </a:pPr>
            <a:r>
              <a:rPr lang="en-US" altLang="en-GB" dirty="0" smtClean="0"/>
              <a:t>Approve TG minutes</a:t>
            </a:r>
            <a:endParaRPr lang="en-GB" altLang="en-US" dirty="0" smtClean="0"/>
          </a:p>
          <a:p>
            <a:pPr eaLnBrk="0" hangingPunct="0">
              <a:defRPr/>
            </a:pPr>
            <a:r>
              <a:rPr lang="en-GB" altLang="en-US" dirty="0" smtClean="0"/>
              <a:t>Contribution discussion</a:t>
            </a:r>
            <a:endParaRPr lang="en-GB" altLang="en-US" dirty="0" smtClean="0"/>
          </a:p>
          <a:p>
            <a:pPr lvl="1" algn="l" eaLnBrk="0" hangingPunct="0">
              <a:buClrTx/>
              <a:buSzTx/>
              <a:buFontTx/>
              <a:buChar char="–"/>
              <a:defRPr/>
            </a:pPr>
            <a:r>
              <a:rPr lang="en-US" altLang="en-US" dirty="0" smtClean="0">
                <a:sym typeface="+mn-ea"/>
              </a:rPr>
              <a:t>11-24/1495, Draft of Specification Framework for TGbp, Yinan Qi (OPPO)</a:t>
            </a:r>
            <a:endParaRPr lang="en-US" altLang="en-US" dirty="0" smtClean="0">
              <a:solidFill>
                <a:schemeClr val="tx1"/>
              </a:solidFill>
            </a:endParaRPr>
          </a:p>
          <a:p>
            <a:pPr lvl="1" algn="l" eaLnBrk="0" hangingPunct="0">
              <a:buClrTx/>
              <a:buSzTx/>
              <a:buFontTx/>
              <a:buChar char="–"/>
              <a:defRPr/>
            </a:pPr>
            <a:r>
              <a:rPr lang="en-US" altLang="en-US" dirty="0" smtClean="0">
                <a:sym typeface="+mn-ea"/>
              </a:rPr>
              <a:t>11-24/1237, AMP Tag-STA Requirements for Close-Range Backscattering, Rui Cao (NXP)</a:t>
            </a:r>
            <a:endParaRPr lang="en-US" altLang="en-US" dirty="0" smtClean="0">
              <a:solidFill>
                <a:schemeClr val="tx1"/>
              </a:solidFill>
            </a:endParaRPr>
          </a:p>
          <a:p>
            <a:pPr lvl="1" algn="l" eaLnBrk="0" hangingPunct="0">
              <a:buClrTx/>
              <a:buSzTx/>
              <a:buFontTx/>
              <a:buChar char="–"/>
              <a:defRPr/>
            </a:pPr>
            <a:r>
              <a:rPr lang="en-US" altLang="en-US" dirty="0" smtClean="0">
                <a:sym typeface="+mn-ea"/>
              </a:rPr>
              <a:t>11-14/1497, Uplink Rates for Active Transmission, Amichai Sanderovich (Wiliot)</a:t>
            </a:r>
            <a:endParaRPr lang="en-US" altLang="en-US" dirty="0" smtClean="0">
              <a:solidFill>
                <a:schemeClr val="tx1"/>
              </a:solidFill>
            </a:endParaRPr>
          </a:p>
          <a:p>
            <a:pPr lvl="1" algn="l" eaLnBrk="0" hangingPunct="0">
              <a:buClrTx/>
              <a:buSzTx/>
              <a:buFontTx/>
              <a:buChar char="–"/>
              <a:defRPr/>
            </a:pPr>
            <a:r>
              <a:rPr lang="en-US" altLang="en-US" i="1" dirty="0" smtClean="0">
                <a:sym typeface="+mn-ea"/>
              </a:rPr>
              <a:t>TBD</a:t>
            </a:r>
            <a:endParaRPr lang="en-US" altLang="en-US" i="1" dirty="0">
              <a:solidFill>
                <a:schemeClr val="tx1"/>
              </a:solidFill>
            </a:endParaRPr>
          </a:p>
          <a:p>
            <a:pPr eaLnBrk="0" hangingPunct="0">
              <a:defRPr/>
            </a:pPr>
            <a:r>
              <a:rPr lang="en-GB" altLang="en-US" dirty="0" smtClean="0"/>
              <a:t>Any other business?</a:t>
            </a:r>
            <a:endParaRPr lang="en-GB" altLang="en-US" dirty="0" smtClean="0"/>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a:t>
            </a:r>
            <a:r>
              <a:rPr lang="en-US" altLang="en-GB" sz="2400" dirty="0" smtClean="0">
                <a:sym typeface="+mn-ea"/>
              </a:rPr>
              <a:t>Jul plenary</a:t>
            </a:r>
            <a:r>
              <a:rPr lang="en-US" altLang="zh-CN" sz="2400" dirty="0" smtClean="0">
                <a:sym typeface="+mn-ea"/>
              </a:rPr>
              <a:t> </a:t>
            </a:r>
            <a:r>
              <a:rPr lang="en-GB" altLang="en-US" sz="2400" dirty="0" smtClean="0">
                <a:sym typeface="+mn-ea"/>
              </a:rPr>
              <a:t>session </a:t>
            </a:r>
            <a:r>
              <a:rPr lang="en-US" altLang="en-GB" sz="2400" dirty="0" smtClean="0">
                <a:sym typeface="+mn-ea"/>
              </a:rPr>
              <a:t>and TGbp TCs before Sep interim session </a:t>
            </a:r>
            <a:r>
              <a:rPr lang="en-GB" altLang="en-US" sz="2400" dirty="0" smtClean="0">
                <a:sym typeface="+mn-ea"/>
              </a:rPr>
              <a:t>as below:</a:t>
            </a:r>
            <a:endParaRPr lang="en-GB" altLang="en-US" sz="2400" dirty="0" smtClean="0"/>
          </a:p>
          <a:p>
            <a:pPr lvl="1" indent="-342900" eaLnBrk="0" hangingPunct="0">
              <a:buFontTx/>
              <a:buChar char="-"/>
              <a:defRPr/>
            </a:pPr>
            <a:r>
              <a:rPr lang="en-GB" altLang="en-US" sz="2400" dirty="0">
                <a:sym typeface="+mn-ea"/>
                <a:hlinkClick r:id="rId1"/>
              </a:rPr>
              <a:t>https://mentor.ieee.org/802.11/dcn/24/11-24-1339-00-00bp-2024-07-plenary-meeting-minutes.docx</a:t>
            </a:r>
            <a:endParaRPr lang="en-GB" altLang="en-US" sz="2400" dirty="0">
              <a:sym typeface="+mn-ea"/>
              <a:hlinkClick r:id="rId1"/>
            </a:endParaRPr>
          </a:p>
          <a:p>
            <a:pPr lvl="1" indent="-342900" eaLnBrk="0" hangingPunct="0">
              <a:buFontTx/>
              <a:buChar char="-"/>
              <a:defRPr/>
            </a:pPr>
            <a:r>
              <a:rPr lang="en-GB" altLang="en-US" sz="2400" dirty="0">
                <a:sym typeface="+mn-ea"/>
                <a:hlinkClick r:id="rId2" tooltip="" action="ppaction://hlinkfile"/>
              </a:rPr>
              <a:t>https://mentor.ieee.org/802.11/dcn/24/11-24-1390-03-00bp-teleconference-minutes-august-september-2024.docx</a:t>
            </a:r>
            <a:endParaRPr lang="en-GB" altLang="en-US" sz="2400" dirty="0">
              <a:sym typeface="+mn-ea"/>
              <a:hlinkClick r:id="rId1"/>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endParaRPr lang="en-US" altLang="en-GB" sz="2400" dirty="0" smtClean="0"/>
          </a:p>
          <a:p>
            <a:pPr marL="0" lvl="0" indent="0" eaLnBrk="0" hangingPunct="0">
              <a:buNone/>
              <a:defRPr/>
            </a:pPr>
            <a:r>
              <a:rPr lang="en-GB" altLang="en-US" sz="2400" dirty="0" smtClean="0">
                <a:sym typeface="+mn-ea"/>
              </a:rPr>
              <a:t>Seconded: </a:t>
            </a:r>
            <a:endParaRPr lang="en-GB" altLang="en-US" sz="2400" dirty="0"/>
          </a:p>
          <a:p>
            <a:pPr marL="0" lvl="0" indent="0" eaLnBrk="0" hangingPunct="0">
              <a:buNone/>
              <a:defRPr/>
            </a:pPr>
            <a:r>
              <a:rPr lang="en-GB" altLang="en-US" sz="2400" dirty="0" smtClean="0">
                <a:sym typeface="+mn-ea"/>
              </a:rPr>
              <a:t>Result: </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endParaRPr lang="en-US" dirty="0" smtClean="0"/>
          </a:p>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9</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a:t>agenda</a:t>
            </a:r>
            <a:endParaRPr lang="en-GB" altLang="en-US" dirty="0"/>
          </a:p>
          <a:p>
            <a:pPr eaLnBrk="0" hangingPunct="0">
              <a:defRPr/>
            </a:pPr>
            <a:r>
              <a:rPr lang="en-US" altLang="en-GB" sz="2400" dirty="0" smtClean="0">
                <a:sym typeface="+mn-ea"/>
              </a:rPr>
              <a:t>TGbp SFD baseline motion</a:t>
            </a:r>
            <a:endParaRPr lang="en-US" altLang="en-GB" sz="2400" dirty="0" smtClean="0">
              <a:sym typeface="+mn-ea"/>
            </a:endParaRPr>
          </a:p>
          <a:p>
            <a:pPr eaLnBrk="0" hangingPunct="0">
              <a:defRPr/>
            </a:pPr>
            <a:r>
              <a:rPr lang="en-GB" altLang="en-US" sz="2400" dirty="0" smtClean="0">
                <a:sym typeface="+mn-ea"/>
              </a:rPr>
              <a:t>Contribution discussion</a:t>
            </a:r>
            <a:endParaRPr lang="en-GB" altLang="en-US" sz="2400" dirty="0" smtClean="0"/>
          </a:p>
          <a:p>
            <a:pPr lvl="1" eaLnBrk="0" hangingPunct="0">
              <a:defRPr/>
            </a:pPr>
            <a:r>
              <a:rPr lang="en-US" altLang="en-US" sz="2400" i="1" dirty="0">
                <a:solidFill>
                  <a:schemeClr val="tx1"/>
                </a:solidFill>
                <a:sym typeface="+mn-ea"/>
              </a:rPr>
              <a:t>TBD</a:t>
            </a:r>
            <a:endParaRPr lang="en-US" altLang="en-US" sz="2400" i="1" dirty="0">
              <a:solidFill>
                <a:schemeClr val="tx1"/>
              </a:solidFill>
            </a:endParaRPr>
          </a:p>
          <a:p>
            <a:pPr eaLnBrk="0" hangingPunct="0">
              <a:defRPr/>
            </a:pPr>
            <a:r>
              <a:rPr lang="en-GB" altLang="en-US" dirty="0" smtClean="0"/>
              <a:t>Any </a:t>
            </a:r>
            <a:r>
              <a:rPr lang="en-GB" altLang="en-US" dirty="0"/>
              <a:t>other business?</a:t>
            </a:r>
            <a:endParaRPr lang="en-GB" altLang="en-US" dirty="0"/>
          </a:p>
          <a:p>
            <a:pPr lvl="0" eaLnBrk="0" hangingPunct="0">
              <a:defRPr/>
            </a:pPr>
            <a:r>
              <a:rPr lang="en-GB" altLang="en-US" dirty="0" smtClean="0">
                <a:sym typeface="+mn-ea"/>
              </a:rPr>
              <a:t>Recess</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endParaRPr lang="en-US" dirty="0" smtClean="0"/>
          </a:p>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10</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a:t>
            </a:r>
            <a:r>
              <a:rPr lang="en-US" altLang="en-US" sz="3600" kern="0" dirty="0" smtClean="0">
                <a:latin typeface="Arial" panose="020B0604020202020204" pitchFamily="34" charset="0"/>
              </a:rPr>
              <a:t>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a:t>agenda</a:t>
            </a:r>
            <a:endParaRPr lang="en-GB" altLang="en-US" dirty="0"/>
          </a:p>
          <a:p>
            <a:pPr lvl="0" eaLnBrk="0" hangingPunct="0">
              <a:defRPr/>
            </a:pPr>
            <a:r>
              <a:rPr lang="en-GB" altLang="en-US" sz="2400" dirty="0" smtClean="0">
                <a:sym typeface="+mn-ea"/>
              </a:rPr>
              <a:t>Contribution discussion</a:t>
            </a:r>
            <a:endParaRPr lang="en-GB" altLang="en-US" sz="2400" dirty="0" smtClean="0"/>
          </a:p>
          <a:p>
            <a:pPr lvl="1" eaLnBrk="0" hangingPunct="0">
              <a:defRPr/>
            </a:pPr>
            <a:r>
              <a:rPr lang="en-US" altLang="en-US" sz="2400" i="1" dirty="0">
                <a:solidFill>
                  <a:schemeClr val="tx1"/>
                </a:solidFill>
                <a:sym typeface="+mn-ea"/>
              </a:rPr>
              <a:t>TBD</a:t>
            </a:r>
            <a:endParaRPr lang="en-US" altLang="en-US" sz="2400" i="1" dirty="0">
              <a:solidFill>
                <a:schemeClr val="tx1"/>
              </a:solidFill>
            </a:endParaRPr>
          </a:p>
          <a:p>
            <a:pPr eaLnBrk="0" hangingPunct="0">
              <a:defRPr/>
            </a:pPr>
            <a:r>
              <a:rPr lang="en-GB" altLang="en-US" dirty="0" smtClean="0"/>
              <a:t>Any </a:t>
            </a:r>
            <a:r>
              <a:rPr lang="en-GB" altLang="en-US" dirty="0"/>
              <a:t>other business?</a:t>
            </a:r>
            <a:endParaRPr lang="en-GB" altLang="en-US" dirty="0"/>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11</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lvl="0" algn="l">
              <a:lnSpc>
                <a:spcPct val="90000"/>
              </a:lnSpc>
              <a:buClrTx/>
              <a:buSzTx/>
              <a:buFontTx/>
              <a:buNone/>
              <a:defRPr/>
            </a:pPr>
            <a:r>
              <a:rPr lang="en-US" altLang="en-US" sz="2000" kern="0" noProof="0" dirty="0">
                <a:ln>
                  <a:noFill/>
                </a:ln>
                <a:effectLst/>
                <a:uLnTx/>
                <a:uFillTx/>
                <a:latin typeface="Arial" panose="020B0604020202020204" pitchFamily="34" charset="0"/>
                <a:sym typeface="+mn-ea"/>
              </a:rPr>
              <a:t>                       Tech Editor:	Yinan Qi (OPPO)</a:t>
            </a:r>
            <a:endParaRPr lang="en-US" altLang="en-US" sz="2000" kern="0" noProof="0" dirty="0">
              <a:ln>
                <a:noFill/>
              </a:ln>
              <a:effectLst/>
              <a:uLnTx/>
              <a:uFillTx/>
              <a:latin typeface="Arial" panose="020B0604020202020204" pitchFamily="34" charset="0"/>
            </a:endParaRPr>
          </a:p>
          <a:p>
            <a:pPr lvl="0">
              <a:lnSpc>
                <a:spcPct val="90000"/>
              </a:lnSpc>
              <a:buNone/>
              <a:defRPr/>
            </a:pP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Sep 2024</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endParaRPr lang="en-US" altLang="en-GB" dirty="0"/>
          </a:p>
          <a:p>
            <a:pPr lvl="0" eaLnBrk="0" hangingPunct="0">
              <a:defRPr/>
            </a:pPr>
            <a:r>
              <a:rPr lang="en-US" altLang="en-GB" dirty="0"/>
              <a:t>IEEE-SA IPR policies and meeting rules</a:t>
            </a:r>
            <a:endParaRPr lang="en-US" altLang="en-GB" dirty="0"/>
          </a:p>
          <a:p>
            <a:pPr lvl="0" eaLnBrk="0" hangingPunct="0">
              <a:defRPr/>
            </a:pPr>
            <a:r>
              <a:rPr lang="en-US" altLang="en-GB" dirty="0"/>
              <a:t>Approval of agenda</a:t>
            </a:r>
            <a:endParaRPr lang="en-US" altLang="en-GB" dirty="0"/>
          </a:p>
          <a:p>
            <a:pPr algn="l" eaLnBrk="0" hangingPunct="0">
              <a:buClrTx/>
              <a:buSzTx/>
              <a:buFontTx/>
              <a:defRPr/>
            </a:pPr>
            <a:r>
              <a:rPr lang="en-US" altLang="en-GB" dirty="0"/>
              <a:t>Contribution discussion</a:t>
            </a:r>
            <a:endParaRPr lang="en-US" altLang="en-GB" dirty="0"/>
          </a:p>
          <a:p>
            <a:pPr lvl="1" algn="l" eaLnBrk="0" hangingPunct="0">
              <a:buClrTx/>
              <a:buSzTx/>
              <a:buFontTx/>
              <a:buChar char="–"/>
              <a:defRPr/>
            </a:pPr>
            <a:r>
              <a:rPr lang="en-US" altLang="en-GB" i="1" dirty="0">
                <a:solidFill>
                  <a:schemeClr val="tx1"/>
                </a:solidFill>
                <a:sym typeface="+mn-ea"/>
              </a:rPr>
              <a:t>TBD</a:t>
            </a:r>
            <a:r>
              <a:rPr lang="en-US" altLang="en-GB" sz="2000" i="1" dirty="0">
                <a:solidFill>
                  <a:schemeClr val="tx1"/>
                </a:solidFill>
              </a:rPr>
              <a:t>	</a:t>
            </a:r>
            <a:endParaRPr lang="en-US" altLang="en-GB" sz="2000" i="1" dirty="0">
              <a:solidFill>
                <a:schemeClr val="tx1"/>
              </a:solidFill>
            </a:endParaRPr>
          </a:p>
          <a:p>
            <a:pPr algn="l" eaLnBrk="0" hangingPunct="0">
              <a:buClrTx/>
              <a:buSzTx/>
              <a:buFontTx/>
              <a:defRPr/>
            </a:pPr>
            <a:r>
              <a:rPr lang="en-US" altLang="en-GB" dirty="0"/>
              <a:t>Any other business?</a:t>
            </a:r>
            <a:endParaRPr lang="en-US" altLang="en-GB" dirty="0"/>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11</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lvl="0" algn="l">
              <a:lnSpc>
                <a:spcPct val="90000"/>
              </a:lnSpc>
              <a:buClrTx/>
              <a:buSzTx/>
              <a:buFontTx/>
              <a:buNone/>
              <a:defRPr/>
            </a:pPr>
            <a:r>
              <a:rPr lang="en-US" altLang="en-US" sz="2000" kern="0" dirty="0" smtClean="0">
                <a:latin typeface="Arial" panose="020B0604020202020204" pitchFamily="34" charset="0"/>
                <a:sym typeface="+mn-ea"/>
              </a:rPr>
              <a:t>                       Tech Editor:	Yinan Qi (OPPO)</a:t>
            </a:r>
            <a:endParaRPr lang="en-US" altLang="en-US" sz="2000" kern="0" dirty="0" smtClean="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Sep 2024</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endParaRPr lang="en-US" altLang="en-GB" dirty="0"/>
          </a:p>
          <a:p>
            <a:pPr lvl="0" eaLnBrk="0" hangingPunct="0">
              <a:defRPr/>
            </a:pPr>
            <a:r>
              <a:rPr lang="en-US" altLang="en-GB" dirty="0"/>
              <a:t>IEEE-SA IPR policies and meeting rules</a:t>
            </a:r>
            <a:endParaRPr lang="en-US" altLang="en-GB" dirty="0"/>
          </a:p>
          <a:p>
            <a:pPr lvl="0" eaLnBrk="0" hangingPunct="0">
              <a:defRPr/>
            </a:pPr>
            <a:r>
              <a:rPr lang="en-US" altLang="en-GB" dirty="0"/>
              <a:t>Approval of agenda</a:t>
            </a:r>
            <a:endParaRPr lang="en-US" altLang="en-GB" dirty="0"/>
          </a:p>
          <a:p>
            <a:pPr algn="l" eaLnBrk="0" hangingPunct="0">
              <a:buClrTx/>
              <a:buSzTx/>
              <a:buFontTx/>
              <a:defRPr/>
            </a:pPr>
            <a:r>
              <a:rPr lang="en-US" altLang="en-GB" dirty="0"/>
              <a:t>Contribution discussion</a:t>
            </a:r>
            <a:endParaRPr lang="en-US" altLang="en-GB" dirty="0"/>
          </a:p>
          <a:p>
            <a:pPr lvl="1" algn="l" eaLnBrk="0" hangingPunct="0">
              <a:buClrTx/>
              <a:buSzTx/>
              <a:buFontTx/>
              <a:buChar char="–"/>
              <a:defRPr/>
            </a:pPr>
            <a:r>
              <a:rPr lang="en-US" altLang="en-GB" i="1" dirty="0">
                <a:solidFill>
                  <a:schemeClr val="tx1"/>
                </a:solidFill>
                <a:sym typeface="+mn-ea"/>
              </a:rPr>
              <a:t>TBD</a:t>
            </a:r>
            <a:r>
              <a:rPr lang="en-US" altLang="en-GB" sz="2000" i="1" dirty="0">
                <a:solidFill>
                  <a:schemeClr val="tx1"/>
                </a:solidFill>
              </a:rPr>
              <a:t>	</a:t>
            </a:r>
            <a:endParaRPr lang="en-US" altLang="en-GB" sz="2000" i="1" dirty="0">
              <a:solidFill>
                <a:schemeClr val="tx1"/>
              </a:solidFill>
            </a:endParaRPr>
          </a:p>
          <a:p>
            <a:pPr algn="l" eaLnBrk="0" hangingPunct="0">
              <a:buClrTx/>
              <a:buSzTx/>
              <a:buFontTx/>
              <a:defRPr/>
            </a:pPr>
            <a:r>
              <a:rPr lang="en-US" altLang="en-GB" dirty="0"/>
              <a:t>Any other business?</a:t>
            </a:r>
            <a:endParaRPr lang="en-US" altLang="en-GB" dirty="0"/>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lvl="0" algn="l">
              <a:lnSpc>
                <a:spcPct val="90000"/>
              </a:lnSpc>
              <a:buClrTx/>
              <a:buSzTx/>
              <a:buFontTx/>
              <a:buNone/>
              <a:defRPr/>
            </a:pPr>
            <a:r>
              <a:rPr lang="en-US" altLang="en-US" sz="2000" kern="0" noProof="0" dirty="0">
                <a:ln>
                  <a:noFill/>
                </a:ln>
                <a:effectLst/>
                <a:uLnTx/>
                <a:uFillTx/>
                <a:latin typeface="Arial" panose="020B0604020202020204" pitchFamily="34" charset="0"/>
              </a:rPr>
              <a:t>	                  </a:t>
            </a:r>
            <a:r>
              <a:rPr lang="en-US" altLang="en-US" sz="2000" kern="0" noProof="0" dirty="0">
                <a:ln>
                  <a:noFill/>
                </a:ln>
                <a:effectLst/>
                <a:uLnTx/>
                <a:uFillTx/>
                <a:latin typeface="Arial" panose="020B0604020202020204" pitchFamily="34" charset="0"/>
                <a:sym typeface="+mn-ea"/>
              </a:rPr>
              <a:t>Tech Editor:	Yinan Qi (OPPO)</a:t>
            </a:r>
            <a:endParaRPr lang="en-US" altLang="en-US" sz="2000" kern="0" noProof="0" dirty="0">
              <a:ln>
                <a:noFill/>
              </a:ln>
              <a:effectLst/>
              <a:uLnTx/>
              <a:uFillTx/>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Sep 2024</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endParaRPr lang="en-US" altLang="en-GB" dirty="0"/>
          </a:p>
          <a:p>
            <a:pPr lvl="0" eaLnBrk="0" hangingPunct="0">
              <a:defRPr/>
            </a:pPr>
            <a:r>
              <a:rPr lang="en-US" altLang="en-GB" dirty="0"/>
              <a:t>IEEE-SA IPR policies and meeting rules</a:t>
            </a:r>
            <a:endParaRPr lang="en-US" altLang="en-GB" dirty="0"/>
          </a:p>
          <a:p>
            <a:pPr lvl="0" eaLnBrk="0" hangingPunct="0">
              <a:defRPr/>
            </a:pPr>
            <a:r>
              <a:rPr lang="en-US" altLang="en-GB" dirty="0"/>
              <a:t>Approval of agenda</a:t>
            </a:r>
            <a:endParaRPr lang="en-US" altLang="en-GB" dirty="0"/>
          </a:p>
          <a:p>
            <a:pPr algn="l" eaLnBrk="0" hangingPunct="0">
              <a:buClrTx/>
              <a:buSzTx/>
              <a:buFontTx/>
              <a:defRPr/>
            </a:pPr>
            <a:r>
              <a:rPr lang="en-US" altLang="en-GB" dirty="0"/>
              <a:t>Contribution discussion</a:t>
            </a:r>
            <a:endParaRPr lang="en-US" altLang="en-GB" dirty="0"/>
          </a:p>
          <a:p>
            <a:pPr lvl="1" algn="l" eaLnBrk="0" hangingPunct="0">
              <a:buClrTx/>
              <a:buSzTx/>
              <a:buFontTx/>
              <a:buChar char="–"/>
              <a:defRPr/>
            </a:pPr>
            <a:r>
              <a:rPr lang="en-US" altLang="en-GB" i="1" dirty="0">
                <a:solidFill>
                  <a:schemeClr val="tx1"/>
                </a:solidFill>
                <a:sym typeface="+mn-ea"/>
              </a:rPr>
              <a:t>TBD</a:t>
            </a:r>
            <a:r>
              <a:rPr lang="en-US" altLang="en-GB" sz="2000" i="1" dirty="0">
                <a:solidFill>
                  <a:schemeClr val="tx1"/>
                </a:solidFill>
              </a:rPr>
              <a:t>	</a:t>
            </a:r>
            <a:endParaRPr lang="en-US" altLang="en-GB" sz="2000" i="1" dirty="0">
              <a:solidFill>
                <a:schemeClr val="tx1"/>
              </a:solidFill>
            </a:endParaRPr>
          </a:p>
          <a:p>
            <a:pPr algn="l" eaLnBrk="0" hangingPunct="0">
              <a:buClrTx/>
              <a:buSzTx/>
              <a:buFontTx/>
              <a:defRPr/>
            </a:pPr>
            <a:r>
              <a:rPr lang="en-US" altLang="en-GB" dirty="0"/>
              <a:t>Any other business?</a:t>
            </a:r>
            <a:endParaRPr lang="en-US" altLang="en-GB" dirty="0"/>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lvl="0" indent="457200" algn="l">
              <a:lnSpc>
                <a:spcPct val="90000"/>
              </a:lnSpc>
              <a:buClrTx/>
              <a:buSzTx/>
              <a:buFontTx/>
              <a:buNone/>
              <a:defRPr/>
            </a:pPr>
            <a:r>
              <a:rPr lang="en-US" altLang="en-US" sz="2000" kern="0" noProof="0" dirty="0">
                <a:ln>
                  <a:noFill/>
                </a:ln>
                <a:effectLst/>
                <a:uLnTx/>
                <a:uFillTx/>
                <a:latin typeface="Arial" panose="020B0604020202020204" pitchFamily="34" charset="0"/>
                <a:sym typeface="+mn-ea"/>
              </a:rPr>
              <a:t>           Tech Editor:	Yinan Qi (OPPO)</a:t>
            </a:r>
            <a:endParaRPr lang="en-US" altLang="en-US" sz="2000" kern="0" noProof="0" dirty="0">
              <a:ln>
                <a:noFill/>
              </a:ln>
              <a:effectLst/>
              <a:uLnTx/>
              <a:uFillTx/>
              <a:latin typeface="Arial" panose="020B0604020202020204" pitchFamily="34" charset="0"/>
            </a:endParaRPr>
          </a:p>
          <a:p>
            <a:pPr lvl="0">
              <a:lnSpc>
                <a:spcPct val="90000"/>
              </a:lnSpc>
              <a:buNone/>
              <a:defRPr/>
            </a:pP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smtClean="0"/>
              <a:t>agenda</a:t>
            </a:r>
            <a:endParaRPr lang="en-GB" altLang="en-US" dirty="0" smtClean="0"/>
          </a:p>
          <a:p>
            <a:pPr eaLnBrk="0" hangingPunct="0">
              <a:defRPr/>
            </a:pPr>
            <a:r>
              <a:rPr lang="en-US" altLang="en-GB" dirty="0" smtClean="0"/>
              <a:t>Contribution </a:t>
            </a:r>
            <a:r>
              <a:rPr lang="en-US" altLang="en-GB" dirty="0" smtClean="0"/>
              <a:t>discussion</a:t>
            </a:r>
            <a:endParaRPr lang="en-US" altLang="en-GB" dirty="0" smtClean="0"/>
          </a:p>
          <a:p>
            <a:pPr lvl="1" eaLnBrk="0" hangingPunct="0">
              <a:defRPr/>
            </a:pPr>
            <a:r>
              <a:rPr lang="en-US" altLang="en-US" sz="2100" i="1" dirty="0" smtClean="0">
                <a:solidFill>
                  <a:schemeClr val="tx1"/>
                </a:solidFill>
                <a:sym typeface="+mn-ea"/>
              </a:rPr>
              <a:t>TBD</a:t>
            </a:r>
            <a:endParaRPr lang="en-US" altLang="en-US" sz="2100" i="1" dirty="0">
              <a:solidFill>
                <a:schemeClr val="tx1"/>
              </a:solidFill>
            </a:endParaRPr>
          </a:p>
          <a:p>
            <a:pPr eaLnBrk="0" hangingPunct="0">
              <a:defRPr/>
            </a:pPr>
            <a:r>
              <a:rPr lang="en-US" altLang="en-GB" dirty="0"/>
              <a:t>SPs and Motions</a:t>
            </a:r>
            <a:endParaRPr lang="en-US" altLang="en-GB" dirty="0"/>
          </a:p>
          <a:p>
            <a:pPr eaLnBrk="0" hangingPunct="0">
              <a:defRPr/>
            </a:pPr>
            <a:r>
              <a:rPr lang="en-US" altLang="en-GB" dirty="0" smtClean="0">
                <a:sym typeface="+mn-ea"/>
              </a:rPr>
              <a:t>Timeline Review</a:t>
            </a:r>
            <a:endParaRPr lang="en-US" altLang="en-GB" dirty="0" smtClean="0"/>
          </a:p>
          <a:p>
            <a:pPr eaLnBrk="0" hangingPunct="0">
              <a:defRPr/>
            </a:pPr>
            <a:r>
              <a:rPr lang="en-US" altLang="en-GB" dirty="0"/>
              <a:t>Teleconference Plan</a:t>
            </a:r>
            <a:endParaRPr lang="en-US" altLang="en-GB" dirty="0"/>
          </a:p>
          <a:p>
            <a:pPr eaLnBrk="0" hangingPunct="0">
              <a:defRPr/>
            </a:pPr>
            <a:r>
              <a:rPr lang="en-US" altLang="en-GB" dirty="0" smtClean="0"/>
              <a:t>Any </a:t>
            </a:r>
            <a:r>
              <a:rPr lang="en-US" altLang="en-GB" dirty="0" smtClean="0"/>
              <a:t>other business?</a:t>
            </a:r>
            <a:endParaRPr lang="en-US" altLang="en-GB" dirty="0" smtClean="0"/>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Mar, </a:t>
            </a:r>
            <a:r>
              <a:rPr lang="en-US" altLang="en-US" sz="2000" kern="0" dirty="0" smtClean="0">
                <a:solidFill>
                  <a:schemeClr val="tx1"/>
                </a:solidFill>
                <a:sym typeface="+mn-ea"/>
              </a:rPr>
              <a:t>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a:t>
            </a:r>
            <a:endParaRPr lang="en-US" altLang="zh-CN" sz="2800" kern="0" dirty="0" smtClean="0"/>
          </a:p>
          <a:p>
            <a:r>
              <a:rPr lang="en-US" altLang="zh-CN" sz="2800" kern="0" dirty="0" smtClean="0"/>
              <a:t>(Subject to change based on development progress) </a:t>
            </a:r>
            <a:endParaRPr lang="zh-CN" altLang="en-US" sz="2800" kern="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7656121"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Oct 15</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4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Nov 5</a:t>
            </a:r>
            <a:r>
              <a:rPr lang="en-US" altLang="en-US" sz="2400" kern="0" baseline="30000" dirty="0" smtClean="0">
                <a:solidFill>
                  <a:schemeClr val="tx1"/>
                </a:solidFill>
                <a:sym typeface="+mn-ea"/>
              </a:rPr>
              <a:t>th</a:t>
            </a:r>
            <a:r>
              <a:rPr lang="en-US" altLang="en-US" sz="2400" kern="0" dirty="0" smtClean="0">
                <a:solidFill>
                  <a:schemeClr val="tx1"/>
                </a:solidFill>
                <a:sym typeface="+mn-ea"/>
              </a:rPr>
              <a:t> </a:t>
            </a:r>
            <a:r>
              <a:rPr lang="en-US" altLang="en-US" sz="2400" kern="0" dirty="0" smtClean="0">
                <a:solidFill>
                  <a:schemeClr val="tx1"/>
                </a:solidFill>
                <a:sym typeface="+mn-ea"/>
              </a:rPr>
              <a:t>(Tuesday), 9:00am, ET, 2 hours; </a:t>
            </a:r>
            <a:r>
              <a:rPr lang="en-US" altLang="en-US" sz="2400" kern="0" dirty="0" err="1" smtClean="0">
                <a:solidFill>
                  <a:schemeClr val="tx1"/>
                </a:solidFill>
                <a:sym typeface="+mn-ea"/>
              </a:rPr>
              <a:t>Webex</a:t>
            </a:r>
            <a:endParaRPr lang="en-US" altLang="en-US" sz="24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(Tentative) </a:t>
            </a:r>
            <a:endParaRPr lang="zh-CN" altLang="en-US" sz="2800" kern="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kern="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endParaRPr lang="en-US" altLang="en-US" sz="1600" b="1" kern="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endParaRPr lang="en-US" altLang="en-US" sz="16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endParaRPr lang="en-US" altLang="en-US" sz="16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endParaRPr lang="en-US" altLang="en-US" sz="1400" kern="0" dirty="0" smtClean="0">
              <a:solidFill>
                <a:schemeClr val="tx1"/>
              </a:solidFill>
              <a:latin typeface="Calibri" panose="020F0502020204030204" pitchFamily="34" charset="0"/>
              <a:cs typeface="Calibri" panose="020F0502020204030204" pitchFamily="34" charset="0"/>
            </a:endParaRP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endParaRPr lang="en-US" altLang="en-US" sz="1400" b="1" dirty="0">
              <a:solidFill>
                <a:schemeClr val="tx1"/>
              </a:solidFill>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endParaRPr lang="en-US" altLang="en-US" sz="2400" b="1"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endParaRPr lang="en-US" altLang="en-US" sz="1865" dirty="0">
              <a:latin typeface="Arial" panose="020B0604020202020204" pitchFamily="34" charset="0"/>
              <a:cs typeface="Arial" panose="020B0604020202020204" pitchFamily="34" charset="0"/>
            </a:endParaRP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18120</Words>
  <Application>WPS 演示</Application>
  <PresentationFormat>宽屏</PresentationFormat>
  <Paragraphs>620</Paragraphs>
  <Slides>33</Slides>
  <Notes>0</Notes>
  <HiddenSlides>0</HiddenSlides>
  <MMClips>0</MMClips>
  <ScaleCrop>false</ScaleCrop>
  <HeadingPairs>
    <vt:vector size="8" baseType="variant">
      <vt:variant>
        <vt:lpstr>已用的字体</vt:lpstr>
      </vt:variant>
      <vt:variant>
        <vt:i4>15</vt:i4>
      </vt:variant>
      <vt:variant>
        <vt:lpstr>主题</vt:lpstr>
      </vt:variant>
      <vt:variant>
        <vt:i4>2</vt:i4>
      </vt:variant>
      <vt:variant>
        <vt:lpstr>嵌入 OLE 服务器</vt:lpstr>
      </vt:variant>
      <vt:variant>
        <vt:i4>1</vt:i4>
      </vt:variant>
      <vt:variant>
        <vt:lpstr>幻灯片标题</vt:lpstr>
      </vt:variant>
      <vt:variant>
        <vt:i4>33</vt:i4>
      </vt:variant>
    </vt:vector>
  </HeadingPairs>
  <TitlesOfParts>
    <vt:vector size="51" baseType="lpstr">
      <vt:lpstr>Arial</vt:lpstr>
      <vt:lpstr>宋体</vt:lpstr>
      <vt:lpstr>Wingdings</vt:lpstr>
      <vt:lpstr>Times New Roman</vt:lpstr>
      <vt:lpstr>MS PGothic</vt:lpstr>
      <vt:lpstr>MS Gothic</vt:lpstr>
      <vt:lpstr>Arial Unicode MS</vt:lpstr>
      <vt:lpstr>Arial Unicode MS</vt:lpstr>
      <vt:lpstr>Calibri</vt:lpstr>
      <vt:lpstr>Monotype Sorts</vt:lpstr>
      <vt:lpstr>Monotype Sorts</vt:lpstr>
      <vt:lpstr>Cambria</vt:lpstr>
      <vt:lpstr>微软雅黑</vt:lpstr>
      <vt:lpstr>Arial Black</vt:lpstr>
      <vt:lpstr>Wingdings</vt:lpstr>
      <vt:lpstr>802-11-Submission-16-9</vt:lpstr>
      <vt:lpstr>1_802-11-Submission-16-9</vt:lpstr>
      <vt:lpstr>Word.Document.8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Sanechips</Company>
  <LinksUpToDate>false</LinksUpToDate>
  <SharedDoc>false</SharedDoc>
  <HyperlinksChanged>false</HyperlinksChanged>
  <AppVersion>14.0000</AppVersion>
  <Manager>Mr. Bo Sun</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creator>Mr. Bo Sun</dc:creator>
  <cp:keywords>Sep 2023</cp:keywords>
  <dc:subject>IEEE 802.11TGbp Meeting Agenda</dc:subject>
  <cp:lastModifiedBy>Bo Sun</cp:lastModifiedBy>
  <cp:revision>269</cp:revision>
  <cp:lastPrinted>2014-11-04T15:04:00Z</cp:lastPrinted>
  <dcterms:created xsi:type="dcterms:W3CDTF">2007-04-17T18:10:00Z</dcterms:created>
  <dcterms:modified xsi:type="dcterms:W3CDTF">2024-09-05T07:07:25Z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