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27" r:id="rId21"/>
    <p:sldId id="897" r:id="rId22"/>
    <p:sldId id="1163" r:id="rId23"/>
    <p:sldId id="1379" r:id="rId24"/>
    <p:sldId id="1448" r:id="rId25"/>
    <p:sldId id="1455" r:id="rId26"/>
    <p:sldId id="1433" r:id="rId27"/>
    <p:sldId id="905" r:id="rId28"/>
    <p:sldId id="1183" r:id="rId29"/>
    <p:sldId id="1221" r:id="rId30"/>
    <p:sldId id="1456" r:id="rId31"/>
    <p:sldId id="1457" r:id="rId32"/>
    <p:sldId id="1467" r:id="rId33"/>
    <p:sldId id="1468" r:id="rId34"/>
    <p:sldId id="1472" r:id="rId35"/>
    <p:sldId id="1470" r:id="rId36"/>
    <p:sldId id="1471" r:id="rId37"/>
    <p:sldId id="1421" r:id="rId38"/>
    <p:sldId id="1446" r:id="rId39"/>
    <p:sldId id="1024"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128</c:v>
                </c:pt>
                <c:pt idx="1">
                  <c:v>5</c:v>
                </c:pt>
                <c:pt idx="2">
                  <c:v>68</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606067264"/>
        <c:axId val="-1606064544"/>
      </c:barChart>
      <c:catAx>
        <c:axId val="-16060672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06064544"/>
        <c:crosses val="autoZero"/>
        <c:auto val="1"/>
        <c:lblAlgn val="ctr"/>
        <c:lblOffset val="100"/>
        <c:noMultiLvlLbl val="0"/>
      </c:catAx>
      <c:valAx>
        <c:axId val="-16060645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0606726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429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563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6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241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25694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5550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1718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20436585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802.11-24/1378r7</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336-00-00bf-ieee-802-11bf-july-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1376-04-00bf-ieee-802-11bf-teleconference-minutes-august-sept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1041-08-00bf-initial-sa-ballot-comments-and-approved-resolutions.xls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2024-09-09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a:t>
            </a:r>
            <a:r>
              <a:rPr lang="en-US" altLang="en-US" sz="3200" dirty="0">
                <a:solidFill>
                  <a:srgbClr val="0000FF"/>
                </a:solidFill>
                <a:cs typeface="Times New Roman" panose="02020603050405020304" pitchFamily="18" charset="0"/>
              </a:rPr>
              <a:t> 9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a:t>
            </a:r>
            <a:r>
              <a:rPr lang="en-US" altLang="en-US" sz="1400" dirty="0" smtClean="0">
                <a:solidFill>
                  <a:srgbClr val="0000FF"/>
                </a:solidFill>
              </a:rPr>
              <a:t>583-586</a:t>
            </a:r>
            <a:r>
              <a:rPr lang="en-US" altLang="en-US" sz="1400" dirty="0" smtClean="0">
                <a:solidFill>
                  <a:srgbClr val="0000FF"/>
                </a:solidFill>
              </a:rPr>
              <a:t>)</a:t>
            </a:r>
          </a:p>
          <a:p>
            <a:pPr algn="just"/>
            <a:r>
              <a:rPr lang="en-US" altLang="en-US" sz="1400" dirty="0">
                <a:solidFill>
                  <a:srgbClr val="0000FF"/>
                </a:solidFill>
              </a:rPr>
              <a:t>Motion (</a:t>
            </a:r>
            <a:r>
              <a:rPr lang="en-US" altLang="en-US" sz="1400" dirty="0" smtClean="0">
                <a:solidFill>
                  <a:srgbClr val="0000FF"/>
                </a:solidFill>
              </a:rPr>
              <a:t>587-589)</a:t>
            </a:r>
            <a:endParaRPr lang="en-US" altLang="en-US" sz="1400" dirty="0">
              <a:solidFill>
                <a:srgbClr val="0000FF"/>
              </a:solidFill>
            </a:endParaRPr>
          </a:p>
          <a:p>
            <a:pPr algn="just"/>
            <a:r>
              <a:rPr lang="en-US" altLang="en-US" sz="1400" dirty="0">
                <a:solidFill>
                  <a:srgbClr val="0000FF"/>
                </a:solidFill>
              </a:rPr>
              <a:t>Motion 590: P802.11bf first recirculation SA </a:t>
            </a:r>
            <a:r>
              <a:rPr lang="en-US" altLang="en-US" sz="1400" dirty="0" smtClean="0">
                <a:solidFill>
                  <a:srgbClr val="0000FF"/>
                </a:solidFill>
              </a:rPr>
              <a:t>ballot</a:t>
            </a:r>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184548169"/>
              </p:ext>
            </p:extLst>
          </p:nvPr>
        </p:nvGraphicFramePr>
        <p:xfrm>
          <a:off x="3429000" y="1600200"/>
          <a:ext cx="8305801" cy="177582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just">
                        <a:spcAft>
                          <a:spcPts val="0"/>
                        </a:spcAft>
                      </a:pPr>
                      <a:r>
                        <a:rPr lang="en-US" sz="1200" dirty="0" smtClean="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24/1384</a:t>
                      </a:r>
                      <a:endParaRPr lang="zh-CN" sz="1050" dirty="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Mahmoud Kamel (InterDigital)</a:t>
                      </a:r>
                      <a:endParaRPr lang="zh-CN" sz="105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Initial SA Ballot CR for CID 6043 on Threshold-based Sensing</a:t>
                      </a:r>
                      <a:endParaRPr lang="zh-CN" sz="105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24/1604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Pu (Perry) Wang (MERL)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Initial SA Ballot Comments - DMG SBP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12</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a:t>
            </a:r>
            <a:r>
              <a:rPr lang="en-US" altLang="zh-CN" sz="1600" dirty="0">
                <a:solidFill>
                  <a:srgbClr val="0000FF"/>
                </a:solidFill>
              </a:rPr>
              <a:t>: </a:t>
            </a:r>
            <a:r>
              <a:rPr lang="en-US" altLang="zh-CN" sz="1400" dirty="0">
                <a:solidFill>
                  <a:srgbClr val="0000FF"/>
                </a:solidFill>
              </a:rPr>
              <a:t>P802.11bf first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2024 meeting to today:</a:t>
            </a:r>
          </a:p>
          <a:p>
            <a:pPr lvl="1" algn="just">
              <a:buFont typeface="Arial" panose="020B0604020202020204" pitchFamily="34" charset="0"/>
              <a:buChar char="•"/>
            </a:pPr>
            <a:r>
              <a:rPr lang="en-US" altLang="zh-CN" sz="1600" dirty="0"/>
              <a:t>July Plenary Interim : </a:t>
            </a:r>
          </a:p>
          <a:p>
            <a:pPr marL="457200" lvl="1" indent="0" algn="just">
              <a:buNone/>
            </a:pPr>
            <a:r>
              <a:rPr lang="en-US" altLang="zh-CN" sz="1600" dirty="0"/>
              <a:t>	 </a:t>
            </a:r>
            <a:r>
              <a:rPr lang="en-US" altLang="zh-CN" sz="1600" dirty="0">
                <a:hlinkClick r:id="rId3"/>
              </a:rPr>
              <a:t>https://mentor.ieee.org/802.11/dcn/24/11-24-1336-00-00bf-ieee-802-11bf-july-2024-plenary-meeting-minutes.docx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August-September: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mentor.ieee.org/802.11/dcn/24/11-24-1376-04-00bf-ieee-802-11bf-teleconference-minutes-august-september-2024.docx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p>
          <a:p>
            <a:pPr algn="just"/>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97.1</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201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10613239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373977151"/>
              </p:ext>
            </p:extLst>
          </p:nvPr>
        </p:nvGraphicFramePr>
        <p:xfrm>
          <a:off x="533401" y="3886200"/>
          <a:ext cx="6781799" cy="2032635"/>
        </p:xfrm>
        <a:graphic>
          <a:graphicData uri="http://schemas.openxmlformats.org/drawingml/2006/table">
            <a:tbl>
              <a:tblPr/>
              <a:tblGrid>
                <a:gridCol w="905750">
                  <a:extLst>
                    <a:ext uri="{9D8B030D-6E8A-4147-A177-3AD203B41FA5}">
                      <a16:colId xmlns="" xmlns:a16="http://schemas.microsoft.com/office/drawing/2014/main" val="454794694"/>
                    </a:ext>
                  </a:extLst>
                </a:gridCol>
                <a:gridCol w="905750">
                  <a:extLst>
                    <a:ext uri="{9D8B030D-6E8A-4147-A177-3AD203B41FA5}">
                      <a16:colId xmlns="" xmlns:a16="http://schemas.microsoft.com/office/drawing/2014/main" val="27831069"/>
                    </a:ext>
                  </a:extLst>
                </a:gridCol>
                <a:gridCol w="1539774">
                  <a:extLst>
                    <a:ext uri="{9D8B030D-6E8A-4147-A177-3AD203B41FA5}">
                      <a16:colId xmlns="" xmlns:a16="http://schemas.microsoft.com/office/drawing/2014/main" val="1813041955"/>
                    </a:ext>
                  </a:extLst>
                </a:gridCol>
                <a:gridCol w="905750">
                  <a:extLst>
                    <a:ext uri="{9D8B030D-6E8A-4147-A177-3AD203B41FA5}">
                      <a16:colId xmlns="" xmlns:a16="http://schemas.microsoft.com/office/drawing/2014/main" val="506620921"/>
                    </a:ext>
                  </a:extLst>
                </a:gridCol>
                <a:gridCol w="815174">
                  <a:extLst>
                    <a:ext uri="{9D8B030D-6E8A-4147-A177-3AD203B41FA5}">
                      <a16:colId xmlns="" xmlns:a16="http://schemas.microsoft.com/office/drawing/2014/main" val="314894588"/>
                    </a:ext>
                  </a:extLst>
                </a:gridCol>
                <a:gridCol w="815174">
                  <a:extLst>
                    <a:ext uri="{9D8B030D-6E8A-4147-A177-3AD203B41FA5}">
                      <a16:colId xmlns="" xmlns:a16="http://schemas.microsoft.com/office/drawing/2014/main" val="2292879680"/>
                    </a:ext>
                  </a:extLst>
                </a:gridCol>
                <a:gridCol w="894427">
                  <a:extLst>
                    <a:ext uri="{9D8B030D-6E8A-4147-A177-3AD203B41FA5}">
                      <a16:colId xmlns=""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zh-CN" sz="1100" b="1" dirty="0">
                          <a:solidFill>
                            <a:srgbClr val="FF0000"/>
                          </a:solidFill>
                          <a:effectLst/>
                          <a:latin typeface="Calibri" panose="020F0502020204030204" pitchFamily="34" charset="0"/>
                          <a:ea typeface="等线" panose="02010600030101010101" pitchFamily="2" charset="-122"/>
                        </a:rPr>
                        <a:t>0.971014</a:t>
                      </a:r>
                      <a:endParaRPr lang="zh-CN" altLang="zh-CN" sz="1000" dirty="0">
                        <a:effectLst/>
                        <a:latin typeface="Calibri" panose="020F0502020204030204" pitchFamily="34" charset="0"/>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 xmlns:a16="http://schemas.microsoft.com/office/drawing/2014/main" id="{B093CED4-895B-491B-9F25-326B1249D2A5}"/>
              </a:ext>
            </a:extLst>
          </p:cNvPr>
          <p:cNvGraphicFramePr>
            <a:graphicFrameLocks noGrp="1"/>
          </p:cNvGraphicFramePr>
          <p:nvPr>
            <p:extLst>
              <p:ext uri="{D42A27DB-BD31-4B8C-83A1-F6EECF244321}">
                <p14:modId xmlns:p14="http://schemas.microsoft.com/office/powerpoint/2010/main" val="1149885772"/>
              </p:ext>
            </p:extLst>
          </p:nvPr>
        </p:nvGraphicFramePr>
        <p:xfrm>
          <a:off x="2057400" y="918651"/>
          <a:ext cx="7772400" cy="5549734"/>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73125822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Chaoming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27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等线" panose="02010600030101010101" pitchFamily="2" charset="-122"/>
                        </a:rPr>
                        <a:t>201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0.971014</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59651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6005 </a:t>
            </a:r>
          </a:p>
          <a:p>
            <a:pPr lvl="1" algn="just">
              <a:buFont typeface="Arial" panose="020B0604020202020204" pitchFamily="34" charset="0"/>
              <a:buChar char="–"/>
              <a:defRPr/>
            </a:pPr>
            <a:r>
              <a:rPr lang="en-US" altLang="zh-CN" sz="1600" dirty="0"/>
              <a:t>as specified in doc.: 11-24/1450r0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11-24/1450r0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1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 xmlns:a16="http://schemas.microsoft.com/office/drawing/2014/main" id="{2A5B01B7-C909-44C2-B638-64230BEEA944}"/>
              </a:ext>
            </a:extLst>
          </p:cNvPr>
          <p:cNvGraphicFramePr>
            <a:graphicFrameLocks noGrp="1"/>
          </p:cNvGraphicFramePr>
          <p:nvPr>
            <p:extLst>
              <p:ext uri="{D42A27DB-BD31-4B8C-83A1-F6EECF244321}">
                <p14:modId xmlns:p14="http://schemas.microsoft.com/office/powerpoint/2010/main" val="3912382669"/>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11-24/1065r0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Ali Raissinia</a:t>
            </a:r>
            <a:r>
              <a:rPr lang="en-US" altLang="zh-CN" sz="1800" b="1" kern="0" dirty="0"/>
              <a:t>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11-24/1065r0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3408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6042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0559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6016, 6017, 6186 </a:t>
            </a:r>
          </a:p>
          <a:p>
            <a:pPr lvl="1" algn="just">
              <a:buFont typeface="Arial" panose="020B0604020202020204" pitchFamily="34" charset="0"/>
              <a:buChar char="–"/>
              <a:defRPr/>
            </a:pPr>
            <a:r>
              <a:rPr lang="en-US" altLang="zh-CN" sz="1600" dirty="0" smtClean="0"/>
              <a:t>as </a:t>
            </a:r>
            <a:r>
              <a:rPr lang="en-US" altLang="zh-CN" sz="1600" dirty="0"/>
              <a:t>specified in doc.: 11-24/1422r0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Po-kai Huang 	</a:t>
            </a:r>
            <a:r>
              <a:rPr lang="en-US" altLang="zh-CN" sz="1800" b="1" dirty="0"/>
              <a:t>	</a:t>
            </a:r>
            <a:r>
              <a:rPr lang="en-US" altLang="zh-CN" sz="1800" b="1" kern="0" dirty="0"/>
              <a:t>Second</a:t>
            </a:r>
            <a:r>
              <a:rPr lang="en-US" altLang="zh-CN" sz="1800" b="1" kern="0" dirty="0" smtClean="0"/>
              <a:t>: Nehru Bhandaru</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11-24/1422r0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7621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6043 </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11-24/1384r1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6634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smtClean="0"/>
              <a:t>6115, 6119</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11-24/1604r1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Pu (Perry) Wang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11-24/1604r1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2873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doc.: </a:t>
            </a:r>
            <a:r>
              <a:rPr lang="en-GB" altLang="zh-CN" sz="1600" dirty="0" smtClean="0"/>
              <a:t>11-24/1615r0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11-24/1615r0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05055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590: </a:t>
            </a:r>
            <a:r>
              <a:rPr lang="en-US" altLang="zh-CN" sz="3600" dirty="0"/>
              <a:t>P802.11bf first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a:t>
            </a:r>
            <a:r>
              <a:rPr lang="en-GB" altLang="zh-CN" sz="2000" dirty="0"/>
              <a:t>Initial SA ballot on P802.11bf D4.0, </a:t>
            </a:r>
            <a:r>
              <a:rPr lang="en-US" altLang="zh-CN" sz="2000" dirty="0"/>
              <a:t>as contained in document </a:t>
            </a:r>
            <a:r>
              <a:rPr lang="en-US" altLang="zh-CN" sz="2000" dirty="0" smtClean="0"/>
              <a:t>11-24/1041r</a:t>
            </a:r>
            <a:r>
              <a:rPr lang="en-US" altLang="zh-CN" sz="2000" dirty="0" smtClean="0">
                <a:solidFill>
                  <a:srgbClr val="FF0000"/>
                </a:solidFill>
              </a:rPr>
              <a:t>8</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mentor.ieee.org/802.11/dcn/24/11-24-1041-08-00bf-initial-sa-ballot-comments-and-approved-resolutions.xlsx</a:t>
            </a:r>
            <a:endParaRPr lang="en-US" altLang="zh-CN" sz="2000" dirty="0"/>
          </a:p>
          <a:p>
            <a:pPr marL="354013" indent="0" algn="just">
              <a:buNone/>
            </a:pPr>
            <a:r>
              <a:rPr lang="en-US" altLang="zh-CN" sz="2000" dirty="0"/>
              <a:t>Instruct the editor to prepare P802.11bf D5.0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D5.0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86413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https://cvent.me/LBkMEE</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149978</TotalTime>
  <Words>2916</Words>
  <Application>Microsoft Office PowerPoint</Application>
  <PresentationFormat>宽屏</PresentationFormat>
  <Paragraphs>764</Paragraphs>
  <Slides>39</Slides>
  <Notes>38</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39</vt:i4>
      </vt:variant>
    </vt:vector>
  </HeadingPairs>
  <TitlesOfParts>
    <vt:vector size="52"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September Interim 2024</vt:lpstr>
      <vt:lpstr>IEEE 802.11 Task Group bf WLAN Sensing </vt:lpstr>
      <vt:lpstr>PowerPoint 演示文稿</vt:lpstr>
      <vt:lpstr>PowerPoint 演示文稿</vt:lpstr>
      <vt:lpstr>Registration for the September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906</cp:revision>
  <cp:lastPrinted>2014-11-04T15:04:57Z</cp:lastPrinted>
  <dcterms:created xsi:type="dcterms:W3CDTF">2007-04-17T18:10:23Z</dcterms:created>
  <dcterms:modified xsi:type="dcterms:W3CDTF">2024-09-09T21:42:54Z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