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4" r:id="rId18"/>
    <p:sldId id="1396" r:id="rId19"/>
    <p:sldId id="877" r:id="rId20"/>
    <p:sldId id="1427" r:id="rId21"/>
    <p:sldId id="897" r:id="rId22"/>
    <p:sldId id="1163" r:id="rId23"/>
    <p:sldId id="1379" r:id="rId24"/>
    <p:sldId id="1448" r:id="rId25"/>
    <p:sldId id="1455" r:id="rId26"/>
    <p:sldId id="1433" r:id="rId27"/>
    <p:sldId id="905" r:id="rId28"/>
    <p:sldId id="1183" r:id="rId29"/>
    <p:sldId id="1221" r:id="rId30"/>
    <p:sldId id="1456" r:id="rId31"/>
    <p:sldId id="1457" r:id="rId32"/>
    <p:sldId id="1467" r:id="rId33"/>
    <p:sldId id="1468" r:id="rId34"/>
    <p:sldId id="1472" r:id="rId35"/>
    <p:sldId id="1470" r:id="rId36"/>
    <p:sldId id="1471" r:id="rId37"/>
    <p:sldId id="1421" r:id="rId38"/>
    <p:sldId id="1446" r:id="rId39"/>
    <p:sldId id="1024" r:id="rId4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9"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48" autoAdjust="0"/>
    <p:restoredTop sz="91622" autoAdjust="0"/>
  </p:normalViewPr>
  <p:slideViewPr>
    <p:cSldViewPr>
      <p:cViewPr varScale="1">
        <p:scale>
          <a:sx n="90" d="100"/>
          <a:sy n="90" d="100"/>
        </p:scale>
        <p:origin x="163" y="5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D4.0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134</c:v>
                </c:pt>
                <c:pt idx="1">
                  <c:v>5</c:v>
                </c:pt>
                <c:pt idx="2">
                  <c:v>68</c:v>
                </c:pt>
              </c:numCache>
            </c:numRef>
          </c:val>
          <c:extLst xmlns:c16r2="http://schemas.microsoft.com/office/drawing/2015/06/char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128</c:v>
                </c:pt>
                <c:pt idx="1">
                  <c:v>5</c:v>
                </c:pt>
                <c:pt idx="2">
                  <c:v>68</c:v>
                </c:pt>
              </c:numCache>
            </c:numRef>
          </c:val>
          <c:extLst xmlns:c16r2="http://schemas.microsoft.com/office/drawing/2015/06/char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1606067264"/>
        <c:axId val="-1606064544"/>
      </c:barChart>
      <c:catAx>
        <c:axId val="-160606726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606064544"/>
        <c:crosses val="autoZero"/>
        <c:auto val="1"/>
        <c:lblAlgn val="ctr"/>
        <c:lblOffset val="100"/>
        <c:noMultiLvlLbl val="0"/>
      </c:catAx>
      <c:valAx>
        <c:axId val="-160606454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606067264"/>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22908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p>
          <a:p>
            <a:pPr marL="0" marR="0" lvl="0" indent="0" algn="l" defTabSz="933450" rtl="0" eaLnBrk="0" fontAlgn="base" latinLnBrk="0" hangingPunct="0">
              <a:lnSpc>
                <a:spcPct val="100000"/>
              </a:lnSpc>
              <a:spcBef>
                <a:spcPct val="30000"/>
              </a:spcBef>
              <a:spcAft>
                <a:spcPct val="0"/>
              </a:spcAft>
              <a:buClrTx/>
              <a:buSzTx/>
              <a:buFontTx/>
              <a:buNone/>
              <a:tabLst/>
              <a:defRPr/>
            </a:pP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p>
        </p:txBody>
      </p:sp>
    </p:spTree>
    <p:extLst>
      <p:ext uri="{BB962C8B-B14F-4D97-AF65-F5344CB8AC3E}">
        <p14:creationId xmlns:p14="http://schemas.microsoft.com/office/powerpoint/2010/main" val="19848048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983327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13873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447409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258460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4121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24291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56340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6963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92415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3256940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1555502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1517182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b="1" dirty="0">
                <a:solidFill>
                  <a:srgbClr val="000000"/>
                </a:solidFill>
                <a:highlight>
                  <a:srgbClr val="00FF00"/>
                </a:highlight>
                <a:latin typeface="Times New Roman" panose="02020603050405020304" pitchFamily="18" charset="0"/>
              </a:rPr>
              <a:t>Motion Passes (Y,  N,  A)</a:t>
            </a: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b="1" dirty="0">
                <a:solidFill>
                  <a:srgbClr val="000000"/>
                </a:solidFill>
                <a:highlight>
                  <a:srgbClr val="00FF00"/>
                </a:highlight>
                <a:latin typeface="Times New Roman" panose="02020603050405020304" pitchFamily="18" charset="0"/>
              </a:rPr>
              <a:t>Could ask for     </a:t>
            </a:r>
            <a:r>
              <a:rPr lang="en-US" altLang="zh-CN" sz="1200" kern="1200" dirty="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dirty="0">
              <a:solidFill>
                <a:srgbClr val="000000"/>
              </a:solidFill>
              <a:highlight>
                <a:srgbClr val="00FF00"/>
              </a:highlight>
              <a:latin typeface="Times New Roman" panose="02020603050405020304" pitchFamily="18" charset="0"/>
            </a:endParaRPr>
          </a:p>
          <a:p>
            <a:endParaRPr lang="zh-CN" altLang="en-US" dirty="0"/>
          </a:p>
        </p:txBody>
      </p:sp>
    </p:spTree>
    <p:extLst>
      <p:ext uri="{BB962C8B-B14F-4D97-AF65-F5344CB8AC3E}">
        <p14:creationId xmlns:p14="http://schemas.microsoft.com/office/powerpoint/2010/main" val="204365851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886034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47423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802.11-24/1378r7</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September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4/11-24-1336-00-00bf-ieee-802-11bf-july-2024-plenary-meeting-minutes.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hyperlink" Target="https://mentor.ieee.org/802.11/dcn/24/11-24-1376-04-00bf-ieee-802-11bf-teleconference-minutes-august-september-2024.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4/11-24-1041-08-00bf-initial-sa-ballot-comments-and-approved-resolutions.xls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cvent.me/LBkMEE"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a:solidFill>
                  <a:srgbClr val="0000FF"/>
                </a:solidFill>
              </a:rPr>
              <a:t>September Interim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2024-09-09</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September</a:t>
            </a:r>
            <a:r>
              <a:rPr lang="en-US" altLang="en-US" sz="3200" dirty="0">
                <a:solidFill>
                  <a:srgbClr val="0000FF"/>
                </a:solidFill>
                <a:cs typeface="Times New Roman" panose="02020603050405020304" pitchFamily="18" charset="0"/>
              </a:rPr>
              <a:t> 9 (AM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a:solidFill>
                  <a:srgbClr val="0000FF"/>
                </a:solidFill>
              </a:rPr>
              <a:t>Initial SA Ballot (D4.0) and comments assignment</a:t>
            </a:r>
          </a:p>
          <a:p>
            <a:pPr algn="just"/>
            <a:r>
              <a:rPr lang="en-US" altLang="en-US" sz="1400" dirty="0">
                <a:solidFill>
                  <a:srgbClr val="0000FF"/>
                </a:solidFill>
              </a:rPr>
              <a:t>Motion (</a:t>
            </a:r>
            <a:r>
              <a:rPr lang="en-US" altLang="en-US" sz="1400" dirty="0" smtClean="0">
                <a:solidFill>
                  <a:srgbClr val="0000FF"/>
                </a:solidFill>
              </a:rPr>
              <a:t>583-586</a:t>
            </a:r>
            <a:r>
              <a:rPr lang="en-US" altLang="en-US" sz="1400" dirty="0" smtClean="0">
                <a:solidFill>
                  <a:srgbClr val="0000FF"/>
                </a:solidFill>
              </a:rPr>
              <a:t>)</a:t>
            </a:r>
          </a:p>
          <a:p>
            <a:pPr algn="just"/>
            <a:r>
              <a:rPr lang="en-US" altLang="en-US" sz="1400" dirty="0">
                <a:solidFill>
                  <a:srgbClr val="0000FF"/>
                </a:solidFill>
              </a:rPr>
              <a:t>Motion (</a:t>
            </a:r>
            <a:r>
              <a:rPr lang="en-US" altLang="en-US" sz="1400" dirty="0" smtClean="0">
                <a:solidFill>
                  <a:srgbClr val="0000FF"/>
                </a:solidFill>
              </a:rPr>
              <a:t>587-589)</a:t>
            </a:r>
            <a:endParaRPr lang="en-US" altLang="en-US" sz="1400" dirty="0">
              <a:solidFill>
                <a:srgbClr val="0000FF"/>
              </a:solidFill>
            </a:endParaRPr>
          </a:p>
          <a:p>
            <a:pPr algn="just"/>
            <a:r>
              <a:rPr lang="en-US" altLang="en-US" sz="1400" dirty="0">
                <a:solidFill>
                  <a:srgbClr val="0000FF"/>
                </a:solidFill>
              </a:rPr>
              <a:t>Motion 590: P802.11bf first recirculation SA </a:t>
            </a:r>
            <a:r>
              <a:rPr lang="en-US" altLang="en-US" sz="1400" dirty="0" smtClean="0">
                <a:solidFill>
                  <a:srgbClr val="0000FF"/>
                </a:solidFill>
              </a:rPr>
              <a:t>ballot</a:t>
            </a:r>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zh-CN" sz="1400" b="1" dirty="0">
                <a:solidFill>
                  <a:srgbClr val="0000FF"/>
                </a:solidFill>
              </a:rPr>
              <a:t>Recess</a:t>
            </a:r>
            <a:endParaRPr lang="en-US" altLang="en-US" sz="1400" b="1" dirty="0">
              <a:solidFill>
                <a:srgbClr val="0000FF"/>
              </a:solidFill>
            </a:endParaRP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4184548169"/>
              </p:ext>
            </p:extLst>
          </p:nvPr>
        </p:nvGraphicFramePr>
        <p:xfrm>
          <a:off x="3429000" y="1600200"/>
          <a:ext cx="8305801" cy="177582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80662">
                  <a:extLst>
                    <a:ext uri="{9D8B030D-6E8A-4147-A177-3AD203B41FA5}">
                      <a16:colId xmlns="" xmlns:a16="http://schemas.microsoft.com/office/drawing/2014/main" val="20001"/>
                    </a:ext>
                  </a:extLst>
                </a:gridCol>
                <a:gridCol w="4052306">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lgn="just">
                        <a:spcAft>
                          <a:spcPts val="0"/>
                        </a:spcAft>
                      </a:pPr>
                      <a:r>
                        <a:rPr lang="en-US" sz="1200" dirty="0" smtClean="0">
                          <a:solidFill>
                            <a:srgbClr val="00B050"/>
                          </a:solidFill>
                          <a:effectLst/>
                          <a:latin typeface="Times New Roman" panose="02020603050405020304" pitchFamily="18" charset="0"/>
                          <a:ea typeface="等线" panose="02010600030101010101" pitchFamily="2" charset="-122"/>
                          <a:cs typeface="宋体" panose="02010600030101010101" pitchFamily="2" charset="-122"/>
                        </a:rPr>
                        <a:t>24/1384</a:t>
                      </a:r>
                      <a:endParaRPr lang="zh-CN" sz="1050" dirty="0">
                        <a:solidFill>
                          <a:srgbClr val="00B050"/>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r>
                        <a:rPr lang="en-US" sz="1200">
                          <a:solidFill>
                            <a:srgbClr val="00B050"/>
                          </a:solidFill>
                          <a:effectLst/>
                          <a:latin typeface="Times New Roman" panose="02020603050405020304" pitchFamily="18" charset="0"/>
                          <a:ea typeface="等线" panose="02010600030101010101" pitchFamily="2" charset="-122"/>
                          <a:cs typeface="宋体" panose="02010600030101010101" pitchFamily="2" charset="-122"/>
                        </a:rPr>
                        <a:t>Mahmoud Kamel (InterDigital)</a:t>
                      </a:r>
                      <a:endParaRPr lang="zh-CN" sz="1050">
                        <a:solidFill>
                          <a:srgbClr val="00B050"/>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r>
                        <a:rPr lang="en-US" sz="1200">
                          <a:solidFill>
                            <a:srgbClr val="00B050"/>
                          </a:solidFill>
                          <a:effectLst/>
                          <a:latin typeface="Times New Roman" panose="02020603050405020304" pitchFamily="18" charset="0"/>
                          <a:ea typeface="等线" panose="02010600030101010101" pitchFamily="2" charset="-122"/>
                          <a:cs typeface="宋体" panose="02010600030101010101" pitchFamily="2" charset="-122"/>
                        </a:rPr>
                        <a:t>Initial SA Ballot CR for CID 6043 on Threshold-based Sensing</a:t>
                      </a:r>
                      <a:endParaRPr lang="zh-CN" sz="1050">
                        <a:solidFill>
                          <a:srgbClr val="00B050"/>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r>
                        <a:rPr lang="en-US" sz="1200" dirty="0">
                          <a:solidFill>
                            <a:srgbClr val="00B050"/>
                          </a:solidFill>
                          <a:effectLst/>
                          <a:latin typeface="Times New Roman" panose="02020603050405020304" pitchFamily="18" charset="0"/>
                          <a:ea typeface="等线" panose="02010600030101010101" pitchFamily="2" charset="-122"/>
                          <a:cs typeface="宋体" panose="02010600030101010101" pitchFamily="2" charset="-122"/>
                        </a:rPr>
                        <a:t>10 mins</a:t>
                      </a:r>
                      <a:endParaRPr lang="zh-CN" sz="1050" dirty="0">
                        <a:solidFill>
                          <a:srgbClr val="00B050"/>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24/1604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Pu (Perry) Wang (MERL)</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Initial SA Ballot Comments - DMG SBP Comments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282951375"/>
                  </a:ext>
                </a:extLst>
              </a:tr>
            </a:tbl>
          </a:graphicData>
        </a:graphic>
      </p:graphicFrame>
    </p:spTree>
    <p:extLst>
      <p:ext uri="{BB962C8B-B14F-4D97-AF65-F5344CB8AC3E}">
        <p14:creationId xmlns:p14="http://schemas.microsoft.com/office/powerpoint/2010/main" val="23274261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September 12</a:t>
            </a:r>
            <a:r>
              <a:rPr lang="en-US" altLang="en-US" sz="3200" dirty="0">
                <a:solidFill>
                  <a:srgbClr val="0000FF"/>
                </a:solidFill>
                <a:cs typeface="Times New Roman" panose="02020603050405020304" pitchFamily="18" charset="0"/>
              </a:rPr>
              <a:t> (</a:t>
            </a:r>
            <a:r>
              <a:rPr lang="en-US" altLang="zh-CN" sz="3200" dirty="0">
                <a:solidFill>
                  <a:srgbClr val="0000FF"/>
                </a:solidFill>
                <a:cs typeface="Times New Roman" panose="02020603050405020304" pitchFamily="18" charset="0"/>
              </a:rPr>
              <a:t>A</a:t>
            </a:r>
            <a:r>
              <a:rPr lang="en-US" altLang="en-US" sz="3200" dirty="0">
                <a:solidFill>
                  <a:srgbClr val="0000FF"/>
                </a:solidFill>
                <a:cs typeface="Times New Roman" panose="02020603050405020304" pitchFamily="18" charset="0"/>
              </a:rPr>
              <a:t>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solidFill>
                  <a:srgbClr val="0000FF"/>
                </a:solidFill>
              </a:rPr>
              <a:t>Motion (5XX-XXX)</a:t>
            </a:r>
            <a:endParaRPr lang="en-US" altLang="en-US" sz="1400" dirty="0">
              <a:solidFill>
                <a:srgbClr val="0000FF"/>
              </a:solidFill>
            </a:endParaRPr>
          </a:p>
          <a:p>
            <a:pPr algn="just"/>
            <a:r>
              <a:rPr lang="en-US" altLang="zh-CN" sz="1400" dirty="0">
                <a:solidFill>
                  <a:srgbClr val="0000FF"/>
                </a:solidFill>
              </a:rPr>
              <a:t>Motion</a:t>
            </a:r>
            <a:r>
              <a:rPr lang="en-US" altLang="zh-CN" sz="1600" dirty="0">
                <a:solidFill>
                  <a:srgbClr val="0000FF"/>
                </a:solidFill>
              </a:rPr>
              <a:t>: </a:t>
            </a:r>
            <a:r>
              <a:rPr lang="en-US" altLang="zh-CN" sz="1400" dirty="0">
                <a:solidFill>
                  <a:srgbClr val="0000FF"/>
                </a:solidFill>
              </a:rPr>
              <a:t>P802.11bf first recirculation SA ballot</a:t>
            </a:r>
            <a:endParaRPr lang="en-US" altLang="en-US" sz="1400" dirty="0">
              <a:solidFill>
                <a:srgbClr val="0000FF"/>
              </a:solidFill>
            </a:endParaRPr>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442774737"/>
              </p:ext>
            </p:extLst>
          </p:nvPr>
        </p:nvGraphicFramePr>
        <p:xfrm>
          <a:off x="3429000" y="1600200"/>
          <a:ext cx="8305801" cy="2120300"/>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7"/>
                  </a:ext>
                </a:extLst>
              </a:tr>
              <a:tr h="89561">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 xmlns:a16="http://schemas.microsoft.com/office/drawing/2014/main" val="10022"/>
                  </a:ext>
                </a:extLst>
              </a:tr>
              <a:tr h="89561">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 xmlns:a16="http://schemas.microsoft.com/office/drawing/2014/main" val="10024"/>
                  </a:ext>
                </a:extLst>
              </a:tr>
              <a:tr h="89561">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 xmlns:a16="http://schemas.microsoft.com/office/drawing/2014/main" val="10005"/>
                  </a:ext>
                </a:extLst>
              </a:tr>
              <a:tr h="89561">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 xmlns:a16="http://schemas.microsoft.com/office/drawing/2014/main" val="10006"/>
                  </a:ext>
                </a:extLst>
              </a:tr>
              <a:tr h="89561">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 xmlns:a16="http://schemas.microsoft.com/office/drawing/2014/main" val="10007"/>
                  </a:ext>
                </a:extLst>
              </a:tr>
              <a:tr h="89561">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 xmlns:a16="http://schemas.microsoft.com/office/drawing/2014/main" val="10008"/>
                  </a:ext>
                </a:extLst>
              </a:tr>
              <a:tr h="89561">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 xmlns:a16="http://schemas.microsoft.com/office/drawing/2014/main" val="10009"/>
                  </a:ext>
                </a:extLst>
              </a:tr>
            </a:tbl>
          </a:graphicData>
        </a:graphic>
      </p:graphicFrame>
    </p:spTree>
    <p:extLst>
      <p:ext uri="{BB962C8B-B14F-4D97-AF65-F5344CB8AC3E}">
        <p14:creationId xmlns:p14="http://schemas.microsoft.com/office/powerpoint/2010/main" val="28067073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July </a:t>
            </a:r>
            <a:r>
              <a:rPr lang="en-US" altLang="zh-CN" sz="2000" dirty="0"/>
              <a:t>2024 meeting to today:</a:t>
            </a:r>
          </a:p>
          <a:p>
            <a:pPr lvl="1" algn="just">
              <a:buFont typeface="Arial" panose="020B0604020202020204" pitchFamily="34" charset="0"/>
              <a:buChar char="•"/>
            </a:pPr>
            <a:r>
              <a:rPr lang="en-US" altLang="zh-CN" sz="1600" dirty="0"/>
              <a:t>July Plenary Interim : </a:t>
            </a:r>
          </a:p>
          <a:p>
            <a:pPr marL="457200" lvl="1" indent="0" algn="just">
              <a:buNone/>
            </a:pPr>
            <a:r>
              <a:rPr lang="en-US" altLang="zh-CN" sz="1600" dirty="0"/>
              <a:t>	 </a:t>
            </a:r>
            <a:r>
              <a:rPr lang="en-US" altLang="zh-CN" sz="1600" dirty="0">
                <a:hlinkClick r:id="rId3"/>
              </a:rPr>
              <a:t>https://mentor.ieee.org/802.11/dcn/24/11-24-1336-00-00bf-ieee-802-11bf-july-2024-plenary-meeting-minutes.docx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August-September: </a:t>
            </a:r>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mentor.ieee.org/802.11/dcn/24/11-24-1376-04-00bf-ieee-802-11bf-teleconference-minutes-august-september-2024.docx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Second</a:t>
            </a:r>
            <a:r>
              <a:rPr lang="en-US" altLang="zh-CN" sz="2000" dirty="0" smtClean="0"/>
              <a:t>: Sang Kim</a:t>
            </a:r>
            <a:endParaRPr lang="en-US" altLang="zh-CN" sz="2000" dirty="0"/>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p>
          <a:p>
            <a:pPr algn="just"/>
            <a:endParaRPr lang="en-US" altLang="zh-CN" sz="2000" dirty="0">
              <a:highlight>
                <a:srgbClr val="00FF00"/>
              </a:highlight>
            </a:endParaRPr>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solidFill>
                  <a:srgbClr val="00B050"/>
                </a:solidFill>
              </a:rPr>
              <a:t>Recirculation LB (D4.0)	</a:t>
            </a:r>
            <a:r>
              <a:rPr lang="en-US" altLang="zh-CN" sz="1400" kern="0" dirty="0"/>
              <a:t>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Apr 2024</a:t>
            </a:r>
            <a:endParaRPr lang="en-US" altLang="zh-CN" sz="1400" i="1" kern="0" dirty="0">
              <a:solidFill>
                <a:srgbClr val="00B050"/>
              </a:solidFill>
            </a:endParaRPr>
          </a:p>
          <a:p>
            <a:pPr marL="161925" lvl="1" indent="-233363" algn="just" defTabSz="685800" eaLnBrk="1" fontAlgn="auto" hangingPunct="1">
              <a:spcBef>
                <a:spcPts val="200"/>
              </a:spcBef>
              <a:spcAft>
                <a:spcPts val="600"/>
              </a:spcAft>
              <a:defRPr/>
            </a:pPr>
            <a:r>
              <a:rPr lang="en-US" altLang="zh-CN" sz="1400" kern="0" dirty="0">
                <a:solidFill>
                  <a:srgbClr val="00B050"/>
                </a:solidFill>
              </a:rPr>
              <a:t>SA  Ballot pool formation      		Apr 2024</a:t>
            </a:r>
          </a:p>
          <a:p>
            <a:pPr marL="165100" lvl="1" indent="-238125" algn="just" defTabSz="685800" eaLnBrk="1" fontAlgn="auto" hangingPunct="1">
              <a:spcBef>
                <a:spcPts val="200"/>
              </a:spcBef>
              <a:spcAft>
                <a:spcPts val="600"/>
              </a:spcAft>
              <a:defRPr/>
            </a:pPr>
            <a:r>
              <a:rPr lang="en-US" altLang="zh-CN" sz="1400" kern="0" dirty="0">
                <a:solidFill>
                  <a:srgbClr val="00B050"/>
                </a:solidFill>
              </a:rPr>
              <a:t>Initial SA Ballot (D4.0)	</a:t>
            </a:r>
            <a:r>
              <a:rPr lang="en-US" altLang="zh-CN" sz="1400" kern="0" dirty="0"/>
              <a:t>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May 2024</a:t>
            </a:r>
            <a:endParaRPr lang="en-US" altLang="zh-CN" sz="1400" kern="0" dirty="0">
              <a:solidFill>
                <a:srgbClr val="00B050"/>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2338633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Initial SA Ballot (D4.0)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D4.0 (</a:t>
            </a:r>
            <a:r>
              <a:rPr lang="en-US" altLang="zh-CN" sz="2000" dirty="0"/>
              <a:t>Initial SA Ballot </a:t>
            </a:r>
            <a:r>
              <a:rPr lang="en-US" sz="2000" dirty="0"/>
              <a:t>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97.1</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201 /207,</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 xmlns:a16="http://schemas.microsoft.com/office/drawing/2014/main" id="{5913DE59-0E1E-4D6B-B0B4-4E37CCBA3423}"/>
              </a:ext>
            </a:extLst>
          </p:cNvPr>
          <p:cNvGraphicFramePr/>
          <p:nvPr>
            <p:extLst>
              <p:ext uri="{D42A27DB-BD31-4B8C-83A1-F6EECF244321}">
                <p14:modId xmlns:p14="http://schemas.microsoft.com/office/powerpoint/2010/main" val="1061323981"/>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表格 5">
            <a:extLst>
              <a:ext uri="{FF2B5EF4-FFF2-40B4-BE49-F238E27FC236}">
                <a16:creationId xmlns="" xmlns:a16="http://schemas.microsoft.com/office/drawing/2014/main" id="{DB42ED4E-CE37-477B-B5D7-B1A783F08C74}"/>
              </a:ext>
            </a:extLst>
          </p:cNvPr>
          <p:cNvGraphicFramePr>
            <a:graphicFrameLocks noGrp="1"/>
          </p:cNvGraphicFramePr>
          <p:nvPr>
            <p:extLst>
              <p:ext uri="{D42A27DB-BD31-4B8C-83A1-F6EECF244321}">
                <p14:modId xmlns:p14="http://schemas.microsoft.com/office/powerpoint/2010/main" val="2373977151"/>
              </p:ext>
            </p:extLst>
          </p:nvPr>
        </p:nvGraphicFramePr>
        <p:xfrm>
          <a:off x="533401" y="3886200"/>
          <a:ext cx="6781799" cy="2032635"/>
        </p:xfrm>
        <a:graphic>
          <a:graphicData uri="http://schemas.openxmlformats.org/drawingml/2006/table">
            <a:tbl>
              <a:tblPr/>
              <a:tblGrid>
                <a:gridCol w="905750">
                  <a:extLst>
                    <a:ext uri="{9D8B030D-6E8A-4147-A177-3AD203B41FA5}">
                      <a16:colId xmlns="" xmlns:a16="http://schemas.microsoft.com/office/drawing/2014/main" val="454794694"/>
                    </a:ext>
                  </a:extLst>
                </a:gridCol>
                <a:gridCol w="905750">
                  <a:extLst>
                    <a:ext uri="{9D8B030D-6E8A-4147-A177-3AD203B41FA5}">
                      <a16:colId xmlns="" xmlns:a16="http://schemas.microsoft.com/office/drawing/2014/main" val="27831069"/>
                    </a:ext>
                  </a:extLst>
                </a:gridCol>
                <a:gridCol w="1539774">
                  <a:extLst>
                    <a:ext uri="{9D8B030D-6E8A-4147-A177-3AD203B41FA5}">
                      <a16:colId xmlns="" xmlns:a16="http://schemas.microsoft.com/office/drawing/2014/main" val="1813041955"/>
                    </a:ext>
                  </a:extLst>
                </a:gridCol>
                <a:gridCol w="905750">
                  <a:extLst>
                    <a:ext uri="{9D8B030D-6E8A-4147-A177-3AD203B41FA5}">
                      <a16:colId xmlns="" xmlns:a16="http://schemas.microsoft.com/office/drawing/2014/main" val="506620921"/>
                    </a:ext>
                  </a:extLst>
                </a:gridCol>
                <a:gridCol w="815174">
                  <a:extLst>
                    <a:ext uri="{9D8B030D-6E8A-4147-A177-3AD203B41FA5}">
                      <a16:colId xmlns="" xmlns:a16="http://schemas.microsoft.com/office/drawing/2014/main" val="314894588"/>
                    </a:ext>
                  </a:extLst>
                </a:gridCol>
                <a:gridCol w="815174">
                  <a:extLst>
                    <a:ext uri="{9D8B030D-6E8A-4147-A177-3AD203B41FA5}">
                      <a16:colId xmlns="" xmlns:a16="http://schemas.microsoft.com/office/drawing/2014/main" val="2292879680"/>
                    </a:ext>
                  </a:extLst>
                </a:gridCol>
                <a:gridCol w="894427">
                  <a:extLst>
                    <a:ext uri="{9D8B030D-6E8A-4147-A177-3AD203B41FA5}">
                      <a16:colId xmlns="" xmlns:a16="http://schemas.microsoft.com/office/drawing/2014/main" val="3354473923"/>
                    </a:ext>
                  </a:extLst>
                </a:gridCol>
              </a:tblGrid>
              <a:tr h="180975">
                <a:tc>
                  <a:txBody>
                    <a:bodyPr/>
                    <a:lstStyle/>
                    <a:p>
                      <a:pPr algn="ctr" fontAlgn="b"/>
                      <a:endParaRPr lang="zh-CN" altLang="en-US"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等线" panose="02010600030101010101" pitchFamily="2" charset="-122"/>
                          <a:ea typeface="等线" panose="02010600030101010101" pitchFamily="2" charset="-122"/>
                        </a:rPr>
                        <a:t>Submitted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Ready for Motion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Approved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RfM+A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zh-CN" altLang="en-US" sz="1400" b="1"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err="1">
                          <a:solidFill>
                            <a:srgbClr val="000000"/>
                          </a:solidFill>
                          <a:effectLst/>
                          <a:latin typeface="等线" panose="02010600030101010101" pitchFamily="2" charset="-122"/>
                          <a:ea typeface="等线" panose="02010600030101010101" pitchFamily="2" charset="-122"/>
                        </a:rPr>
                        <a:t>PoC</a:t>
                      </a:r>
                      <a:endParaRPr lang="en-US" sz="1400" b="1"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581744929"/>
                  </a:ext>
                </a:extLst>
              </a:tr>
              <a:tr h="180975">
                <a:tc>
                  <a:txBody>
                    <a:bodyPr/>
                    <a:lstStyle/>
                    <a:p>
                      <a:pPr algn="l" fontAlgn="b"/>
                      <a:r>
                        <a:rPr lang="en-US" sz="1100" b="1" i="0" u="none" strike="noStrike" dirty="0">
                          <a:solidFill>
                            <a:srgbClr val="000000"/>
                          </a:solidFill>
                          <a:effectLst/>
                          <a:latin typeface="等线" panose="02010600030101010101" pitchFamily="2" charset="-122"/>
                          <a:ea typeface="等线" panose="02010600030101010101" pitchFamily="2" charset="-122"/>
                        </a:rPr>
                        <a:t>DMG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a:solidFill>
                            <a:srgbClr val="000000"/>
                          </a:solidFill>
                          <a:effectLst/>
                          <a:latin typeface="等线" panose="02010600030101010101" pitchFamily="2" charset="-122"/>
                          <a:ea typeface="等线" panose="02010600030101010101" pitchFamily="2" charset="-122"/>
                        </a:rPr>
                        <a:t>Naren</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84177724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Editorial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228930983"/>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Exchange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55209186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OST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4121773385"/>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Reporting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492930388"/>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SBP</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882974230"/>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Individual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Tony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964497537"/>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123164674"/>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201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756950882"/>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0.115942029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0.821256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altLang="zh-CN" sz="1100" b="1" dirty="0">
                          <a:solidFill>
                            <a:srgbClr val="FF0000"/>
                          </a:solidFill>
                          <a:effectLst/>
                          <a:latin typeface="Calibri" panose="020F0502020204030204" pitchFamily="34" charset="0"/>
                          <a:ea typeface="等线" panose="02010600030101010101" pitchFamily="2" charset="-122"/>
                        </a:rPr>
                        <a:t>0.971014</a:t>
                      </a:r>
                      <a:endParaRPr lang="zh-CN" altLang="zh-CN" sz="1000" dirty="0">
                        <a:effectLst/>
                        <a:latin typeface="Calibri" panose="020F0502020204030204" pitchFamily="34" charset="0"/>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707626175"/>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a:extLst>
              <a:ext uri="{FF2B5EF4-FFF2-40B4-BE49-F238E27FC236}">
                <a16:creationId xmlns="" xmlns:a16="http://schemas.microsoft.com/office/drawing/2014/main" id="{B093CED4-895B-491B-9F25-326B1249D2A5}"/>
              </a:ext>
            </a:extLst>
          </p:cNvPr>
          <p:cNvGraphicFramePr>
            <a:graphicFrameLocks noGrp="1"/>
          </p:cNvGraphicFramePr>
          <p:nvPr>
            <p:extLst>
              <p:ext uri="{D42A27DB-BD31-4B8C-83A1-F6EECF244321}">
                <p14:modId xmlns:p14="http://schemas.microsoft.com/office/powerpoint/2010/main" val="1149885772"/>
              </p:ext>
            </p:extLst>
          </p:nvPr>
        </p:nvGraphicFramePr>
        <p:xfrm>
          <a:off x="2057400" y="918651"/>
          <a:ext cx="7772400" cy="5549734"/>
        </p:xfrm>
        <a:graphic>
          <a:graphicData uri="http://schemas.openxmlformats.org/drawingml/2006/table">
            <a:tbl>
              <a:tblPr/>
              <a:tblGrid>
                <a:gridCol w="1110343">
                  <a:extLst>
                    <a:ext uri="{9D8B030D-6E8A-4147-A177-3AD203B41FA5}">
                      <a16:colId xmlns="" xmlns:a16="http://schemas.microsoft.com/office/drawing/2014/main" val="611200940"/>
                    </a:ext>
                  </a:extLst>
                </a:gridCol>
                <a:gridCol w="1110343">
                  <a:extLst>
                    <a:ext uri="{9D8B030D-6E8A-4147-A177-3AD203B41FA5}">
                      <a16:colId xmlns="" xmlns:a16="http://schemas.microsoft.com/office/drawing/2014/main" val="4059359357"/>
                    </a:ext>
                  </a:extLst>
                </a:gridCol>
                <a:gridCol w="1513114">
                  <a:extLst>
                    <a:ext uri="{9D8B030D-6E8A-4147-A177-3AD203B41FA5}">
                      <a16:colId xmlns="" xmlns:a16="http://schemas.microsoft.com/office/drawing/2014/main" val="1158145895"/>
                    </a:ext>
                  </a:extLst>
                </a:gridCol>
                <a:gridCol w="838200">
                  <a:extLst>
                    <a:ext uri="{9D8B030D-6E8A-4147-A177-3AD203B41FA5}">
                      <a16:colId xmlns="" xmlns:a16="http://schemas.microsoft.com/office/drawing/2014/main" val="517798951"/>
                    </a:ext>
                  </a:extLst>
                </a:gridCol>
                <a:gridCol w="1066800">
                  <a:extLst>
                    <a:ext uri="{9D8B030D-6E8A-4147-A177-3AD203B41FA5}">
                      <a16:colId xmlns="" xmlns:a16="http://schemas.microsoft.com/office/drawing/2014/main" val="1306143447"/>
                    </a:ext>
                  </a:extLst>
                </a:gridCol>
                <a:gridCol w="2133600">
                  <a:extLst>
                    <a:ext uri="{9D8B030D-6E8A-4147-A177-3AD203B41FA5}">
                      <a16:colId xmlns="" xmlns:a16="http://schemas.microsoft.com/office/drawing/2014/main" val="875986001"/>
                    </a:ext>
                  </a:extLst>
                </a:gridCol>
              </a:tblGrid>
              <a:tr h="364542">
                <a:tc>
                  <a:txBody>
                    <a:bodyPr/>
                    <a:lstStyle/>
                    <a:p>
                      <a:pPr algn="l"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September</a:t>
                      </a:r>
                      <a:r>
                        <a:rPr lang="en-US" altLang="zh-CN" sz="1200" b="1" baseline="0" dirty="0">
                          <a:solidFill>
                            <a:srgbClr val="0000FF"/>
                          </a:solidFill>
                          <a:effectLst/>
                          <a:latin typeface="Calibri" panose="020F0502020204030204" pitchFamily="34" charset="0"/>
                          <a:ea typeface="宋体" panose="02010600030101010101" pitchFamily="2" charset="-122"/>
                        </a:rPr>
                        <a:t> Interim</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4093168364"/>
                  </a:ext>
                </a:extLst>
              </a:tr>
              <a:tr h="219985">
                <a:tc>
                  <a:txBody>
                    <a:bodyPr/>
                    <a:lstStyle/>
                    <a:p>
                      <a:pPr>
                        <a:spcAft>
                          <a:spcPts val="0"/>
                        </a:spcAft>
                      </a:pPr>
                      <a:r>
                        <a:rPr lang="en-US" sz="1100" dirty="0" err="1">
                          <a:solidFill>
                            <a:srgbClr val="000000"/>
                          </a:solidFill>
                          <a:effectLst/>
                          <a:latin typeface="Calibri" panose="020F0502020204030204" pitchFamily="34" charset="0"/>
                          <a:ea typeface="等线" panose="02010600030101010101" pitchFamily="2" charset="-122"/>
                        </a:rPr>
                        <a:t>Alecs</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 xmlns:a16="http://schemas.microsoft.com/office/drawing/2014/main" val="293748529"/>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Ali</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 xmlns:a16="http://schemas.microsoft.com/office/drawing/2014/main" val="1731258224"/>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Chaoming</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7</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 xmlns:a16="http://schemas.microsoft.com/office/drawing/2014/main" val="2677599882"/>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Cheng</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 xmlns:a16="http://schemas.microsoft.com/office/drawing/2014/main" val="2210357643"/>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Chris Beg</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5</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5</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 xmlns:a16="http://schemas.microsoft.com/office/drawing/2014/main" val="2577779994"/>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Christian Berger </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 xmlns:a16="http://schemas.microsoft.com/office/drawing/2014/main" val="779136937"/>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Claudio</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63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63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63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 xmlns:a16="http://schemas.microsoft.com/office/drawing/2014/main" val="1181458438"/>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Dash</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 xmlns:a16="http://schemas.microsoft.com/office/drawing/2014/main" val="3357427078"/>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Hassan Omar</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 xmlns:a16="http://schemas.microsoft.com/office/drawing/2014/main" val="403945372"/>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Henry Ptasinski</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3</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71886618"/>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Mahmoud</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475164255"/>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Mark Hamilton</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 xmlns:a16="http://schemas.microsoft.com/office/drawing/2014/main" val="1540414685"/>
                  </a:ext>
                </a:extLst>
              </a:tr>
              <a:tr h="219985">
                <a:tc>
                  <a:txBody>
                    <a:bodyPr/>
                    <a:lstStyle/>
                    <a:p>
                      <a:pPr>
                        <a:spcAft>
                          <a:spcPts val="0"/>
                        </a:spcAft>
                      </a:pPr>
                      <a:r>
                        <a:rPr lang="en-US" sz="1100" dirty="0" err="1">
                          <a:solidFill>
                            <a:srgbClr val="000000"/>
                          </a:solidFill>
                          <a:effectLst/>
                          <a:latin typeface="Calibri" panose="020F0502020204030204" pitchFamily="34" charset="0"/>
                          <a:ea typeface="等线" panose="02010600030101010101" pitchFamily="2" charset="-122"/>
                        </a:rPr>
                        <a:t>Naren</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45</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45</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 xmlns:a16="http://schemas.microsoft.com/office/drawing/2014/main" val="2206060167"/>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Pei</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 xmlns:a16="http://schemas.microsoft.com/office/drawing/2014/main" val="1141818337"/>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Perry Wang</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5</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3</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130994721"/>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Rui Du</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27</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16</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11</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 xmlns:a16="http://schemas.microsoft.com/office/drawing/2014/main" val="2995864541"/>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Stephan Sand</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 xmlns:a16="http://schemas.microsoft.com/office/drawing/2014/main" val="3996981589"/>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Stephen Shellhammer</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 xmlns:a16="http://schemas.microsoft.com/office/drawing/2014/main" val="3685221812"/>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Stephen McCann</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 xmlns:a16="http://schemas.microsoft.com/office/drawing/2014/main" val="1312463791"/>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Zhuqing</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16</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16</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16</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 xmlns:a16="http://schemas.microsoft.com/office/drawing/2014/main" val="1349183664"/>
                  </a:ext>
                </a:extLst>
              </a:tr>
              <a:tr h="219985">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dirty="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865660413"/>
                  </a:ext>
                </a:extLst>
              </a:tr>
              <a:tr h="219985">
                <a:tc>
                  <a:txBody>
                    <a:bodyPr/>
                    <a:lstStyle/>
                    <a:p>
                      <a:pPr>
                        <a:spcAft>
                          <a:spcPts val="0"/>
                        </a:spcAft>
                      </a:pPr>
                      <a:r>
                        <a:rPr lang="en-US" sz="1100" b="1">
                          <a:effectLst/>
                          <a:latin typeface="Calibri" panose="020F0502020204030204" pitchFamily="34" charset="0"/>
                          <a:ea typeface="等线" panose="02010600030101010101" pitchFamily="2" charset="-122"/>
                        </a:rPr>
                        <a:t>All</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207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等线" panose="02010600030101010101" pitchFamily="2" charset="-122"/>
                        </a:rPr>
                        <a:t>24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等线" panose="02010600030101010101" pitchFamily="2" charset="-122"/>
                        </a:rPr>
                        <a:t>170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等线" panose="02010600030101010101" pitchFamily="2" charset="-122"/>
                        </a:rPr>
                        <a:t>201</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510782417"/>
                  </a:ext>
                </a:extLst>
              </a:tr>
              <a:tr h="219985">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a:solidFill>
                            <a:srgbClr val="FF0000"/>
                          </a:solidFill>
                          <a:effectLst/>
                          <a:latin typeface="Calibri" panose="020F0502020204030204" pitchFamily="34" charset="0"/>
                          <a:ea typeface="等线" panose="02010600030101010101" pitchFamily="2" charset="-122"/>
                        </a:rPr>
                        <a:t>0.115942029</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a:solidFill>
                            <a:srgbClr val="FF0000"/>
                          </a:solidFill>
                          <a:effectLst/>
                          <a:latin typeface="Calibri" panose="020F0502020204030204" pitchFamily="34" charset="0"/>
                          <a:ea typeface="等线" panose="02010600030101010101" pitchFamily="2" charset="-122"/>
                        </a:rPr>
                        <a:t>0.821256</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dirty="0">
                          <a:solidFill>
                            <a:srgbClr val="FF0000"/>
                          </a:solidFill>
                          <a:effectLst/>
                          <a:latin typeface="Calibri" panose="020F0502020204030204" pitchFamily="34" charset="0"/>
                          <a:ea typeface="等线" panose="02010600030101010101" pitchFamily="2" charset="-122"/>
                        </a:rPr>
                        <a:t>0.971014</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499473319"/>
                  </a:ext>
                </a:extLst>
              </a:tr>
            </a:tbl>
          </a:graphicData>
        </a:graphic>
      </p:graphicFrame>
    </p:spTree>
    <p:extLst>
      <p:ext uri="{BB962C8B-B14F-4D97-AF65-F5344CB8AC3E}">
        <p14:creationId xmlns:p14="http://schemas.microsoft.com/office/powerpoint/2010/main" val="18670110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September</a:t>
            </a:r>
            <a:r>
              <a:rPr lang="en-US" altLang="zh-CN" b="1" dirty="0"/>
              <a:t> Interim 2024,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 xmlns:a16="http://schemas.microsoft.com/office/drawing/2014/main" id="{5CCF5190-D621-488B-9830-E025634DFF8A}"/>
              </a:ext>
            </a:extLst>
          </p:cNvPr>
          <p:cNvGraphicFramePr>
            <a:graphicFrameLocks noGrp="1"/>
          </p:cNvGraphicFramePr>
          <p:nvPr>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dirty="0" err="1">
                          <a:solidFill>
                            <a:srgbClr val="FF0000"/>
                          </a:solidFill>
                        </a:rPr>
                        <a:t>TGbf</a:t>
                      </a:r>
                      <a:endParaRPr lang="en-US" altLang="zh-CN" sz="1800" b="0"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pPr algn="ctr"/>
                      <a:r>
                        <a:rPr lang="en-US" altLang="zh-CN" sz="1800" b="0" strike="sngStrike" dirty="0" err="1">
                          <a:solidFill>
                            <a:srgbClr val="FF0000"/>
                          </a:solidFill>
                        </a:rPr>
                        <a:t>TGbf</a:t>
                      </a:r>
                      <a:endParaRPr lang="zh-CN" altLang="en-US"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kern="1200" dirty="0" err="1">
                          <a:solidFill>
                            <a:srgbClr val="FF0000"/>
                          </a:solidFill>
                          <a:latin typeface="+mn-lt"/>
                          <a:ea typeface="+mn-ea"/>
                          <a:cs typeface="+mn-cs"/>
                        </a:rPr>
                        <a:t>TGbf</a:t>
                      </a:r>
                      <a:endParaRPr lang="en-US" altLang="zh-CN" sz="1800" b="0" strike="sngStrike" kern="120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algn="ctr"/>
                      <a:endParaRPr lang="en-US"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graphicFrame>
        <p:nvGraphicFramePr>
          <p:cNvPr id="9" name="表格 8">
            <a:extLst>
              <a:ext uri="{FF2B5EF4-FFF2-40B4-BE49-F238E27FC236}">
                <a16:creationId xmlns="" xmlns:a16="http://schemas.microsoft.com/office/drawing/2014/main" id="{F0B371B4-6548-465F-9F06-9D2004C14050}"/>
              </a:ext>
            </a:extLst>
          </p:cNvPr>
          <p:cNvGraphicFramePr>
            <a:graphicFrameLocks noGrp="1"/>
          </p:cNvGraphicFramePr>
          <p:nvPr>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 xmlns:a16="http://schemas.microsoft.com/office/drawing/2014/main" val="20000"/>
                    </a:ext>
                  </a:extLst>
                </a:gridCol>
                <a:gridCol w="907862">
                  <a:extLst>
                    <a:ext uri="{9D8B030D-6E8A-4147-A177-3AD203B41FA5}">
                      <a16:colId xmlns="" xmlns:a16="http://schemas.microsoft.com/office/drawing/2014/main" val="20001"/>
                    </a:ext>
                  </a:extLst>
                </a:gridCol>
                <a:gridCol w="1073338">
                  <a:extLst>
                    <a:ext uri="{9D8B030D-6E8A-4147-A177-3AD203B41FA5}">
                      <a16:colId xmlns="" xmlns:a16="http://schemas.microsoft.com/office/drawing/2014/main" val="20002"/>
                    </a:ext>
                  </a:extLst>
                </a:gridCol>
                <a:gridCol w="1295400">
                  <a:extLst>
                    <a:ext uri="{9D8B030D-6E8A-4147-A177-3AD203B41FA5}">
                      <a16:colId xmlns="" xmlns:a16="http://schemas.microsoft.com/office/drawing/2014/main" val="20003"/>
                    </a:ext>
                  </a:extLst>
                </a:gridCol>
                <a:gridCol w="984062">
                  <a:extLst>
                    <a:ext uri="{9D8B030D-6E8A-4147-A177-3AD203B41FA5}">
                      <a16:colId xmlns="" xmlns:a16="http://schemas.microsoft.com/office/drawing/2014/main" val="20004"/>
                    </a:ext>
                  </a:extLst>
                </a:gridCol>
                <a:gridCol w="990600">
                  <a:extLst>
                    <a:ext uri="{9D8B030D-6E8A-4147-A177-3AD203B41FA5}">
                      <a16:colId xmlns="" xmlns:a16="http://schemas.microsoft.com/office/drawing/2014/main" val="20005"/>
                    </a:ext>
                  </a:extLst>
                </a:gridCol>
                <a:gridCol w="997138">
                  <a:extLst>
                    <a:ext uri="{9D8B030D-6E8A-4147-A177-3AD203B41FA5}">
                      <a16:colId xmlns=""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11:00-13:00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13:30-15:30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9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16:30-18:30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19:00-21:00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22:30-00:30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5965115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September Interim</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22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24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29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31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Nov 	    5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9" name="矩形 8">
            <a:extLst>
              <a:ext uri="{FF2B5EF4-FFF2-40B4-BE49-F238E27FC236}">
                <a16:creationId xmlns="" xmlns:a16="http://schemas.microsoft.com/office/drawing/2014/main" id="{CFA717C7-7EE1-44F8-A8E4-764E8A05AA8F}"/>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10" name="矩形 9">
            <a:extLst>
              <a:ext uri="{FF2B5EF4-FFF2-40B4-BE49-F238E27FC236}">
                <a16:creationId xmlns="" xmlns:a16="http://schemas.microsoft.com/office/drawing/2014/main" id="{BCF07398-29C7-4114-B1BF-7DDDD7294B7C}"/>
              </a:ext>
            </a:extLst>
          </p:cNvPr>
          <p:cNvSpPr/>
          <p:nvPr/>
        </p:nvSpPr>
        <p:spPr>
          <a:xfrm>
            <a:off x="7010400" y="4495800"/>
            <a:ext cx="457200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3 Nov 2024 - </a:t>
            </a:r>
            <a:r>
              <a:rPr lang="en-US" altLang="zh-CN" sz="1100" b="1" dirty="0">
                <a:solidFill>
                  <a:srgbClr val="FF0000"/>
                </a:solidFill>
              </a:rPr>
              <a:t>Daylight Saving Time Ends (US)</a:t>
            </a:r>
          </a:p>
          <a:p>
            <a:pPr marL="171450" indent="-171450" algn="just">
              <a:spcBef>
                <a:spcPts val="0"/>
              </a:spcBef>
              <a:buFont typeface="Arial" panose="020B0604020202020204" pitchFamily="34" charset="0"/>
              <a:buChar char="•"/>
            </a:pPr>
            <a:r>
              <a:rPr lang="en-US" altLang="zh-CN" sz="1100" dirty="0"/>
              <a:t>Sunday, 3 November 2024, 02:00:00 clocks are turned backward 1 hour to Sunday, 3 November 2024, 01:00:00 local standard time instead.</a:t>
            </a:r>
          </a:p>
        </p:txBody>
      </p:sp>
    </p:spTree>
    <p:extLst>
      <p:ext uri="{BB962C8B-B14F-4D97-AF65-F5344CB8AC3E}">
        <p14:creationId xmlns:p14="http://schemas.microsoft.com/office/powerpoint/2010/main" val="42239932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November</a:t>
            </a:r>
            <a:r>
              <a:rPr lang="en-US" altLang="zh-CN" b="1" dirty="0"/>
              <a:t> Plenary 2024, </a:t>
            </a:r>
            <a:r>
              <a:rPr lang="en-US" altLang="zh-CN" b="1" dirty="0">
                <a:solidFill>
                  <a:srgbClr val="FF0000"/>
                </a:solidFill>
              </a:rPr>
              <a:t>to be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 xmlns:a16="http://schemas.microsoft.com/office/drawing/2014/main" id="{5CCF5190-D621-488B-9830-E025634DFF8A}"/>
              </a:ext>
            </a:extLst>
          </p:cNvPr>
          <p:cNvGraphicFramePr>
            <a:graphicFrameLocks noGrp="1"/>
          </p:cNvGraphicFramePr>
          <p:nvPr>
            <p:extLst>
              <p:ext uri="{D42A27DB-BD31-4B8C-83A1-F6EECF244321}">
                <p14:modId xmlns:p14="http://schemas.microsoft.com/office/powerpoint/2010/main" val="1599805943"/>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sz="1800" b="0" dirty="0">
                        <a:solidFill>
                          <a:schemeClr val="bg1">
                            <a:lumMod val="50000"/>
                          </a:schemeClr>
                        </a:solidFill>
                      </a:endParaRPr>
                    </a:p>
                  </a:txBody>
                  <a:tcPr/>
                </a:tc>
                <a:tc>
                  <a:txBody>
                    <a:bodyPr/>
                    <a:lstStyle/>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graphicFrame>
        <p:nvGraphicFramePr>
          <p:cNvPr id="9" name="表格 8">
            <a:extLst>
              <a:ext uri="{FF2B5EF4-FFF2-40B4-BE49-F238E27FC236}">
                <a16:creationId xmlns="" xmlns:a16="http://schemas.microsoft.com/office/drawing/2014/main" id="{F0B371B4-6548-465F-9F06-9D2004C14050}"/>
              </a:ext>
            </a:extLst>
          </p:cNvPr>
          <p:cNvGraphicFramePr>
            <a:graphicFrameLocks noGrp="1"/>
          </p:cNvGraphicFramePr>
          <p:nvPr>
            <p:extLst>
              <p:ext uri="{D42A27DB-BD31-4B8C-83A1-F6EECF244321}">
                <p14:modId xmlns:p14="http://schemas.microsoft.com/office/powerpoint/2010/main" val="1420917110"/>
              </p:ext>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 xmlns:a16="http://schemas.microsoft.com/office/drawing/2014/main" val="20000"/>
                    </a:ext>
                  </a:extLst>
                </a:gridCol>
                <a:gridCol w="907862">
                  <a:extLst>
                    <a:ext uri="{9D8B030D-6E8A-4147-A177-3AD203B41FA5}">
                      <a16:colId xmlns="" xmlns:a16="http://schemas.microsoft.com/office/drawing/2014/main" val="20001"/>
                    </a:ext>
                  </a:extLst>
                </a:gridCol>
                <a:gridCol w="1073338">
                  <a:extLst>
                    <a:ext uri="{9D8B030D-6E8A-4147-A177-3AD203B41FA5}">
                      <a16:colId xmlns="" xmlns:a16="http://schemas.microsoft.com/office/drawing/2014/main" val="20002"/>
                    </a:ext>
                  </a:extLst>
                </a:gridCol>
                <a:gridCol w="1295400">
                  <a:extLst>
                    <a:ext uri="{9D8B030D-6E8A-4147-A177-3AD203B41FA5}">
                      <a16:colId xmlns="" xmlns:a16="http://schemas.microsoft.com/office/drawing/2014/main" val="20003"/>
                    </a:ext>
                  </a:extLst>
                </a:gridCol>
                <a:gridCol w="984062">
                  <a:extLst>
                    <a:ext uri="{9D8B030D-6E8A-4147-A177-3AD203B41FA5}">
                      <a16:colId xmlns="" xmlns:a16="http://schemas.microsoft.com/office/drawing/2014/main" val="20004"/>
                    </a:ext>
                  </a:extLst>
                </a:gridCol>
                <a:gridCol w="990600">
                  <a:extLst>
                    <a:ext uri="{9D8B030D-6E8A-4147-A177-3AD203B41FA5}">
                      <a16:colId xmlns="" xmlns:a16="http://schemas.microsoft.com/office/drawing/2014/main" val="20005"/>
                    </a:ext>
                  </a:extLst>
                </a:gridCol>
                <a:gridCol w="997138">
                  <a:extLst>
                    <a:ext uri="{9D8B030D-6E8A-4147-A177-3AD203B41FA5}">
                      <a16:colId xmlns=""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Vancouver</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00:00-02:00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17:00-19:00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18:00-20:00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11:00-13:00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02:30-04:30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19:30-21:30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20:30-22:30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13:30-15:30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05:30-07:30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12:30-00:30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23:30-01:30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16:30-18:30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08:00-10:00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01:00-3:00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02:00-04:00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19:00-21:00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11:30-13:30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04:30-06:30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05:30-07:30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22:30-00:30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872633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meeting</a:t>
            </a:r>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endParaRPr lang="en-US" altLang="en-US" sz="4000" dirty="0">
              <a:solidFill>
                <a:srgbClr val="0000FF"/>
              </a:solidFill>
            </a:endParaRPr>
          </a:p>
          <a:p>
            <a:pPr algn="ctr">
              <a:buFontTx/>
              <a:buNone/>
            </a:pPr>
            <a:r>
              <a:rPr lang="en-US" altLang="zh-CN" sz="2800" dirty="0">
                <a:cs typeface="Times New Roman" panose="02020603050405020304" pitchFamily="18" charset="0"/>
              </a:rPr>
              <a:t>September 9   (Monday AM 2)</a:t>
            </a:r>
          </a:p>
          <a:p>
            <a:pPr lvl="1"/>
            <a:endParaRPr lang="en-US" altLang="en-US" sz="3600" dirty="0"/>
          </a:p>
          <a:p>
            <a:pPr lvl="1"/>
            <a:endParaRPr lang="en-US" altLang="en-US" sz="3600" dirty="0"/>
          </a:p>
        </p:txBody>
      </p:sp>
    </p:spTree>
    <p:extLst>
      <p:ext uri="{BB962C8B-B14F-4D97-AF65-F5344CB8AC3E}">
        <p14:creationId xmlns:p14="http://schemas.microsoft.com/office/powerpoint/2010/main" val="16598690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583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6005 </a:t>
            </a:r>
          </a:p>
          <a:p>
            <a:pPr lvl="1" algn="just">
              <a:buFont typeface="Arial" panose="020B0604020202020204" pitchFamily="34" charset="0"/>
              <a:buChar char="–"/>
              <a:defRPr/>
            </a:pPr>
            <a:r>
              <a:rPr lang="en-US" altLang="zh-CN" sz="1600" dirty="0"/>
              <a:t>as specified in doc.: 11-24/1450r0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a:t>
            </a:r>
            <a:r>
              <a:rPr lang="en-US" altLang="zh-CN" sz="1800" b="1" kern="0" dirty="0" smtClean="0"/>
              <a:t>: </a:t>
            </a:r>
            <a:r>
              <a:rPr lang="en-US" altLang="zh-CN" sz="1800" b="1" kern="0" dirty="0" err="1" smtClean="0"/>
              <a:t>Zhuqing</a:t>
            </a:r>
            <a:r>
              <a:rPr lang="en-US" altLang="zh-CN" sz="1800" b="1" kern="0" dirty="0" smtClean="0"/>
              <a:t> Tang</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11-24/1450r0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11112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5" name="Table 6">
            <a:extLst>
              <a:ext uri="{FF2B5EF4-FFF2-40B4-BE49-F238E27FC236}">
                <a16:creationId xmlns="" xmlns:a16="http://schemas.microsoft.com/office/drawing/2014/main" id="{2A5B01B7-C909-44C2-B638-64230BEEA944}"/>
              </a:ext>
            </a:extLst>
          </p:cNvPr>
          <p:cNvGraphicFramePr>
            <a:graphicFrameLocks noGrp="1"/>
          </p:cNvGraphicFramePr>
          <p:nvPr>
            <p:extLst>
              <p:ext uri="{D42A27DB-BD31-4B8C-83A1-F6EECF244321}">
                <p14:modId xmlns:p14="http://schemas.microsoft.com/office/powerpoint/2010/main" val="3912382669"/>
              </p:ext>
            </p:extLst>
          </p:nvPr>
        </p:nvGraphicFramePr>
        <p:xfrm>
          <a:off x="914400" y="29840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584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6069 </a:t>
            </a:r>
          </a:p>
          <a:p>
            <a:pPr lvl="1" algn="just">
              <a:buFont typeface="Arial" panose="020B0604020202020204" pitchFamily="34" charset="0"/>
              <a:buChar char="–"/>
              <a:defRPr/>
            </a:pPr>
            <a:r>
              <a:rPr lang="en-US" altLang="zh-CN" sz="1600" dirty="0"/>
              <a:t>as specified in doc.: 11-24/1065r0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Ali Raissinia</a:t>
            </a:r>
            <a:r>
              <a:rPr lang="en-US" altLang="zh-CN" sz="1800" b="1" kern="0" dirty="0"/>
              <a:t>	</a:t>
            </a:r>
            <a:r>
              <a:rPr lang="en-US" altLang="zh-CN" sz="1800" b="1" dirty="0"/>
              <a:t>	</a:t>
            </a:r>
            <a:r>
              <a:rPr lang="en-US" altLang="zh-CN" sz="1800" b="1" kern="0" dirty="0"/>
              <a:t>Second</a:t>
            </a:r>
            <a:r>
              <a:rPr lang="en-US" altLang="zh-CN" sz="1800" b="1" kern="0" dirty="0" smtClean="0"/>
              <a:t>: </a:t>
            </a:r>
            <a:r>
              <a:rPr lang="en-US" altLang="zh-CN" sz="1800" b="1" kern="0" dirty="0" err="1" smtClean="0"/>
              <a:t>Zhuqing</a:t>
            </a:r>
            <a:r>
              <a:rPr lang="en-US" altLang="zh-CN" sz="1800" b="1" kern="0" dirty="0" smtClean="0"/>
              <a:t> Tang</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11-24/1065r0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934081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585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6042 </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105592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586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6016, 6017, 6186 </a:t>
            </a:r>
          </a:p>
          <a:p>
            <a:pPr lvl="1" algn="just">
              <a:buFont typeface="Arial" panose="020B0604020202020204" pitchFamily="34" charset="0"/>
              <a:buChar char="–"/>
              <a:defRPr/>
            </a:pPr>
            <a:r>
              <a:rPr lang="en-US" altLang="zh-CN" sz="1600" dirty="0" smtClean="0"/>
              <a:t>as </a:t>
            </a:r>
            <a:r>
              <a:rPr lang="en-US" altLang="zh-CN" sz="1600" dirty="0"/>
              <a:t>specified in doc.: 11-24/1422r0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Po-kai Huang 	</a:t>
            </a:r>
            <a:r>
              <a:rPr lang="en-US" altLang="zh-CN" sz="1800" b="1" dirty="0"/>
              <a:t>	</a:t>
            </a:r>
            <a:r>
              <a:rPr lang="en-US" altLang="zh-CN" sz="1800" b="1" kern="0" dirty="0"/>
              <a:t>Second</a:t>
            </a:r>
            <a:r>
              <a:rPr lang="en-US" altLang="zh-CN" sz="1800" b="1" kern="0" dirty="0" smtClean="0"/>
              <a:t>: Nehru Bhandaru</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11-24/1422r0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776218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587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6043 </a:t>
            </a:r>
            <a:endParaRPr lang="en-US" altLang="zh-CN" sz="1600" dirty="0"/>
          </a:p>
          <a:p>
            <a:pPr lvl="1" algn="just">
              <a:buFont typeface="Arial" panose="020B0604020202020204" pitchFamily="34" charset="0"/>
              <a:buChar char="–"/>
              <a:defRPr/>
            </a:pPr>
            <a:r>
              <a:rPr lang="en-US" altLang="zh-CN" sz="1600" dirty="0"/>
              <a:t>as specified in doc.: </a:t>
            </a:r>
            <a:r>
              <a:rPr lang="en-US" altLang="zh-CN" sz="1600" dirty="0" smtClean="0"/>
              <a:t>11-24/1384r1</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a:t>
            </a:r>
            <a:r>
              <a:rPr lang="en-US" altLang="zh-CN" sz="1800" b="1" kern="0" dirty="0" smtClean="0"/>
              <a:t>Kamel</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11-24/1384r1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766347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588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smtClean="0"/>
              <a:t>6115, 6119</a:t>
            </a:r>
            <a:endParaRPr lang="en-US" altLang="zh-CN" sz="1600" dirty="0"/>
          </a:p>
          <a:p>
            <a:pPr lvl="1" algn="just">
              <a:buFont typeface="Arial" panose="020B0604020202020204" pitchFamily="34" charset="0"/>
              <a:buChar char="–"/>
              <a:defRPr/>
            </a:pPr>
            <a:r>
              <a:rPr lang="en-US" altLang="zh-CN" sz="1600" dirty="0"/>
              <a:t>as specified in doc.: </a:t>
            </a:r>
            <a:r>
              <a:rPr lang="en-US" altLang="zh-CN" sz="1600" dirty="0" smtClean="0"/>
              <a:t>11-24/1604r1</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Pu (Perry) Wang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11-24/1604r1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828735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589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as specified in doc.: </a:t>
            </a:r>
            <a:r>
              <a:rPr lang="en-GB" altLang="zh-CN" sz="1600" dirty="0" smtClean="0"/>
              <a:t>11-24/1615r0</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11-24/1615r0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505055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838200"/>
            <a:ext cx="12192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590: </a:t>
            </a:r>
            <a:r>
              <a:rPr lang="en-US" altLang="zh-CN" sz="3600" dirty="0"/>
              <a:t>P802.11bf first recirculation SA ballot</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a:t>
            </a:r>
            <a:r>
              <a:rPr lang="en-GB" altLang="zh-CN" sz="2000" dirty="0"/>
              <a:t>Initial SA ballot on P802.11bf D4.0, </a:t>
            </a:r>
            <a:r>
              <a:rPr lang="en-US" altLang="zh-CN" sz="2000" dirty="0"/>
              <a:t>as contained in document </a:t>
            </a:r>
            <a:r>
              <a:rPr lang="en-US" altLang="zh-CN" sz="2000" dirty="0" smtClean="0"/>
              <a:t>11-24/1041r</a:t>
            </a:r>
            <a:r>
              <a:rPr lang="en-US" altLang="zh-CN" sz="2000" dirty="0" smtClean="0">
                <a:solidFill>
                  <a:srgbClr val="FF0000"/>
                </a:solidFill>
              </a:rPr>
              <a:t>8</a:t>
            </a:r>
            <a:r>
              <a:rPr lang="en-US" altLang="zh-CN" sz="2000" dirty="0" smtClean="0"/>
              <a:t>,</a:t>
            </a:r>
            <a:endParaRPr lang="en-US" altLang="zh-CN" sz="2000" dirty="0"/>
          </a:p>
          <a:p>
            <a:pPr marL="354013" indent="0" algn="just">
              <a:buNone/>
            </a:pPr>
            <a:r>
              <a:rPr lang="en-US" altLang="zh-CN" sz="2000" dirty="0">
                <a:hlinkClick r:id="rId3"/>
              </a:rPr>
              <a:t>https://</a:t>
            </a:r>
            <a:r>
              <a:rPr lang="en-US" altLang="zh-CN" sz="2000" dirty="0" smtClean="0">
                <a:hlinkClick r:id="rId3"/>
              </a:rPr>
              <a:t>mentor.ieee.org/802.11/dcn/24/11-24-1041-08-00bf-initial-sa-ballot-comments-and-approved-resolutions.xlsx</a:t>
            </a:r>
            <a:endParaRPr lang="en-US" altLang="zh-CN" sz="2000" dirty="0"/>
          </a:p>
          <a:p>
            <a:pPr marL="354013" indent="0" algn="just">
              <a:buNone/>
            </a:pPr>
            <a:r>
              <a:rPr lang="en-US" altLang="zh-CN" sz="2000" dirty="0"/>
              <a:t>Instruct the editor to prepare P802.11bf D5.0 incorporating these resolutions and,</a:t>
            </a:r>
          </a:p>
          <a:p>
            <a:pPr algn="just"/>
            <a:r>
              <a:rPr lang="en-US" altLang="zh-CN" sz="2000" dirty="0"/>
              <a:t>Approve a </a:t>
            </a:r>
            <a:r>
              <a:rPr lang="en-US" altLang="zh-CN" sz="2000" dirty="0">
                <a:solidFill>
                  <a:srgbClr val="FF0000"/>
                </a:solidFill>
              </a:rPr>
              <a:t>20</a:t>
            </a:r>
            <a:r>
              <a:rPr lang="en-US" altLang="zh-CN" sz="2000" dirty="0"/>
              <a:t> day SA Recirculation Ballot asking the question “Should P802.11bf D5.0 be forwarded to </a:t>
            </a:r>
            <a:r>
              <a:rPr lang="en-US" altLang="zh-CN" sz="2000" dirty="0" err="1"/>
              <a:t>RevCom</a:t>
            </a:r>
            <a:r>
              <a:rPr lang="en-US" altLang="zh-CN" sz="2000" dirty="0"/>
              <a:t>?”</a:t>
            </a:r>
          </a:p>
          <a:p>
            <a:endParaRPr lang="zh-CN" altLang="zh-CN" sz="2000" dirty="0"/>
          </a:p>
          <a:p>
            <a:pPr lvl="0"/>
            <a:r>
              <a:rPr lang="en-GB" altLang="zh-CN" sz="2000" dirty="0"/>
              <a:t>Moved: </a:t>
            </a:r>
            <a:r>
              <a:rPr lang="en-US" altLang="zh-CN" sz="2000" kern="0" dirty="0"/>
              <a:t>Claudio da Silva </a:t>
            </a:r>
            <a:r>
              <a:rPr lang="en-GB" altLang="zh-CN" sz="2000" dirty="0"/>
              <a:t>	  Seconded:</a:t>
            </a:r>
          </a:p>
          <a:p>
            <a:pPr marL="342900" lvl="1" indent="-342900" algn="just">
              <a:spcBef>
                <a:spcPct val="0"/>
              </a:spcBef>
              <a:buFont typeface="Arial" panose="020B0604020202020204" pitchFamily="34" charset="0"/>
              <a:buChar char="•"/>
              <a:defRPr/>
            </a:pPr>
            <a:r>
              <a:rPr lang="en-GB" altLang="zh-CN" dirty="0"/>
              <a:t>Result: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586413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19869014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p>
          <a:p>
            <a:pPr lvl="1" algn="just">
              <a:buFont typeface="Arial" panose="020B0604020202020204" pitchFamily="34" charset="0"/>
              <a:buChar char="–"/>
              <a:defRPr/>
            </a:pPr>
            <a:r>
              <a:rPr lang="en-US" altLang="zh-CN" sz="1600" dirty="0"/>
              <a:t>as specified in doc.:</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spcBef>
                <a:spcPct val="0"/>
              </a:spcBef>
              <a:buFont typeface="Arial" panose="020B0604020202020204" pitchFamily="34" charset="0"/>
              <a:buChar char="•"/>
              <a:defRPr/>
            </a:pPr>
            <a:r>
              <a:rPr lang="en-US" altLang="zh-CN" sz="1800" b="1" kern="0" dirty="0"/>
              <a:t>Result: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001071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altLang="zh-CN" dirty="0"/>
              <a:t>Registration for the </a:t>
            </a:r>
            <a:r>
              <a:rPr lang="en-US" altLang="zh-CN" dirty="0">
                <a:solidFill>
                  <a:srgbClr val="0000FF"/>
                </a:solidFill>
              </a:rPr>
              <a:t>September</a:t>
            </a:r>
            <a:r>
              <a:rPr lang="en-US" altLang="zh-CN" dirty="0"/>
              <a:t> IEEE 802 </a:t>
            </a:r>
            <a:r>
              <a:rPr lang="en-US" altLang="zh-CN" dirty="0">
                <a:solidFill>
                  <a:srgbClr val="0000FF"/>
                </a:solidFill>
              </a:rPr>
              <a:t>interim </a:t>
            </a:r>
            <a:r>
              <a:rPr lang="en-US" altLang="zh-CN" dirty="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altLang="zh-CN" dirty="0">
                <a:solidFill>
                  <a:srgbClr val="0000FF"/>
                </a:solidFill>
              </a:rPr>
              <a:t>September</a:t>
            </a:r>
            <a:r>
              <a:rPr lang="en-US" altLang="zh-CN" dirty="0"/>
              <a:t> IEEE 802 </a:t>
            </a:r>
            <a:r>
              <a:rPr lang="en-US" altLang="zh-CN" dirty="0">
                <a:solidFill>
                  <a:srgbClr val="0000FF"/>
                </a:solidFill>
              </a:rPr>
              <a:t>interim </a:t>
            </a:r>
            <a:r>
              <a:rPr lang="en-US" altLang="zh-CN" dirty="0"/>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https://cvent.me/LBkMEE</a:t>
            </a:r>
            <a:endParaRPr lang="en-US" altLang="zh-CN"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149978</TotalTime>
  <Words>2916</Words>
  <Application>Microsoft Office PowerPoint</Application>
  <PresentationFormat>宽屏</PresentationFormat>
  <Paragraphs>764</Paragraphs>
  <Slides>39</Slides>
  <Notes>38</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39</vt:i4>
      </vt:variant>
    </vt:vector>
  </HeadingPairs>
  <TitlesOfParts>
    <vt:vector size="52" baseType="lpstr">
      <vt:lpstr>Aptos</vt: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September Interim 2024</vt:lpstr>
      <vt:lpstr>IEEE 802.11 Task Group bf WLAN Sensing </vt:lpstr>
      <vt:lpstr>PowerPoint 演示文稿</vt:lpstr>
      <vt:lpstr>PowerPoint 演示文稿</vt:lpstr>
      <vt:lpstr>Registration for the September IEEE 802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Initial SA Ballot (D4.0)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906</cp:revision>
  <cp:lastPrinted>2014-11-04T15:04:57Z</cp:lastPrinted>
  <dcterms:created xsi:type="dcterms:W3CDTF">2007-04-17T18:10:23Z</dcterms:created>
  <dcterms:modified xsi:type="dcterms:W3CDTF">2024-09-09T21:42:54Z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(3)xlGzTMNRZNsJLYKaO/XkLr6SlC9rsPORCMN49vOTzOvWS7Ru8bo7+GkTYlpKQtekSiYWNZED
gp7OIPMqNrPk1chSjdGkTuuUTt47IhXQ0ZNKchMoufLUg4mhPXiqZGS/P3YTt8oBOjXnRRQr
Fih3HQeuLY733G5JzEq5qmc6TEB8SlYaJ+PTae3NITBSW84VMv7VmIScwO9aPcSWFbi3z2MY
McfQ/lDvYHtWHZd3CC</vt:lpwstr>
  </property>
  <property fmtid="{D5CDD505-2E9C-101B-9397-08002B2CF9AE}" pid="27" name="_2015_ms_pID_7253431">
    <vt:lpwstr>m72nWpitJ6S9W15LRn3zaHlO035N0hWRJ9F7bJi90hQWBWcTydz2il
2fgXsh7C04YQYPHhwYvIjyjHRkYXqErrxPATco6eTHDiNtUxMsae5utjmJm8InX1mrUf89jT
9j9YFN7OaZjlrqaGvEOxPKG7QVZd9REleUVx9UoDL8WnHPLFf5HpgpMNi/1Xa36tjl1vCCkM
cGG3y+sYfRNE0WktL1M4CXUH29926fOgpS40</vt:lpwstr>
  </property>
  <property fmtid="{D5CDD505-2E9C-101B-9397-08002B2CF9AE}" pid="28" name="_2015_ms_pID_7253432">
    <vt:lpwstr>ngyHDvmOPvw6zcoqr2s5/S0=</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