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comments/comment1.xml" ContentType="application/vnd.openxmlformats-officedocument.presentationml.comments+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67" r:id="rId33"/>
    <p:sldId id="1447" r:id="rId34"/>
    <p:sldId id="1468" r:id="rId35"/>
    <p:sldId id="1466" r:id="rId36"/>
    <p:sldId id="1421" r:id="rId37"/>
    <p:sldId id="1446" r:id="rId38"/>
    <p:sldId id="1024" r:id="rId3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90" d="100"/>
          <a:sy n="90" d="100"/>
        </p:scale>
        <p:origin x="163" y="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000573760"/>
        <c:axId val="-1000573216"/>
      </c:barChart>
      <c:catAx>
        <c:axId val="-10005737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000573216"/>
        <c:crosses val="autoZero"/>
        <c:auto val="1"/>
        <c:lblAlgn val="ctr"/>
        <c:lblOffset val="100"/>
        <c:noMultiLvlLbl val="0"/>
      </c:catAx>
      <c:valAx>
        <c:axId val="-10005732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00057376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241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25694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802.11-24/1378r5</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4-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a:t>
            </a:r>
            <a:r>
              <a:rPr lang="en-US" altLang="en-US" sz="1400" dirty="0" smtClean="0">
                <a:solidFill>
                  <a:srgbClr val="0000FF"/>
                </a:solidFill>
              </a:rPr>
              <a:t>583-586)</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28467041"/>
              </p:ext>
            </p:extLst>
          </p:nvPr>
        </p:nvGraphicFramePr>
        <p:xfrm>
          <a:off x="3429000" y="1600200"/>
          <a:ext cx="8305801" cy="199426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80662">
                  <a:extLst>
                    <a:ext uri="{9D8B030D-6E8A-4147-A177-3AD203B41FA5}">
                      <a16:colId xmlns:a16="http://schemas.microsoft.com/office/drawing/2014/main" xmlns="" val="20001"/>
                    </a:ext>
                  </a:extLst>
                </a:gridCol>
                <a:gridCol w="4052306">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algn="just">
                        <a:spcAft>
                          <a:spcPts val="0"/>
                        </a:spcAft>
                      </a:pPr>
                      <a:r>
                        <a:rPr lang="en-US" sz="1200" dirty="0" smtClean="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24/1384</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Mahmoud Kamel (InterDigital)</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Initial SA Ballot CR for CID 6043 on Threshold-based Sensing</a:t>
                      </a:r>
                      <a:endParaRPr lang="zh-CN" sz="105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c>
                  <a:txBody>
                    <a:bodyPr/>
                    <a:lstStyle/>
                    <a:p>
                      <a:pPr algn="just">
                        <a:spcAft>
                          <a:spcPts val="0"/>
                        </a:spcAft>
                      </a:pPr>
                      <a:r>
                        <a:rPr lang="en-US" sz="1200" dirty="0">
                          <a:solidFill>
                            <a:srgbClr val="0000FF"/>
                          </a:solidFill>
                          <a:effectLst/>
                          <a:latin typeface="Times New Roman" panose="02020603050405020304" pitchFamily="18" charset="0"/>
                          <a:ea typeface="等线" panose="02010600030101010101" pitchFamily="2" charset="-122"/>
                          <a:cs typeface="宋体" panose="02010600030101010101" pitchFamily="2" charset="-122"/>
                        </a:rPr>
                        <a:t>10 mins</a:t>
                      </a:r>
                      <a:endParaRPr lang="zh-CN" sz="1050" dirty="0">
                        <a:solidFill>
                          <a:srgbClr val="0000FF"/>
                        </a:solidFill>
                        <a:effectLst/>
                        <a:latin typeface="等线" panose="02010600030101010101" pitchFamily="2" charset="-122"/>
                        <a:ea typeface="等线" panose="02010600030101010101" pitchFamily="2" charset="-122"/>
                        <a:cs typeface="宋体" panose="02010600030101010101" pitchFamily="2" charset="-122"/>
                      </a:endParaRPr>
                    </a:p>
                  </a:txBody>
                  <a:tcPr marL="36195" marR="36195" marT="17780" marB="17780" anchor="ctr"/>
                </a:tc>
              </a:tr>
              <a:tr h="89561">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24/1422</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Po-Kai Huang (Intel)</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CR for sensing replay counter</a:t>
                      </a:r>
                      <a:endParaRPr lang="zh-CN" altLang="en-US" sz="1200" kern="1200" dirty="0">
                        <a:solidFill>
                          <a:srgbClr val="0000FF"/>
                        </a:solidFill>
                        <a:latin typeface="+mn-lt"/>
                        <a:ea typeface="+mn-ea"/>
                        <a:cs typeface="+mn-cs"/>
                      </a:endParaRPr>
                    </a:p>
                  </a:txBody>
                  <a:tcPr marL="36195" marR="36195" marT="17780" marB="17780" anchor="ctr"/>
                </a:tc>
                <a:tc>
                  <a:txBody>
                    <a:bodyPr/>
                    <a:lstStyle/>
                    <a:p>
                      <a:pPr marL="0" algn="l" defTabSz="914400" rtl="0" eaLnBrk="1" latinLnBrk="0" hangingPunct="1">
                        <a:spcAft>
                          <a:spcPts val="0"/>
                        </a:spcAft>
                      </a:pPr>
                      <a:r>
                        <a:rPr lang="en-US" altLang="zh-CN" sz="1200" kern="1200" dirty="0">
                          <a:solidFill>
                            <a:srgbClr val="0000FF"/>
                          </a:solidFill>
                          <a:latin typeface="+mn-lt"/>
                          <a:ea typeface="+mn-ea"/>
                          <a:cs typeface="+mn-cs"/>
                        </a:rPr>
                        <a:t>30 </a:t>
                      </a:r>
                      <a:r>
                        <a:rPr lang="en-US" altLang="zh-CN" sz="1200" kern="1200" dirty="0" err="1">
                          <a:solidFill>
                            <a:srgbClr val="0000FF"/>
                          </a:solidFill>
                          <a:latin typeface="+mn-lt"/>
                          <a:ea typeface="+mn-ea"/>
                          <a:cs typeface="+mn-cs"/>
                        </a:rPr>
                        <a:t>mins</a:t>
                      </a:r>
                      <a:endParaRPr lang="zh-CN" altLang="en-US"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24/1604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Pu (Perry) Wang (MERL)</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Initial SA Ballot Comments - DMG SBP Comments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xmlns=""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xmlns=""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a:t>
            </a:r>
            <a:r>
              <a:rPr lang="en-US" altLang="zh-CN" sz="1600">
                <a:hlinkClick r:id="rId4"/>
              </a:rPr>
              <a:t>://</a:t>
            </a:r>
            <a:r>
              <a:rPr lang="en-US" altLang="zh-CN" sz="1600" smtClean="0">
                <a:hlinkClick r:id="rId4"/>
              </a:rPr>
              <a:t>mentor.ieee.org/802.11/dcn/24/11-24-1376-04-00bf-ieee-802-11bf-teleconference-minutes-august-september-2024.docx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xmlns=""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xmlns=""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xmlns=""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xmlns=""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xmlns=""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xmlns="" val="454794694"/>
                    </a:ext>
                  </a:extLst>
                </a:gridCol>
                <a:gridCol w="905750">
                  <a:extLst>
                    <a:ext uri="{9D8B030D-6E8A-4147-A177-3AD203B41FA5}">
                      <a16:colId xmlns:a16="http://schemas.microsoft.com/office/drawing/2014/main" xmlns="" val="27831069"/>
                    </a:ext>
                  </a:extLst>
                </a:gridCol>
                <a:gridCol w="1539774">
                  <a:extLst>
                    <a:ext uri="{9D8B030D-6E8A-4147-A177-3AD203B41FA5}">
                      <a16:colId xmlns:a16="http://schemas.microsoft.com/office/drawing/2014/main" xmlns="" val="1813041955"/>
                    </a:ext>
                  </a:extLst>
                </a:gridCol>
                <a:gridCol w="905750">
                  <a:extLst>
                    <a:ext uri="{9D8B030D-6E8A-4147-A177-3AD203B41FA5}">
                      <a16:colId xmlns:a16="http://schemas.microsoft.com/office/drawing/2014/main" xmlns="" val="506620921"/>
                    </a:ext>
                  </a:extLst>
                </a:gridCol>
                <a:gridCol w="815174">
                  <a:extLst>
                    <a:ext uri="{9D8B030D-6E8A-4147-A177-3AD203B41FA5}">
                      <a16:colId xmlns:a16="http://schemas.microsoft.com/office/drawing/2014/main" xmlns="" val="314894588"/>
                    </a:ext>
                  </a:extLst>
                </a:gridCol>
                <a:gridCol w="815174">
                  <a:extLst>
                    <a:ext uri="{9D8B030D-6E8A-4147-A177-3AD203B41FA5}">
                      <a16:colId xmlns:a16="http://schemas.microsoft.com/office/drawing/2014/main" xmlns="" val="2292879680"/>
                    </a:ext>
                  </a:extLst>
                </a:gridCol>
                <a:gridCol w="894427">
                  <a:extLst>
                    <a:ext uri="{9D8B030D-6E8A-4147-A177-3AD203B41FA5}">
                      <a16:colId xmlns:a16="http://schemas.microsoft.com/office/drawing/2014/main" xmlns=""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xmlns=""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xmlns="" val="611200940"/>
                    </a:ext>
                  </a:extLst>
                </a:gridCol>
                <a:gridCol w="1110343">
                  <a:extLst>
                    <a:ext uri="{9D8B030D-6E8A-4147-A177-3AD203B41FA5}">
                      <a16:colId xmlns:a16="http://schemas.microsoft.com/office/drawing/2014/main" xmlns="" val="4059359357"/>
                    </a:ext>
                  </a:extLst>
                </a:gridCol>
                <a:gridCol w="1513114">
                  <a:extLst>
                    <a:ext uri="{9D8B030D-6E8A-4147-A177-3AD203B41FA5}">
                      <a16:colId xmlns:a16="http://schemas.microsoft.com/office/drawing/2014/main" xmlns="" val="1158145895"/>
                    </a:ext>
                  </a:extLst>
                </a:gridCol>
                <a:gridCol w="838200">
                  <a:extLst>
                    <a:ext uri="{9D8B030D-6E8A-4147-A177-3AD203B41FA5}">
                      <a16:colId xmlns:a16="http://schemas.microsoft.com/office/drawing/2014/main" xmlns="" val="517798951"/>
                    </a:ext>
                  </a:extLst>
                </a:gridCol>
                <a:gridCol w="1066800">
                  <a:extLst>
                    <a:ext uri="{9D8B030D-6E8A-4147-A177-3AD203B41FA5}">
                      <a16:colId xmlns:a16="http://schemas.microsoft.com/office/drawing/2014/main" xmlns="" val="1306143447"/>
                    </a:ext>
                  </a:extLst>
                </a:gridCol>
                <a:gridCol w="2133600">
                  <a:extLst>
                    <a:ext uri="{9D8B030D-6E8A-4147-A177-3AD203B41FA5}">
                      <a16:colId xmlns:a16="http://schemas.microsoft.com/office/drawing/2014/main" xmlns=""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xmlns=""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xmlns=""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xmlns=""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xmlns=""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graphicFrame>
        <p:nvGraphicFramePr>
          <p:cNvPr id="9" name="表格 8">
            <a:extLst>
              <a:ext uri="{FF2B5EF4-FFF2-40B4-BE49-F238E27FC236}">
                <a16:creationId xmlns:a16="http://schemas.microsoft.com/office/drawing/2014/main" xmlns=""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xmlns="" val="20000"/>
                    </a:ext>
                  </a:extLst>
                </a:gridCol>
                <a:gridCol w="907862">
                  <a:extLst>
                    <a:ext uri="{9D8B030D-6E8A-4147-A177-3AD203B41FA5}">
                      <a16:colId xmlns:a16="http://schemas.microsoft.com/office/drawing/2014/main" xmlns="" val="20001"/>
                    </a:ext>
                  </a:extLst>
                </a:gridCol>
                <a:gridCol w="1073338">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984062">
                  <a:extLst>
                    <a:ext uri="{9D8B030D-6E8A-4147-A177-3AD203B41FA5}">
                      <a16:colId xmlns:a16="http://schemas.microsoft.com/office/drawing/2014/main" xmlns="" val="20004"/>
                    </a:ext>
                  </a:extLst>
                </a:gridCol>
                <a:gridCol w="990600">
                  <a:extLst>
                    <a:ext uri="{9D8B030D-6E8A-4147-A177-3AD203B41FA5}">
                      <a16:colId xmlns:a16="http://schemas.microsoft.com/office/drawing/2014/main" xmlns="" val="20005"/>
                    </a:ext>
                  </a:extLst>
                </a:gridCol>
                <a:gridCol w="997138">
                  <a:extLst>
                    <a:ext uri="{9D8B030D-6E8A-4147-A177-3AD203B41FA5}">
                      <a16:colId xmlns:a16="http://schemas.microsoft.com/office/drawing/2014/main" xmlns=""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xmlns=""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xmlns="" val="20000"/>
                    </a:ext>
                  </a:extLst>
                </a:gridCol>
                <a:gridCol w="1622871">
                  <a:extLst>
                    <a:ext uri="{9D8B030D-6E8A-4147-A177-3AD203B41FA5}">
                      <a16:colId xmlns:a16="http://schemas.microsoft.com/office/drawing/2014/main" xmlns="" val="20001"/>
                    </a:ext>
                  </a:extLst>
                </a:gridCol>
                <a:gridCol w="1541843">
                  <a:extLst>
                    <a:ext uri="{9D8B030D-6E8A-4147-A177-3AD203B41FA5}">
                      <a16:colId xmlns:a16="http://schemas.microsoft.com/office/drawing/2014/main" xmlns="" val="20002"/>
                    </a:ext>
                  </a:extLst>
                </a:gridCol>
                <a:gridCol w="1541843">
                  <a:extLst>
                    <a:ext uri="{9D8B030D-6E8A-4147-A177-3AD203B41FA5}">
                      <a16:colId xmlns:a16="http://schemas.microsoft.com/office/drawing/2014/main" xmlns="" val="20004"/>
                    </a:ext>
                  </a:extLst>
                </a:gridCol>
                <a:gridCol w="1541843">
                  <a:extLst>
                    <a:ext uri="{9D8B030D-6E8A-4147-A177-3AD203B41FA5}">
                      <a16:colId xmlns:a16="http://schemas.microsoft.com/office/drawing/2014/main" xmlns=""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xmlns=""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xmlns=""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xmlns=""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xmlns=""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xmlns=""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11-24/1422r0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Po-kai Huang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11-24/1422r0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776218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X   (XX)</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587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a:t>
            </a:r>
            <a:r>
              <a:rPr lang="en-GB" altLang="zh-CN" sz="1600" dirty="0"/>
              <a:t>6043 </a:t>
            </a:r>
            <a:endParaRPr lang="en-US" altLang="zh-CN" sz="1600" dirty="0"/>
          </a:p>
          <a:p>
            <a:pPr lvl="1" algn="just">
              <a:buFont typeface="Arial" panose="020B0604020202020204" pitchFamily="34" charset="0"/>
              <a:buChar char="–"/>
              <a:defRPr/>
            </a:pPr>
            <a:r>
              <a:rPr lang="en-US" altLang="zh-CN" sz="1600" dirty="0"/>
              <a:t>as specified in doc.: </a:t>
            </a:r>
            <a:r>
              <a:rPr lang="en-US" altLang="zh-CN" sz="1600" dirty="0" smtClean="0"/>
              <a:t>11-24/1384r1</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11-24/1384r1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6634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SA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149906</TotalTime>
  <Words>2849</Words>
  <Application>Microsoft Office PowerPoint</Application>
  <PresentationFormat>宽屏</PresentationFormat>
  <Paragraphs>746</Paragraphs>
  <Slides>38</Slides>
  <Notes>37</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38</vt:i4>
      </vt:variant>
    </vt:vector>
  </HeadingPairs>
  <TitlesOfParts>
    <vt:vector size="51" baseType="lpstr">
      <vt:lpstr>Aptos</vt: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878</cp:revision>
  <cp:lastPrinted>2014-11-04T15:04:57Z</cp:lastPrinted>
  <dcterms:created xsi:type="dcterms:W3CDTF">2007-04-17T18:10:23Z</dcterms:created>
  <dcterms:modified xsi:type="dcterms:W3CDTF">2024-09-09T19:41:44Z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(3)xlGzTMNRZNsJLYKaO/XkLr6SlC9rsPORCMN49vOTzOvWS7Ru8bo7+GkTYlpKQtekSiYWNZED
gp7OIPMqNrPk1chSjdGkTuuUTt47IhXQ0ZNKchMoufLUg4mhPXiqZGS/P3YTt8oBOjXnRRQr
Fih3HQeuLY733G5JzEq5qmc6TEB8SlYaJ+PTae3NITBSW84VMv7VmIScwO9aPcSWFbi3z2MY
McfQ/lDvYHtWHZd3CC</vt:lpwstr>
  </property>
  <property fmtid="{D5CDD505-2E9C-101B-9397-08002B2CF9AE}" pid="27" name="_2015_ms_pID_7253431">
    <vt:lpwstr>m72nWpitJ6S9W15LRn3zaHlO035N0hWRJ9F7bJi90hQWBWcTydz2il
2fgXsh7C04YQYPHhwYvIjyjHRkYXqErrxPATco6eTHDiNtUxMsae5utjmJm8InX1mrUf89jT
9j9YFN7OaZjlrqaGvEOxPKG7QVZd9REleUVx9UoDL8WnHPLFf5HpgpMNi/1Xa36tjl1vCCkM
cGG3y+sYfRNE0WktL1M4CXUH29926fOgpS40</vt:lpwstr>
  </property>
  <property fmtid="{D5CDD505-2E9C-101B-9397-08002B2CF9AE}" pid="28" name="_2015_ms_pID_7253432">
    <vt:lpwstr>ngyHDvmOPvw6zcoqr2s5/S0=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