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omments/comment1.xml" ContentType="application/vnd.openxmlformats-officedocument.presentationml.comments+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396" r:id="rId19"/>
    <p:sldId id="877" r:id="rId20"/>
    <p:sldId id="1427" r:id="rId21"/>
    <p:sldId id="897" r:id="rId22"/>
    <p:sldId id="1163" r:id="rId23"/>
    <p:sldId id="1379" r:id="rId24"/>
    <p:sldId id="1448" r:id="rId25"/>
    <p:sldId id="1455" r:id="rId26"/>
    <p:sldId id="1433" r:id="rId27"/>
    <p:sldId id="905" r:id="rId28"/>
    <p:sldId id="1183" r:id="rId29"/>
    <p:sldId id="1221" r:id="rId30"/>
    <p:sldId id="1456" r:id="rId31"/>
    <p:sldId id="1457" r:id="rId32"/>
    <p:sldId id="1447" r:id="rId33"/>
    <p:sldId id="1466" r:id="rId34"/>
    <p:sldId id="1421" r:id="rId35"/>
    <p:sldId id="1446" r:id="rId36"/>
    <p:sldId id="1024"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1622" autoAdjust="0"/>
  </p:normalViewPr>
  <p:slideViewPr>
    <p:cSldViewPr>
      <p:cViewPr varScale="1">
        <p:scale>
          <a:sx n="101" d="100"/>
          <a:sy n="101" d="100"/>
        </p:scale>
        <p:origin x="708"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128</c:v>
                </c:pt>
                <c:pt idx="1">
                  <c:v>5</c:v>
                </c:pt>
                <c:pt idx="2">
                  <c:v>68</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485024720"/>
        <c:axId val="1485027440"/>
      </c:barChart>
      <c:catAx>
        <c:axId val="14850247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485027440"/>
        <c:crosses val="autoZero"/>
        <c:auto val="1"/>
        <c:lblAlgn val="ctr"/>
        <c:lblOffset val="100"/>
        <c:noMultiLvlLbl val="0"/>
      </c:catAx>
      <c:valAx>
        <c:axId val="14850274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48502472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4-08-12T10:12:09.693" idx="5">
    <p:pos x="4877" y="1163"/>
    <p:text>Chech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p:txBody>
      </p:sp>
    </p:spTree>
    <p:extLst>
      <p:ext uri="{BB962C8B-B14F-4D97-AF65-F5344CB8AC3E}">
        <p14:creationId xmlns:p14="http://schemas.microsoft.com/office/powerpoint/2010/main" val="1984804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47409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4291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5634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963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36313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Could ask for     </a:t>
            </a: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32770963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802.11-24/1378r2</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1336-00-00bf-ieee-802-11bf-july-2024-plenary-meeting-minute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entor.ieee.org/802.11/dcn/24/11-24-1376-03-00bf-ieee-802-11bf-teleconference-minutes-august-september-2024.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4/11-24-1041-06-00bf-initial-sa-ballot-comments-and-approved-resolutions.xls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September Interim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2024-09-01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September</a:t>
            </a:r>
            <a:r>
              <a:rPr lang="en-US" altLang="en-US" sz="3200" dirty="0">
                <a:solidFill>
                  <a:srgbClr val="0000FF"/>
                </a:solidFill>
                <a:cs typeface="Times New Roman" panose="02020603050405020304" pitchFamily="18" charset="0"/>
              </a:rPr>
              <a:t> 9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Initial SA Ballot (D4.0) and comments assignment</a:t>
            </a:r>
          </a:p>
          <a:p>
            <a:pPr algn="just"/>
            <a:r>
              <a:rPr lang="en-US" altLang="en-US" sz="1400" dirty="0">
                <a:solidFill>
                  <a:srgbClr val="0000FF"/>
                </a:solidFill>
              </a:rPr>
              <a:t>Motion (583-585)</a:t>
            </a: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54196127"/>
              </p:ext>
            </p:extLst>
          </p:nvPr>
        </p:nvGraphicFramePr>
        <p:xfrm>
          <a:off x="3429000" y="16002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052306">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282951375"/>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September 12</a:t>
            </a:r>
            <a:r>
              <a:rPr lang="en-US" altLang="en-US" sz="3200" dirty="0">
                <a:solidFill>
                  <a:srgbClr val="0000FF"/>
                </a:solidFill>
                <a:cs typeface="Times New Roman" panose="02020603050405020304" pitchFamily="18" charset="0"/>
              </a:rPr>
              <a:t>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solidFill>
                  <a:srgbClr val="0000FF"/>
                </a:solidFill>
              </a:rPr>
              <a:t>Motion (5XX-XXX)</a:t>
            </a:r>
            <a:endParaRPr lang="en-US" altLang="en-US" sz="1400" dirty="0">
              <a:solidFill>
                <a:srgbClr val="0000FF"/>
              </a:solidFill>
            </a:endParaRPr>
          </a:p>
          <a:p>
            <a:pPr algn="just"/>
            <a:r>
              <a:rPr lang="en-US" altLang="zh-CN" sz="1400" dirty="0">
                <a:solidFill>
                  <a:srgbClr val="0000FF"/>
                </a:solidFill>
              </a:rPr>
              <a:t>Motion</a:t>
            </a:r>
            <a:r>
              <a:rPr lang="en-US" altLang="zh-CN" sz="1600" dirty="0">
                <a:solidFill>
                  <a:srgbClr val="0000FF"/>
                </a:solidFill>
              </a:rPr>
              <a:t>: </a:t>
            </a:r>
            <a:r>
              <a:rPr lang="en-US" altLang="zh-CN" sz="1400" dirty="0">
                <a:solidFill>
                  <a:srgbClr val="0000FF"/>
                </a:solidFill>
              </a:rPr>
              <a:t>P802.11bf first recirculation SA ballot</a:t>
            </a:r>
            <a:endParaRPr lang="en-US" altLang="en-US" sz="1400" dirty="0">
              <a:solidFill>
                <a:srgbClr val="0000FF"/>
              </a:solidFill>
            </a:endParaRP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42774737"/>
              </p:ext>
            </p:extLst>
          </p:nvPr>
        </p:nvGraphicFramePr>
        <p:xfrm>
          <a:off x="3429000" y="1600200"/>
          <a:ext cx="8305801" cy="2120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7"/>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22"/>
                  </a:ext>
                </a:extLst>
              </a:tr>
              <a:tr h="89561">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4"/>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5"/>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6"/>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7"/>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8"/>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 </a:t>
            </a:r>
            <a:r>
              <a:rPr lang="en-US" altLang="zh-CN" sz="2000" dirty="0"/>
              <a:t>2024 meeting to today:</a:t>
            </a:r>
          </a:p>
          <a:p>
            <a:pPr lvl="1" algn="just">
              <a:buFont typeface="Arial" panose="020B0604020202020204" pitchFamily="34" charset="0"/>
              <a:buChar char="•"/>
            </a:pPr>
            <a:r>
              <a:rPr lang="en-US" altLang="zh-CN" sz="1600" dirty="0"/>
              <a:t>July Plenary Interim : </a:t>
            </a:r>
          </a:p>
          <a:p>
            <a:pPr marL="457200" lvl="1" indent="0" algn="just">
              <a:buNone/>
            </a:pPr>
            <a:r>
              <a:rPr lang="en-US" altLang="zh-CN" sz="1600" dirty="0"/>
              <a:t>	 </a:t>
            </a:r>
            <a:r>
              <a:rPr lang="en-US" altLang="zh-CN" sz="1600" dirty="0">
                <a:hlinkClick r:id="rId3"/>
              </a:rPr>
              <a:t>https://mentor.ieee.org/802.11/dcn/24/11-24-1336-00-00bf-ieee-802-11bf-july-2024-plenary-meeting-minutes.docx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August-September: </a:t>
            </a:r>
          </a:p>
          <a:p>
            <a:pPr marL="457200" lvl="1" indent="0" algn="just">
              <a:buNone/>
            </a:pPr>
            <a:r>
              <a:rPr lang="en-US" altLang="zh-CN" sz="1600" dirty="0"/>
              <a:t>	 </a:t>
            </a:r>
            <a:r>
              <a:rPr lang="en-US" altLang="zh-CN" sz="1600" dirty="0">
                <a:hlinkClick r:id="rId4"/>
              </a:rPr>
              <a:t>https://mentor.ieee.org/802.11/dcn/24/11-24-1376-03-00bf-ieee-802-11bf-teleconference-minutes-august-september-2024.docx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a:t>
            </a:r>
            <a:endParaRPr lang="en-US" altLang="zh-CN" sz="2000" dirty="0">
              <a:highlight>
                <a:srgbClr val="00FF00"/>
              </a:highlight>
            </a:endParaRP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97.1</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201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ext uri="{D42A27DB-BD31-4B8C-83A1-F6EECF244321}">
                <p14:modId xmlns:p14="http://schemas.microsoft.com/office/powerpoint/2010/main" val="1061323981"/>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2373977151"/>
              </p:ext>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val="454794694"/>
                    </a:ext>
                  </a:extLst>
                </a:gridCol>
                <a:gridCol w="905750">
                  <a:extLst>
                    <a:ext uri="{9D8B030D-6E8A-4147-A177-3AD203B41FA5}">
                      <a16:colId xmlns:a16="http://schemas.microsoft.com/office/drawing/2014/main" val="27831069"/>
                    </a:ext>
                  </a:extLst>
                </a:gridCol>
                <a:gridCol w="1539774">
                  <a:extLst>
                    <a:ext uri="{9D8B030D-6E8A-4147-A177-3AD203B41FA5}">
                      <a16:colId xmlns:a16="http://schemas.microsoft.com/office/drawing/2014/main" val="1813041955"/>
                    </a:ext>
                  </a:extLst>
                </a:gridCol>
                <a:gridCol w="905750">
                  <a:extLst>
                    <a:ext uri="{9D8B030D-6E8A-4147-A177-3AD203B41FA5}">
                      <a16:colId xmlns:a16="http://schemas.microsoft.com/office/drawing/2014/main" val="506620921"/>
                    </a:ext>
                  </a:extLst>
                </a:gridCol>
                <a:gridCol w="815174">
                  <a:extLst>
                    <a:ext uri="{9D8B030D-6E8A-4147-A177-3AD203B41FA5}">
                      <a16:colId xmlns:a16="http://schemas.microsoft.com/office/drawing/2014/main" val="314894588"/>
                    </a:ext>
                  </a:extLst>
                </a:gridCol>
                <a:gridCol w="815174">
                  <a:extLst>
                    <a:ext uri="{9D8B030D-6E8A-4147-A177-3AD203B41FA5}">
                      <a16:colId xmlns:a16="http://schemas.microsoft.com/office/drawing/2014/main" val="2292879680"/>
                    </a:ext>
                  </a:extLst>
                </a:gridCol>
                <a:gridCol w="894427">
                  <a:extLst>
                    <a:ext uri="{9D8B030D-6E8A-4147-A177-3AD203B41FA5}">
                      <a16:colId xmlns:a16="http://schemas.microsoft.com/office/drawing/2014/main" val="3354473923"/>
                    </a:ext>
                  </a:extLst>
                </a:gridCol>
              </a:tblGrid>
              <a:tr h="180975">
                <a:tc>
                  <a:txBody>
                    <a:bodyPr/>
                    <a:lstStyle/>
                    <a:p>
                      <a:pPr algn="ct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201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0.115942029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0.821256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altLang="zh-CN" sz="1100" b="1" dirty="0">
                          <a:solidFill>
                            <a:srgbClr val="FF0000"/>
                          </a:solidFill>
                          <a:effectLst/>
                          <a:latin typeface="Calibri" panose="020F0502020204030204" pitchFamily="34" charset="0"/>
                          <a:ea typeface="等线" panose="02010600030101010101" pitchFamily="2" charset="-122"/>
                        </a:rPr>
                        <a:t>0.971014</a:t>
                      </a:r>
                      <a:endParaRPr lang="zh-CN" altLang="zh-CN" sz="1000" dirty="0">
                        <a:effectLst/>
                        <a:latin typeface="Calibri" panose="020F0502020204030204" pitchFamily="34" charset="0"/>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a:extLst>
              <a:ext uri="{FF2B5EF4-FFF2-40B4-BE49-F238E27FC236}">
                <a16:creationId xmlns:a16="http://schemas.microsoft.com/office/drawing/2014/main" id="{B093CED4-895B-491B-9F25-326B1249D2A5}"/>
              </a:ext>
            </a:extLst>
          </p:cNvPr>
          <p:cNvGraphicFramePr>
            <a:graphicFrameLocks noGrp="1"/>
          </p:cNvGraphicFramePr>
          <p:nvPr>
            <p:extLst>
              <p:ext uri="{D42A27DB-BD31-4B8C-83A1-F6EECF244321}">
                <p14:modId xmlns:p14="http://schemas.microsoft.com/office/powerpoint/2010/main" val="1149885772"/>
              </p:ext>
            </p:extLst>
          </p:nvPr>
        </p:nvGraphicFramePr>
        <p:xfrm>
          <a:off x="2057400" y="918651"/>
          <a:ext cx="7772400" cy="5549734"/>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Alecs</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93748529"/>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Ali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731258224"/>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Chaoming</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7</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67759988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Cheng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 Beg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5</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Christian Berger </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7791369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Claudio</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18145843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Dash</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35742707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Hassan Omar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403945372"/>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Henry Ptasinski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3</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1886618"/>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Mahmoud</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5164255"/>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Mark Hamilton</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540414685"/>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Naren</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20606016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Pei</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141818337"/>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Perry Wang</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5</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3</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3099472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Rui Du</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27</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99586454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Stephan Sand</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Shellhammer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68522181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McCann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31246379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Zhuqing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349183664"/>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207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24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170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等线" panose="02010600030101010101" pitchFamily="2" charset="-122"/>
                        </a:rPr>
                        <a:t>201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0.115942029</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0.821256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等线" panose="02010600030101010101" pitchFamily="2" charset="-122"/>
                        </a:rPr>
                        <a:t>0.971014</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rgbClr val="FF0000"/>
                          </a:solidFill>
                        </a:rPr>
                        <a:t>TGbf</a:t>
                      </a:r>
                      <a:endParaRPr lang="en-US" altLang="zh-CN" sz="1800" b="0"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strike="sngStrike" dirty="0" err="1">
                          <a:solidFill>
                            <a:srgbClr val="FF0000"/>
                          </a:solidFill>
                        </a:rPr>
                        <a:t>TGbf</a:t>
                      </a:r>
                      <a:endParaRPr lang="zh-CN" altLang="en-US"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rgbClr val="FF0000"/>
                          </a:solidFill>
                          <a:latin typeface="+mn-lt"/>
                          <a:ea typeface="+mn-ea"/>
                          <a:cs typeface="+mn-cs"/>
                        </a:rPr>
                        <a:t>TGbf</a:t>
                      </a:r>
                      <a:endParaRPr lang="en-US" altLang="zh-CN" sz="1800" b="0" strike="sngStrike"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596511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September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31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4223993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November</a:t>
            </a:r>
            <a:r>
              <a:rPr lang="en-US" altLang="zh-CN" b="1" dirty="0"/>
              <a:t> Plenary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1599805943"/>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1420917110"/>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Vancouver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17:00-19:00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19:30-21:30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12:30-00:30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01:00-3:00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04:30-06:30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7263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endParaRPr lang="en-US" altLang="en-US" sz="4000" dirty="0">
              <a:solidFill>
                <a:srgbClr val="0000FF"/>
              </a:solidFill>
            </a:endParaRPr>
          </a:p>
          <a:p>
            <a:pPr algn="ctr">
              <a:buFontTx/>
              <a:buNone/>
            </a:pPr>
            <a:r>
              <a:rPr lang="en-US" altLang="zh-CN" sz="2800" dirty="0">
                <a:cs typeface="Times New Roman" panose="02020603050405020304" pitchFamily="18" charset="0"/>
              </a:rPr>
              <a:t>September 9   (Monday AM 2)</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6005 </a:t>
            </a:r>
          </a:p>
          <a:p>
            <a:pPr lvl="1" algn="just">
              <a:buFont typeface="Arial" panose="020B0604020202020204" pitchFamily="34" charset="0"/>
              <a:buChar char="–"/>
              <a:defRPr/>
            </a:pPr>
            <a:r>
              <a:rPr lang="en-US" altLang="zh-CN" sz="1600" dirty="0"/>
              <a:t>as specified in doc.: 11-24/1450r0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11-24/1450r0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11112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id="{2A5B01B7-C909-44C2-B638-64230BEEA944}"/>
              </a:ext>
            </a:extLst>
          </p:cNvPr>
          <p:cNvGraphicFramePr>
            <a:graphicFrameLocks noGrp="1"/>
          </p:cNvGraphicFramePr>
          <p:nvPr>
            <p:extLst>
              <p:ext uri="{D42A27DB-BD31-4B8C-83A1-F6EECF244321}">
                <p14:modId xmlns:p14="http://schemas.microsoft.com/office/powerpoint/2010/main" val="3912382669"/>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6069 </a:t>
            </a:r>
          </a:p>
          <a:p>
            <a:pPr lvl="1" algn="just">
              <a:buFont typeface="Arial" panose="020B0604020202020204" pitchFamily="34" charset="0"/>
              <a:buChar char="–"/>
              <a:defRPr/>
            </a:pPr>
            <a:r>
              <a:rPr lang="en-US" altLang="zh-CN" sz="1600" dirty="0"/>
              <a:t>as specified in doc.: 11-24/1065r0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McCann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11-24/1065r0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34081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6042 </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Mark Hamilton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105592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endParaRPr lang="en-US" altLang="en-US" sz="4000" dirty="0">
              <a:solidFill>
                <a:srgbClr val="0000FF"/>
              </a:solidFill>
            </a:endParaRPr>
          </a:p>
          <a:p>
            <a:pPr algn="ctr">
              <a:buFontTx/>
              <a:buNone/>
            </a:pPr>
            <a:r>
              <a:rPr lang="en-US" altLang="zh-CN" sz="2800" dirty="0">
                <a:cs typeface="Times New Roman" panose="02020603050405020304" pitchFamily="18" charset="0"/>
              </a:rPr>
              <a:t>September 9   (Monday AM 2)</a:t>
            </a:r>
          </a:p>
          <a:p>
            <a:pPr lvl="1"/>
            <a:endParaRPr lang="en-US" altLang="en-US" sz="3600" dirty="0"/>
          </a:p>
          <a:p>
            <a:pPr lvl="1"/>
            <a:endParaRPr lang="en-US" altLang="en-US" sz="3600" dirty="0"/>
          </a:p>
        </p:txBody>
      </p:sp>
    </p:spTree>
    <p:extLst>
      <p:ext uri="{BB962C8B-B14F-4D97-AF65-F5344CB8AC3E}">
        <p14:creationId xmlns:p14="http://schemas.microsoft.com/office/powerpoint/2010/main" val="22540884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838200"/>
            <a:ext cx="1219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3600" dirty="0"/>
              <a:t>P802.11bf first recirculation SA ballot</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a:t>
            </a:r>
            <a:r>
              <a:rPr lang="en-GB" altLang="zh-CN" sz="2000" dirty="0"/>
              <a:t>Initial SA ballot on P802.11bf D4.0, </a:t>
            </a:r>
            <a:r>
              <a:rPr lang="en-US" altLang="zh-CN" sz="2000" dirty="0"/>
              <a:t>as contained in document 11-24/1041r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https://mentor.ieee.org/802.11/dcn/24/11-24-1041-06-00bf-initial-sa-ballot-comments-and-approved-resolutions.xlsx</a:t>
            </a:r>
            <a:endParaRPr lang="en-US" altLang="zh-CN" sz="2000" dirty="0"/>
          </a:p>
          <a:p>
            <a:pPr marL="354013" indent="0" algn="just">
              <a:buNone/>
            </a:pPr>
            <a:r>
              <a:rPr lang="en-US" altLang="zh-CN" sz="2000" dirty="0"/>
              <a:t>Instruct the editor to prepare P802.11bf D5.0 incorporating these resolutions and,</a:t>
            </a:r>
          </a:p>
          <a:p>
            <a:pPr algn="just"/>
            <a:r>
              <a:rPr lang="en-US" altLang="zh-CN" sz="2000" dirty="0"/>
              <a:t>Approve a </a:t>
            </a:r>
            <a:r>
              <a:rPr lang="en-US" altLang="zh-CN" sz="2000" dirty="0">
                <a:solidFill>
                  <a:srgbClr val="FF0000"/>
                </a:solidFill>
              </a:rPr>
              <a:t>20</a:t>
            </a:r>
            <a:r>
              <a:rPr lang="en-US" altLang="zh-CN" sz="2000" dirty="0"/>
              <a:t> day SA Recirculation Ballot asking the question “Should P802.11bf D5.0 be forwarded to </a:t>
            </a:r>
            <a:r>
              <a:rPr lang="en-US" altLang="zh-CN" sz="2000" dirty="0" err="1"/>
              <a:t>RevCom</a:t>
            </a:r>
            <a:r>
              <a:rPr lang="en-US" altLang="zh-CN" sz="2000" dirty="0"/>
              <a:t>?”</a:t>
            </a:r>
          </a:p>
          <a:p>
            <a:endParaRPr lang="zh-CN" altLang="zh-CN" sz="2000" dirty="0"/>
          </a:p>
          <a:p>
            <a:pPr lvl="0"/>
            <a:r>
              <a:rPr lang="en-GB" altLang="zh-CN" sz="2000" dirty="0"/>
              <a:t>Moved: </a:t>
            </a:r>
            <a:r>
              <a:rPr lang="en-US" altLang="zh-CN" sz="2000" kern="0" dirty="0"/>
              <a:t>Claudio da Silva </a:t>
            </a:r>
            <a:r>
              <a:rPr lang="en-GB" altLang="zh-CN" sz="2000" dirty="0"/>
              <a:t>	  Seconded:</a:t>
            </a:r>
          </a:p>
          <a:p>
            <a:pPr marL="342900" lvl="1" indent="-342900" algn="just">
              <a:spcBef>
                <a:spcPct val="0"/>
              </a:spcBef>
              <a:buFont typeface="Arial" panose="020B0604020202020204" pitchFamily="34" charset="0"/>
              <a:buChar char="•"/>
              <a:defRPr/>
            </a:pPr>
            <a:r>
              <a:rPr lang="en-GB" altLang="zh-CN" dirty="0"/>
              <a:t>Result: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372439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September</a:t>
            </a:r>
            <a:r>
              <a:rPr lang="en-US" altLang="zh-CN" dirty="0"/>
              <a:t> IEEE 802 </a:t>
            </a:r>
            <a:r>
              <a:rPr lang="en-US" altLang="zh-CN" dirty="0">
                <a:solidFill>
                  <a:srgbClr val="0000FF"/>
                </a:solidFill>
              </a:rPr>
              <a:t>interim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September</a:t>
            </a:r>
            <a:r>
              <a:rPr lang="en-US" altLang="zh-CN" dirty="0"/>
              <a:t> IEEE 802 </a:t>
            </a:r>
            <a:r>
              <a:rPr lang="en-US" altLang="zh-CN" dirty="0">
                <a:solidFill>
                  <a:srgbClr val="0000FF"/>
                </a:solidFill>
              </a:rPr>
              <a:t>interim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https://cvent.me/LBkMEE</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149892</TotalTime>
  <Words>3627</Words>
  <Application>Microsoft Office PowerPoint</Application>
  <PresentationFormat>宽屏</PresentationFormat>
  <Paragraphs>710</Paragraphs>
  <Slides>36</Slides>
  <Notes>35</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36</vt:i4>
      </vt:variant>
    </vt:vector>
  </HeadingPairs>
  <TitlesOfParts>
    <vt:vector size="49" baseType="lpstr">
      <vt:lpstr>Aptos</vt: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September Interim 2024</vt:lpstr>
      <vt:lpstr>IEEE 802.11 Task Group bf WLAN Sensing </vt:lpstr>
      <vt:lpstr>PowerPoint 演示文稿</vt:lpstr>
      <vt:lpstr>PowerPoint 演示文稿</vt:lpstr>
      <vt:lpstr>Registration for the September IEEE 802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868</cp:revision>
  <cp:lastPrinted>2014-11-04T15:04:57Z</cp:lastPrinted>
  <dcterms:created xsi:type="dcterms:W3CDTF">2007-04-17T18:10:23Z</dcterms:created>
  <dcterms:modified xsi:type="dcterms:W3CDTF">2024-09-05T03:07:57Z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(3)pp9Vtc0/qMibRHhOHyqUK3NZQXhNN05Mj0svBZP90CtbGX8C8IjG24GbKCNRp5o/wiw2mHYs
rv/IujRf9FHwZbtaEN9YDBqm9Cl5bMuoZxCnMOGLaaRh+qxrpk1LFP4k8LBDD1NulJmSWgZP
fLpqPFz3/+msVmRBs+crP8mZrKLFz5TYbDnxC4cPHnXhQb6axoDNeOuBEhbimxnavxltdFXt
oebDDukId0WgE/Tdg0</vt:lpwstr>
  </property>
  <property fmtid="{D5CDD505-2E9C-101B-9397-08002B2CF9AE}" pid="27" name="_2015_ms_pID_7253431">
    <vt:lpwstr>cTeO1IrGoPqk4vaPnNzjAYPacb2wa9oqYFJe0GrKLGNyb45HA1vjNh
8rtEJT33CtUwi6V5hJOcZl5qbf5+Yzi9OsyOkwLCogRTnSQaoZljmLd5B3DMySUOdDZSagJ4
cxY1QU0MZXWNoxLvUPMsUlR/GR8NGPSgBaN0rpnxZUcJ6kMG3xP1gW0Dgjw6DNKfSS1p3THi
GRBPSOy2CetJqI183aYLRSGnCtkaovswVBEw</vt:lpwstr>
  </property>
  <property fmtid="{D5CDD505-2E9C-101B-9397-08002B2CF9AE}" pid="28" name="_2015_ms_pID_7253432">
    <vt:lpwstr>HayRgxHjEUmbpURP4x4wrgs=</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