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2"/>
  </p:notesMasterIdLst>
  <p:handoutMasterIdLst>
    <p:handoutMasterId r:id="rId43"/>
  </p:handoutMasterIdLst>
  <p:sldIdLst>
    <p:sldId id="269" r:id="rId3"/>
    <p:sldId id="370" r:id="rId4"/>
    <p:sldId id="427" r:id="rId5"/>
    <p:sldId id="428" r:id="rId6"/>
    <p:sldId id="464" r:id="rId7"/>
    <p:sldId id="465" r:id="rId8"/>
    <p:sldId id="285" r:id="rId9"/>
    <p:sldId id="286" r:id="rId10"/>
    <p:sldId id="436" r:id="rId11"/>
    <p:sldId id="524" r:id="rId12"/>
    <p:sldId id="550" r:id="rId13"/>
    <p:sldId id="565" r:id="rId14"/>
    <p:sldId id="566" r:id="rId15"/>
    <p:sldId id="564" r:id="rId16"/>
    <p:sldId id="479" r:id="rId17"/>
    <p:sldId id="485" r:id="rId18"/>
    <p:sldId id="487" r:id="rId19"/>
    <p:sldId id="486" r:id="rId20"/>
    <p:sldId id="488" r:id="rId21"/>
    <p:sldId id="558" r:id="rId22"/>
    <p:sldId id="480" r:id="rId23"/>
    <p:sldId id="559" r:id="rId24"/>
    <p:sldId id="404" r:id="rId25"/>
    <p:sldId id="430" r:id="rId26"/>
    <p:sldId id="406" r:id="rId27"/>
    <p:sldId id="451" r:id="rId28"/>
    <p:sldId id="476" r:id="rId29"/>
    <p:sldId id="561" r:id="rId30"/>
    <p:sldId id="492" r:id="rId31"/>
    <p:sldId id="409" r:id="rId32"/>
    <p:sldId id="563" r:id="rId33"/>
    <p:sldId id="455" r:id="rId34"/>
    <p:sldId id="474" r:id="rId35"/>
    <p:sldId id="475" r:id="rId36"/>
    <p:sldId id="554" r:id="rId37"/>
    <p:sldId id="553" r:id="rId38"/>
    <p:sldId id="454" r:id="rId39"/>
    <p:sldId id="478" r:id="rId40"/>
    <p:sldId id="490" r:id="rId4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CEC1F2-954A-477C-916B-7D1B0DE5B3D8}" v="2" dt="2024-09-12T23:15:34.3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A7CEC1F2-954A-477C-916B-7D1B0DE5B3D8}"/>
    <pc:docChg chg="custSel delSld modSld sldOrd modMainMaster">
      <pc:chgData name="Stacey, Robert" userId="8f61b79c-1993-4b76-a5c5-6bb0e2071c28" providerId="ADAL" clId="{A7CEC1F2-954A-477C-916B-7D1B0DE5B3D8}" dt="2024-09-13T17:55:03.779" v="294" actId="313"/>
      <pc:docMkLst>
        <pc:docMk/>
      </pc:docMkLst>
      <pc:sldChg chg="delSp modSp mod">
        <pc:chgData name="Stacey, Robert" userId="8f61b79c-1993-4b76-a5c5-6bb0e2071c28" providerId="ADAL" clId="{A7CEC1F2-954A-477C-916B-7D1B0DE5B3D8}" dt="2024-09-12T23:16:08.118" v="187" actId="20577"/>
        <pc:sldMkLst>
          <pc:docMk/>
          <pc:sldMk cId="0" sldId="406"/>
        </pc:sldMkLst>
        <pc:spChg chg="del">
          <ac:chgData name="Stacey, Robert" userId="8f61b79c-1993-4b76-a5c5-6bb0e2071c28" providerId="ADAL" clId="{A7CEC1F2-954A-477C-916B-7D1B0DE5B3D8}" dt="2024-09-12T23:15:30.387" v="160" actId="478"/>
          <ac:spMkLst>
            <pc:docMk/>
            <pc:sldMk cId="0" sldId="406"/>
            <ac:spMk id="2" creationId="{00000000-0000-0000-0000-000000000000}"/>
          </ac:spMkLst>
        </pc:spChg>
        <pc:spChg chg="mod">
          <ac:chgData name="Stacey, Robert" userId="8f61b79c-1993-4b76-a5c5-6bb0e2071c28" providerId="ADAL" clId="{A7CEC1F2-954A-477C-916B-7D1B0DE5B3D8}" dt="2024-09-12T23:16:08.118" v="187" actId="20577"/>
          <ac:spMkLst>
            <pc:docMk/>
            <pc:sldMk cId="0" sldId="406"/>
            <ac:spMk id="30722" creationId="{00000000-0000-0000-0000-000000000000}"/>
          </ac:spMkLst>
        </pc:spChg>
      </pc:sldChg>
      <pc:sldChg chg="modSp mod">
        <pc:chgData name="Stacey, Robert" userId="8f61b79c-1993-4b76-a5c5-6bb0e2071c28" providerId="ADAL" clId="{A7CEC1F2-954A-477C-916B-7D1B0DE5B3D8}" dt="2024-09-13T17:55:03.779" v="294" actId="313"/>
        <pc:sldMkLst>
          <pc:docMk/>
          <pc:sldMk cId="2863545655" sldId="479"/>
        </pc:sldMkLst>
        <pc:spChg chg="mod">
          <ac:chgData name="Stacey, Robert" userId="8f61b79c-1993-4b76-a5c5-6bb0e2071c28" providerId="ADAL" clId="{A7CEC1F2-954A-477C-916B-7D1B0DE5B3D8}" dt="2024-09-13T17:55:03.779" v="294" actId="313"/>
          <ac:spMkLst>
            <pc:docMk/>
            <pc:sldMk cId="2863545655" sldId="479"/>
            <ac:spMk id="2" creationId="{00000000-0000-0000-0000-000000000000}"/>
          </ac:spMkLst>
        </pc:spChg>
      </pc:sldChg>
      <pc:sldChg chg="modSp mod">
        <pc:chgData name="Stacey, Robert" userId="8f61b79c-1993-4b76-a5c5-6bb0e2071c28" providerId="ADAL" clId="{A7CEC1F2-954A-477C-916B-7D1B0DE5B3D8}" dt="2024-09-13T06:48:08.591" v="198" actId="20577"/>
        <pc:sldMkLst>
          <pc:docMk/>
          <pc:sldMk cId="893882797" sldId="480"/>
        </pc:sldMkLst>
        <pc:spChg chg="mod">
          <ac:chgData name="Stacey, Robert" userId="8f61b79c-1993-4b76-a5c5-6bb0e2071c28" providerId="ADAL" clId="{A7CEC1F2-954A-477C-916B-7D1B0DE5B3D8}" dt="2024-09-13T06:48:08.591" v="198" actId="20577"/>
          <ac:spMkLst>
            <pc:docMk/>
            <pc:sldMk cId="893882797" sldId="480"/>
            <ac:spMk id="21506" creationId="{00000000-0000-0000-0000-000000000000}"/>
          </ac:spMkLst>
        </pc:spChg>
      </pc:sldChg>
      <pc:sldChg chg="ord">
        <pc:chgData name="Stacey, Robert" userId="8f61b79c-1993-4b76-a5c5-6bb0e2071c28" providerId="ADAL" clId="{A7CEC1F2-954A-477C-916B-7D1B0DE5B3D8}" dt="2024-09-13T06:44:50.145" v="190"/>
        <pc:sldMkLst>
          <pc:docMk/>
          <pc:sldMk cId="452124855" sldId="553"/>
        </pc:sldMkLst>
      </pc:sldChg>
      <pc:sldChg chg="del">
        <pc:chgData name="Stacey, Robert" userId="8f61b79c-1993-4b76-a5c5-6bb0e2071c28" providerId="ADAL" clId="{A7CEC1F2-954A-477C-916B-7D1B0DE5B3D8}" dt="2024-09-12T23:17:27.252" v="188" actId="47"/>
        <pc:sldMkLst>
          <pc:docMk/>
          <pc:sldMk cId="1983832380" sldId="562"/>
        </pc:sldMkLst>
      </pc:sldChg>
      <pc:sldChg chg="modSp mod">
        <pc:chgData name="Stacey, Robert" userId="8f61b79c-1993-4b76-a5c5-6bb0e2071c28" providerId="ADAL" clId="{A7CEC1F2-954A-477C-916B-7D1B0DE5B3D8}" dt="2024-09-13T17:54:19.988" v="291" actId="20577"/>
        <pc:sldMkLst>
          <pc:docMk/>
          <pc:sldMk cId="1461716166" sldId="563"/>
        </pc:sldMkLst>
        <pc:spChg chg="mod">
          <ac:chgData name="Stacey, Robert" userId="8f61b79c-1993-4b76-a5c5-6bb0e2071c28" providerId="ADAL" clId="{A7CEC1F2-954A-477C-916B-7D1B0DE5B3D8}" dt="2024-09-13T17:54:19.988" v="291" actId="20577"/>
          <ac:spMkLst>
            <pc:docMk/>
            <pc:sldMk cId="1461716166" sldId="563"/>
            <ac:spMk id="2" creationId="{C84ECB5E-921A-3841-228D-465B302539E7}"/>
          </ac:spMkLst>
        </pc:spChg>
      </pc:sldChg>
      <pc:sldMasterChg chg="modSp mod">
        <pc:chgData name="Stacey, Robert" userId="8f61b79c-1993-4b76-a5c5-6bb0e2071c28" providerId="ADAL" clId="{A7CEC1F2-954A-477C-916B-7D1B0DE5B3D8}" dt="2024-09-13T17:54:45.376" v="293" actId="6549"/>
        <pc:sldMasterMkLst>
          <pc:docMk/>
          <pc:sldMasterMk cId="0" sldId="2147483648"/>
        </pc:sldMasterMkLst>
        <pc:spChg chg="mod">
          <ac:chgData name="Stacey, Robert" userId="8f61b79c-1993-4b76-a5c5-6bb0e2071c28" providerId="ADAL" clId="{A7CEC1F2-954A-477C-916B-7D1B0DE5B3D8}" dt="2024-09-13T17:54:45.376" v="293"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16</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17</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18</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19</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23</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24</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25</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26</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30</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32</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33</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34</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35</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37</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38</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39</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September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802.11-24/1363r1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September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136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lnkd.in/eR6Z2TiN"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2.xml"/><Relationship Id="rId5" Type="http://schemas.openxmlformats.org/officeDocument/2006/relationships/hyperlink" Target="https://lnkd.in/d3zK8mcQ" TargetMode="External"/><Relationship Id="rId4" Type="http://schemas.openxmlformats.org/officeDocument/2006/relationships/hyperlink" Target="https://lnkd.in/ddpSWaQa"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September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2024-09-11</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&lt;Name&gt;, &lt;Affiliation&gt;, &lt;Slot&gt;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64493B-BEA1-0521-DEFB-75EE5AD1F99C}"/>
              </a:ext>
            </a:extLst>
          </p:cNvPr>
          <p:cNvSpPr>
            <a:spLocks noGrp="1"/>
          </p:cNvSpPr>
          <p:nvPr>
            <p:ph idx="1"/>
          </p:nvPr>
        </p:nvSpPr>
        <p:spPr>
          <a:xfrm>
            <a:off x="914400" y="1981199"/>
            <a:ext cx="10363200" cy="4494213"/>
          </a:xfrm>
        </p:spPr>
        <p:txBody>
          <a:bodyPr/>
          <a:lstStyle/>
          <a:p>
            <a:r>
              <a:rPr lang="en-US" dirty="0"/>
              <a:t>The IETF would like to receive answers to the two following questions/proposals:</a:t>
            </a:r>
          </a:p>
          <a:p>
            <a:r>
              <a:rPr lang="en-US" dirty="0"/>
              <a:t> Q1: Does the IEEE want an expedite processing, i.e., getting the RFC number in 1 month or even sooner? This means that the RFC won’t have a forward pointer to the IEEE Std</a:t>
            </a:r>
          </a:p>
          <a:p>
            <a:pPr lvl="1"/>
            <a:r>
              <a:rPr lang="en-US" dirty="0"/>
              <a:t> WG11 answer: No</a:t>
            </a:r>
          </a:p>
          <a:p>
            <a:r>
              <a:rPr lang="en-US" dirty="0"/>
              <a:t>Q2: Would IEEE agree that the RFC publication is postponed until the IEEE Std is published to allow the RFC to contain a reference to the IEEE Std?</a:t>
            </a:r>
          </a:p>
          <a:p>
            <a:pPr lvl="1"/>
            <a:r>
              <a:rPr lang="en-US" dirty="0"/>
              <a:t>WG11 answer: Yes. “Publication” would be SASB approval of P802.11REVme as “IEEE Std 802.11-2024” expected September 26, 2024. The WG chair will inform the IETF on the outcome of the SASB consideration.</a:t>
            </a:r>
          </a:p>
          <a:p>
            <a:endParaRPr lang="en-US" dirty="0"/>
          </a:p>
        </p:txBody>
      </p:sp>
      <p:sp>
        <p:nvSpPr>
          <p:cNvPr id="3" name="Title 2">
            <a:extLst>
              <a:ext uri="{FF2B5EF4-FFF2-40B4-BE49-F238E27FC236}">
                <a16:creationId xmlns:a16="http://schemas.microsoft.com/office/drawing/2014/main" id="{68C1EE6B-10CE-F672-3D20-975AF935706F}"/>
              </a:ext>
            </a:extLst>
          </p:cNvPr>
          <p:cNvSpPr>
            <a:spLocks noGrp="1"/>
          </p:cNvSpPr>
          <p:nvPr>
            <p:ph type="title"/>
          </p:nvPr>
        </p:nvSpPr>
        <p:spPr/>
        <p:txBody>
          <a:bodyPr/>
          <a:lstStyle/>
          <a:p>
            <a:r>
              <a:rPr lang="en-US" dirty="0"/>
              <a:t>W4.4 IETF questions on OWE transfer</a:t>
            </a:r>
          </a:p>
        </p:txBody>
      </p:sp>
      <p:sp>
        <p:nvSpPr>
          <p:cNvPr id="4" name="Date Placeholder 3">
            <a:extLst>
              <a:ext uri="{FF2B5EF4-FFF2-40B4-BE49-F238E27FC236}">
                <a16:creationId xmlns:a16="http://schemas.microsoft.com/office/drawing/2014/main" id="{FB97394F-9A9A-AB08-B811-9B0B12DF6E96}"/>
              </a:ext>
            </a:extLst>
          </p:cNvPr>
          <p:cNvSpPr>
            <a:spLocks noGrp="1"/>
          </p:cNvSpPr>
          <p:nvPr>
            <p:ph type="dt" sz="half" idx="10"/>
          </p:nvPr>
        </p:nvSpPr>
        <p:spPr/>
        <p:txBody>
          <a:bodyPr/>
          <a:lstStyle/>
          <a:p>
            <a:pPr>
              <a:defRPr/>
            </a:pPr>
            <a:r>
              <a:rPr lang="en-US"/>
              <a:t>September 2024</a:t>
            </a:r>
            <a:endParaRPr lang="en-US" dirty="0"/>
          </a:p>
        </p:txBody>
      </p:sp>
      <p:sp>
        <p:nvSpPr>
          <p:cNvPr id="5" name="Footer Placeholder 4">
            <a:extLst>
              <a:ext uri="{FF2B5EF4-FFF2-40B4-BE49-F238E27FC236}">
                <a16:creationId xmlns:a16="http://schemas.microsoft.com/office/drawing/2014/main" id="{4CFD35A8-EF7A-4D68-1380-0CDACD163D22}"/>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761E27A8-177E-F8CC-382F-2EB7B5A0B28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718411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3C3CD9C-C1BE-1256-09B8-01360191AA0D}"/>
              </a:ext>
            </a:extLst>
          </p:cNvPr>
          <p:cNvSpPr>
            <a:spLocks noGrp="1"/>
          </p:cNvSpPr>
          <p:nvPr>
            <p:ph type="title"/>
          </p:nvPr>
        </p:nvSpPr>
        <p:spPr>
          <a:xfrm>
            <a:off x="914400" y="685800"/>
            <a:ext cx="8839200" cy="1066800"/>
          </a:xfrm>
        </p:spPr>
        <p:txBody>
          <a:bodyPr wrap="square" anchor="ctr">
            <a:normAutofit/>
          </a:bodyPr>
          <a:lstStyle/>
          <a:p>
            <a:r>
              <a:rPr lang="en-US" dirty="0"/>
              <a:t>Remembering Frank Suraci</a:t>
            </a:r>
          </a:p>
        </p:txBody>
      </p:sp>
      <p:sp>
        <p:nvSpPr>
          <p:cNvPr id="24" name="Content Placeholder 2">
            <a:extLst>
              <a:ext uri="{FF2B5EF4-FFF2-40B4-BE49-F238E27FC236}">
                <a16:creationId xmlns:a16="http://schemas.microsoft.com/office/drawing/2014/main" id="{CF9F5855-84F8-0CBC-A694-B0FAF5C93AA7}"/>
              </a:ext>
            </a:extLst>
          </p:cNvPr>
          <p:cNvSpPr>
            <a:spLocks noGrp="1"/>
          </p:cNvSpPr>
          <p:nvPr>
            <p:ph sz="half" idx="1"/>
          </p:nvPr>
        </p:nvSpPr>
        <p:spPr>
          <a:xfrm>
            <a:off x="914400" y="1981199"/>
            <a:ext cx="8524000" cy="4494213"/>
          </a:xfrm>
        </p:spPr>
        <p:txBody>
          <a:bodyPr/>
          <a:lstStyle/>
          <a:p>
            <a:pPr marL="0" indent="0">
              <a:buNone/>
            </a:pPr>
            <a:r>
              <a:rPr lang="en-US" sz="1200" dirty="0"/>
              <a:t>Mr. Frank Suraci was born December 21, 1940 in Washington, D.C, USA, to Joseph Suraci and Betty Driscoll Suraci. He is survived by his wife Rachel and his loving children Christine </a:t>
            </a:r>
            <a:r>
              <a:rPr lang="en-US" sz="1200" dirty="0" err="1"/>
              <a:t>Rhoa</a:t>
            </a:r>
            <a:r>
              <a:rPr lang="en-US" sz="1200" dirty="0"/>
              <a:t> (Joseph), Thomas Suraci and John Suraci (Amanda). Frank cherished his five grandchildren. He is also survived by his sister Betty Ann House (Richard) and two brothers,</a:t>
            </a:r>
          </a:p>
          <a:p>
            <a:pPr marL="0" indent="0">
              <a:buNone/>
            </a:pPr>
            <a:endParaRPr lang="en-US" sz="1200" dirty="0"/>
          </a:p>
          <a:p>
            <a:pPr marL="0" indent="0">
              <a:buNone/>
            </a:pPr>
            <a:r>
              <a:rPr lang="en-US" sz="1200" dirty="0"/>
              <a:t>Frank Suraci served as Senior Advisor for National Security and Emergency Preparedness (NS/EP) Communications within the Emergency Communications Division (ECD) in the Cybersecurity and Infrastructure Security Agency, Department of Homeland Security (DHS), USA.  In this role, Mr. Suraci directly supported the Executive Assistant Director in managing a myriad of critical emergency communications tasks and represented ECD on senior committees across Departments and Agencies in order to further advance interoperable NS/EP communications.</a:t>
            </a:r>
          </a:p>
          <a:p>
            <a:pPr marL="0" indent="0">
              <a:buNone/>
            </a:pPr>
            <a:endParaRPr lang="en-US" sz="1200" dirty="0"/>
          </a:p>
          <a:p>
            <a:pPr marL="0" indent="0">
              <a:buNone/>
            </a:pPr>
            <a:r>
              <a:rPr lang="en-US" sz="1200" dirty="0"/>
              <a:t>Prior to the above assignment, Mr. Suraci served for over thirty years as the Government Emergency Telecommunications Service (GETS) and Wireless Priority Service (WPS) Program Director. He was responsible for taking GETS and WPS from concepts to the operational services. During this time, Mr. Suraci was appointed to serve on the Federal Communications Commission (FCC) Communications Security, Reliability and Interoperability Council (CSRIC) Working Groups. Most notably, planning for NS/EP Next Generation Network Priority Services during Pandemic Events tasked with developing recommendations for actions the FCC can take to enhance the nation’s communications infrastructure to respond to pandemics while also considering the associated impacts to new and advanced technologies including broadband and IP-based technologies. </a:t>
            </a:r>
          </a:p>
          <a:p>
            <a:pPr marL="0" indent="0">
              <a:buNone/>
            </a:pPr>
            <a:endParaRPr lang="en-US" sz="1200" dirty="0"/>
          </a:p>
          <a:p>
            <a:pPr marL="0" indent="0">
              <a:buNone/>
            </a:pPr>
            <a:r>
              <a:rPr lang="en-US" sz="1200" dirty="0"/>
              <a:t>Mr. Suraci started participating in IEEE 802.11 from 2019 and his last face-to-face meeting was in Panama, January, 2024, His goal was to take the IEEE 802.11be Emergency Preparedness Communications Service (EPCS) features and help accelerate the deployment of the next generation NS/EP services over Wi-Fi networks. Unfortunately, he was unable to witness it.</a:t>
            </a:r>
          </a:p>
          <a:p>
            <a:pPr marL="0" indent="0">
              <a:buNone/>
            </a:pPr>
            <a:endParaRPr lang="en-US" sz="1200" dirty="0"/>
          </a:p>
        </p:txBody>
      </p:sp>
      <p:sp>
        <p:nvSpPr>
          <p:cNvPr id="4" name="Date Placeholder 3">
            <a:extLst>
              <a:ext uri="{FF2B5EF4-FFF2-40B4-BE49-F238E27FC236}">
                <a16:creationId xmlns:a16="http://schemas.microsoft.com/office/drawing/2014/main" id="{B6330044-C4A7-941E-9A39-477386AB5F4D}"/>
              </a:ext>
            </a:extLst>
          </p:cNvPr>
          <p:cNvSpPr>
            <a:spLocks noGrp="1"/>
          </p:cNvSpPr>
          <p:nvPr>
            <p:ph type="dt" sz="half" idx="10"/>
          </p:nvPr>
        </p:nvSpPr>
        <p:spPr>
          <a:xfrm>
            <a:off x="928688" y="333375"/>
            <a:ext cx="968375" cy="276225"/>
          </a:xfrm>
        </p:spPr>
        <p:txBody>
          <a:bodyPr wrap="none" anchor="b">
            <a:normAutofit/>
          </a:bodyPr>
          <a:lstStyle/>
          <a:p>
            <a:pPr>
              <a:spcAft>
                <a:spcPts val="600"/>
              </a:spcAft>
              <a:defRPr/>
            </a:pPr>
            <a:r>
              <a:rPr lang="en-US"/>
              <a:t>September 2024</a:t>
            </a:r>
          </a:p>
        </p:txBody>
      </p:sp>
      <p:sp>
        <p:nvSpPr>
          <p:cNvPr id="5" name="Footer Placeholder 4">
            <a:extLst>
              <a:ext uri="{FF2B5EF4-FFF2-40B4-BE49-F238E27FC236}">
                <a16:creationId xmlns:a16="http://schemas.microsoft.com/office/drawing/2014/main" id="{64DB230D-42D4-A93C-64FD-F29509A23A1B}"/>
              </a:ext>
            </a:extLst>
          </p:cNvPr>
          <p:cNvSpPr>
            <a:spLocks noGrp="1"/>
          </p:cNvSpPr>
          <p:nvPr>
            <p:ph type="ftr" sz="quarter" idx="11"/>
          </p:nvPr>
        </p:nvSpPr>
        <p:spPr>
          <a:xfrm>
            <a:off x="9224963" y="6475413"/>
            <a:ext cx="2166937" cy="184150"/>
          </a:xfrm>
        </p:spPr>
        <p:txBody>
          <a:bodyPr wrap="none" anchor="t">
            <a:normAutofit/>
          </a:bodyPr>
          <a:lstStyle/>
          <a:p>
            <a:pPr>
              <a:spcAft>
                <a:spcPts val="600"/>
              </a:spcAft>
              <a:defRPr/>
            </a:pPr>
            <a:r>
              <a:rPr lang="en-US"/>
              <a:t>Robert Stacey, Intel</a:t>
            </a:r>
          </a:p>
        </p:txBody>
      </p:sp>
      <p:sp>
        <p:nvSpPr>
          <p:cNvPr id="6" name="Slide Number Placeholder 5">
            <a:extLst>
              <a:ext uri="{FF2B5EF4-FFF2-40B4-BE49-F238E27FC236}">
                <a16:creationId xmlns:a16="http://schemas.microsoft.com/office/drawing/2014/main" id="{FDDB7ED2-41D8-B2D6-13D3-EF3FF5CC40E0}"/>
              </a:ext>
            </a:extLst>
          </p:cNvPr>
          <p:cNvSpPr>
            <a:spLocks noGrp="1"/>
          </p:cNvSpPr>
          <p:nvPr>
            <p:ph type="sldNum" sz="quarter" idx="12"/>
          </p:nvPr>
        </p:nvSpPr>
        <p:spPr>
          <a:xfrm>
            <a:off x="5878513" y="6475413"/>
            <a:ext cx="536575" cy="184150"/>
          </a:xfrm>
        </p:spPr>
        <p:txBody>
          <a:bodyPr wrap="none" anchor="t">
            <a:normAutofit/>
          </a:bodyPr>
          <a:lstStyle/>
          <a:p>
            <a:pPr>
              <a:spcAft>
                <a:spcPts val="600"/>
              </a:spcAft>
              <a:defRPr/>
            </a:pPr>
            <a:r>
              <a:rPr lang="en-US" altLang="en-US"/>
              <a:t>Slide </a:t>
            </a:r>
            <a:fld id="{9F1BB7FC-E6BE-4B32-9E02-3FB83AD7B7EB}" type="slidenum">
              <a:rPr lang="en-US" altLang="en-US" smtClean="0"/>
              <a:pPr>
                <a:spcAft>
                  <a:spcPts val="600"/>
                </a:spcAft>
                <a:defRPr/>
              </a:pPr>
              <a:t>13</a:t>
            </a:fld>
            <a:endParaRPr lang="en-US" altLang="en-US"/>
          </a:p>
        </p:txBody>
      </p:sp>
      <p:pic>
        <p:nvPicPr>
          <p:cNvPr id="11" name="Content Placeholder 10">
            <a:extLst>
              <a:ext uri="{FF2B5EF4-FFF2-40B4-BE49-F238E27FC236}">
                <a16:creationId xmlns:a16="http://schemas.microsoft.com/office/drawing/2014/main" id="{E7B1A781-AE6B-BD4B-0FDA-EE4A2C468FC7}"/>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9438400" y="973019"/>
            <a:ext cx="1740061" cy="2317987"/>
          </a:xfrm>
          <a:prstGeom prst="rect">
            <a:avLst/>
          </a:prstGeom>
        </p:spPr>
      </p:pic>
    </p:spTree>
    <p:extLst>
      <p:ext uri="{BB962C8B-B14F-4D97-AF65-F5344CB8AC3E}">
        <p14:creationId xmlns:p14="http://schemas.microsoft.com/office/powerpoint/2010/main" val="63780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7FAB75-E7AF-1E7A-7061-42C4AC15DAD5}"/>
              </a:ext>
            </a:extLst>
          </p:cNvPr>
          <p:cNvSpPr>
            <a:spLocks noGrp="1"/>
          </p:cNvSpPr>
          <p:nvPr>
            <p:ph idx="1"/>
          </p:nvPr>
        </p:nvSpPr>
        <p:spPr>
          <a:xfrm>
            <a:off x="990600" y="1752600"/>
            <a:ext cx="10439400" cy="611187"/>
          </a:xfrm>
        </p:spPr>
        <p:txBody>
          <a:bodyPr/>
          <a:lstStyle/>
          <a:p>
            <a:pPr marL="0" indent="0">
              <a:buNone/>
            </a:pPr>
            <a:r>
              <a:rPr lang="en-US" dirty="0"/>
              <a:t>Please join us on the Grand Staircase immediately after the Mid-Week plenary</a:t>
            </a:r>
          </a:p>
        </p:txBody>
      </p:sp>
      <p:sp>
        <p:nvSpPr>
          <p:cNvPr id="3" name="Title 2">
            <a:extLst>
              <a:ext uri="{FF2B5EF4-FFF2-40B4-BE49-F238E27FC236}">
                <a16:creationId xmlns:a16="http://schemas.microsoft.com/office/drawing/2014/main" id="{1F7AA77E-40F6-8E3E-D3E7-11CF24D450A1}"/>
              </a:ext>
            </a:extLst>
          </p:cNvPr>
          <p:cNvSpPr>
            <a:spLocks noGrp="1"/>
          </p:cNvSpPr>
          <p:nvPr>
            <p:ph type="title"/>
          </p:nvPr>
        </p:nvSpPr>
        <p:spPr/>
        <p:txBody>
          <a:bodyPr/>
          <a:lstStyle/>
          <a:p>
            <a:r>
              <a:rPr lang="en-US" dirty="0"/>
              <a:t>Group Photo</a:t>
            </a:r>
          </a:p>
        </p:txBody>
      </p:sp>
      <p:sp>
        <p:nvSpPr>
          <p:cNvPr id="4" name="Date Placeholder 3">
            <a:extLst>
              <a:ext uri="{FF2B5EF4-FFF2-40B4-BE49-F238E27FC236}">
                <a16:creationId xmlns:a16="http://schemas.microsoft.com/office/drawing/2014/main" id="{F11E7B3A-8286-DFE7-6094-9F42DA4326F7}"/>
              </a:ext>
            </a:extLst>
          </p:cNvPr>
          <p:cNvSpPr>
            <a:spLocks noGrp="1"/>
          </p:cNvSpPr>
          <p:nvPr>
            <p:ph type="dt" sz="half" idx="10"/>
          </p:nvPr>
        </p:nvSpPr>
        <p:spPr/>
        <p:txBody>
          <a:bodyPr/>
          <a:lstStyle/>
          <a:p>
            <a:pPr>
              <a:defRPr/>
            </a:pPr>
            <a:r>
              <a:rPr lang="en-US"/>
              <a:t>September 2024</a:t>
            </a:r>
            <a:endParaRPr lang="en-US" dirty="0"/>
          </a:p>
        </p:txBody>
      </p:sp>
      <p:sp>
        <p:nvSpPr>
          <p:cNvPr id="5" name="Footer Placeholder 4">
            <a:extLst>
              <a:ext uri="{FF2B5EF4-FFF2-40B4-BE49-F238E27FC236}">
                <a16:creationId xmlns:a16="http://schemas.microsoft.com/office/drawing/2014/main" id="{75B10259-AF4B-2A97-FC26-65DFC13E3958}"/>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21ED9E6-3E80-A650-E04E-1113DA76F2D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14</a:t>
            </a:fld>
            <a:endParaRPr lang="en-US" altLang="en-US"/>
          </a:p>
        </p:txBody>
      </p:sp>
      <p:pic>
        <p:nvPicPr>
          <p:cNvPr id="1026" name="Picture 2">
            <a:extLst>
              <a:ext uri="{FF2B5EF4-FFF2-40B4-BE49-F238E27FC236}">
                <a16:creationId xmlns:a16="http://schemas.microsoft.com/office/drawing/2014/main" id="{F12F0420-10BA-3F71-323F-F763B5D72F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41510"/>
            <a:ext cx="2915872" cy="19335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32E17A3-A082-DDCC-8F59-6C6437F650DC}"/>
              </a:ext>
            </a:extLst>
          </p:cNvPr>
          <p:cNvSpPr txBox="1"/>
          <p:nvPr/>
        </p:nvSpPr>
        <p:spPr>
          <a:xfrm>
            <a:off x="326571" y="2438400"/>
            <a:ext cx="800219" cy="461665"/>
          </a:xfrm>
          <a:prstGeom prst="rect">
            <a:avLst/>
          </a:prstGeom>
          <a:noFill/>
        </p:spPr>
        <p:txBody>
          <a:bodyPr wrap="none" rtlCol="0">
            <a:spAutoFit/>
          </a:bodyPr>
          <a:lstStyle/>
          <a:p>
            <a:r>
              <a:rPr lang="en-US" dirty="0">
                <a:solidFill>
                  <a:schemeClr val="bg1"/>
                </a:solidFill>
              </a:rPr>
              <a:t>2010</a:t>
            </a:r>
          </a:p>
        </p:txBody>
      </p:sp>
      <p:pic>
        <p:nvPicPr>
          <p:cNvPr id="1028" name="Picture 4">
            <a:extLst>
              <a:ext uri="{FF2B5EF4-FFF2-40B4-BE49-F238E27FC236}">
                <a16:creationId xmlns:a16="http://schemas.microsoft.com/office/drawing/2014/main" id="{D77F6987-514B-1AEE-2E8D-45E0C65885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2768" y="3093751"/>
            <a:ext cx="2915872" cy="194391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E332C89-C534-AB14-483B-27E263CF61A5}"/>
              </a:ext>
            </a:extLst>
          </p:cNvPr>
          <p:cNvSpPr txBox="1"/>
          <p:nvPr/>
        </p:nvSpPr>
        <p:spPr>
          <a:xfrm>
            <a:off x="1448856" y="3093751"/>
            <a:ext cx="800219" cy="461665"/>
          </a:xfrm>
          <a:prstGeom prst="rect">
            <a:avLst/>
          </a:prstGeom>
          <a:noFill/>
        </p:spPr>
        <p:txBody>
          <a:bodyPr wrap="none" rtlCol="0">
            <a:spAutoFit/>
          </a:bodyPr>
          <a:lstStyle/>
          <a:p>
            <a:r>
              <a:rPr lang="en-US" dirty="0">
                <a:solidFill>
                  <a:schemeClr val="bg1"/>
                </a:solidFill>
              </a:rPr>
              <a:t>2014</a:t>
            </a:r>
          </a:p>
        </p:txBody>
      </p:sp>
      <p:pic>
        <p:nvPicPr>
          <p:cNvPr id="1032" name="Picture 8">
            <a:extLst>
              <a:ext uri="{FF2B5EF4-FFF2-40B4-BE49-F238E27FC236}">
                <a16:creationId xmlns:a16="http://schemas.microsoft.com/office/drawing/2014/main" id="{3FBDD7C9-B858-8157-BC3D-5389DB077C1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7811" y="3578474"/>
            <a:ext cx="3265076" cy="183148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42A1F17-580E-3170-17EC-FF867EAFF94F}"/>
              </a:ext>
            </a:extLst>
          </p:cNvPr>
          <p:cNvSpPr txBox="1"/>
          <p:nvPr/>
        </p:nvSpPr>
        <p:spPr>
          <a:xfrm>
            <a:off x="2489560" y="3618149"/>
            <a:ext cx="800219" cy="461665"/>
          </a:xfrm>
          <a:prstGeom prst="rect">
            <a:avLst/>
          </a:prstGeom>
          <a:noFill/>
        </p:spPr>
        <p:txBody>
          <a:bodyPr wrap="none" rtlCol="0">
            <a:spAutoFit/>
          </a:bodyPr>
          <a:lstStyle/>
          <a:p>
            <a:r>
              <a:rPr lang="en-US" dirty="0">
                <a:solidFill>
                  <a:schemeClr val="bg1"/>
                </a:solidFill>
              </a:rPr>
              <a:t>2015</a:t>
            </a:r>
          </a:p>
        </p:txBody>
      </p:sp>
      <p:pic>
        <p:nvPicPr>
          <p:cNvPr id="1034" name="Picture 10">
            <a:extLst>
              <a:ext uri="{FF2B5EF4-FFF2-40B4-BE49-F238E27FC236}">
                <a16:creationId xmlns:a16="http://schemas.microsoft.com/office/drawing/2014/main" id="{74912895-A86E-DC6A-BE03-D4493ECC83D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99785" y="4047066"/>
            <a:ext cx="2971800" cy="19812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0052C646-EEC0-2692-B7A5-7302121CFE08}"/>
              </a:ext>
            </a:extLst>
          </p:cNvPr>
          <p:cNvSpPr txBox="1"/>
          <p:nvPr/>
        </p:nvSpPr>
        <p:spPr>
          <a:xfrm>
            <a:off x="3501843" y="4051077"/>
            <a:ext cx="800219" cy="461665"/>
          </a:xfrm>
          <a:prstGeom prst="rect">
            <a:avLst/>
          </a:prstGeom>
          <a:noFill/>
        </p:spPr>
        <p:txBody>
          <a:bodyPr wrap="none" rtlCol="0">
            <a:spAutoFit/>
          </a:bodyPr>
          <a:lstStyle/>
          <a:p>
            <a:r>
              <a:rPr lang="en-US" dirty="0">
                <a:solidFill>
                  <a:schemeClr val="bg1"/>
                </a:solidFill>
              </a:rPr>
              <a:t>2016</a:t>
            </a:r>
          </a:p>
        </p:txBody>
      </p:sp>
      <p:pic>
        <p:nvPicPr>
          <p:cNvPr id="1038" name="Picture 14">
            <a:extLst>
              <a:ext uri="{FF2B5EF4-FFF2-40B4-BE49-F238E27FC236}">
                <a16:creationId xmlns:a16="http://schemas.microsoft.com/office/drawing/2014/main" id="{7A6E427F-F9F3-D350-65A7-7071F77110E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2590" y="2663460"/>
            <a:ext cx="2862810" cy="190854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B1C75C20-20DC-E341-1C74-C11FD9D5C14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21142" y="3657600"/>
            <a:ext cx="3308858" cy="185663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56EDA2A-BF43-68C1-1826-33C9659FDD78}"/>
              </a:ext>
            </a:extLst>
          </p:cNvPr>
          <p:cNvSpPr txBox="1"/>
          <p:nvPr/>
        </p:nvSpPr>
        <p:spPr>
          <a:xfrm>
            <a:off x="8231148" y="3689438"/>
            <a:ext cx="800219" cy="461665"/>
          </a:xfrm>
          <a:prstGeom prst="rect">
            <a:avLst/>
          </a:prstGeom>
          <a:noFill/>
        </p:spPr>
        <p:txBody>
          <a:bodyPr wrap="none" rtlCol="0">
            <a:spAutoFit/>
          </a:bodyPr>
          <a:lstStyle/>
          <a:p>
            <a:r>
              <a:rPr lang="en-US" dirty="0">
                <a:solidFill>
                  <a:schemeClr val="bg1"/>
                </a:solidFill>
              </a:rPr>
              <a:t>2019</a:t>
            </a:r>
          </a:p>
        </p:txBody>
      </p:sp>
      <p:sp>
        <p:nvSpPr>
          <p:cNvPr id="12" name="TextBox 11">
            <a:extLst>
              <a:ext uri="{FF2B5EF4-FFF2-40B4-BE49-F238E27FC236}">
                <a16:creationId xmlns:a16="http://schemas.microsoft.com/office/drawing/2014/main" id="{2CCFD149-AC34-CE02-ED44-94FE20BE1FCE}"/>
              </a:ext>
            </a:extLst>
          </p:cNvPr>
          <p:cNvSpPr txBox="1"/>
          <p:nvPr/>
        </p:nvSpPr>
        <p:spPr>
          <a:xfrm>
            <a:off x="6098694" y="2895600"/>
            <a:ext cx="800219" cy="461665"/>
          </a:xfrm>
          <a:prstGeom prst="rect">
            <a:avLst/>
          </a:prstGeom>
          <a:noFill/>
        </p:spPr>
        <p:txBody>
          <a:bodyPr wrap="none" rtlCol="0">
            <a:spAutoFit/>
          </a:bodyPr>
          <a:lstStyle/>
          <a:p>
            <a:r>
              <a:rPr lang="en-US" dirty="0">
                <a:solidFill>
                  <a:schemeClr val="bg1"/>
                </a:solidFill>
              </a:rPr>
              <a:t>2018</a:t>
            </a:r>
          </a:p>
        </p:txBody>
      </p:sp>
    </p:spTree>
    <p:extLst>
      <p:ext uri="{BB962C8B-B14F-4D97-AF65-F5344CB8AC3E}">
        <p14:creationId xmlns:p14="http://schemas.microsoft.com/office/powerpoint/2010/main" val="1470481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September 2024 802.11 WG session.</a:t>
            </a:r>
          </a:p>
          <a:p>
            <a:endParaRPr lang="en-GB" altLang="en-US" sz="2800" b="0" dirty="0"/>
          </a:p>
          <a:p>
            <a:r>
              <a:rPr lang="en-GB" altLang="en-US" sz="2800" b="0" dirty="0"/>
              <a:t>Topics in this report are referenced in the agenda: </a:t>
            </a:r>
            <a:r>
              <a:rPr lang="en-GB" altLang="en-US" sz="2800" b="0" dirty="0">
                <a:hlinkClick r:id="rId3"/>
              </a:rPr>
              <a:t>11-24/1361</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588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November 10-15, 2024</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2024-09-30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2024-11-04 at 09:00 ET</a:t>
            </a:r>
          </a:p>
          <a:p>
            <a:pPr marL="457200" lvl="1" indent="0">
              <a:buNone/>
              <a:defRPr/>
            </a:pPr>
            <a:r>
              <a:rPr lang="en-GB" altLang="en-US" dirty="0"/>
              <a:t>CAC teleconference: </a:t>
            </a:r>
            <a:r>
              <a:rPr lang="en-GB" altLang="en-US" b="1" dirty="0"/>
              <a:t>Sunday 2024-11-10 at 18:00 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&lt;Name&gt;, &lt;Affiliation&gt;, &lt;Slot&gt;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Tree>
    <p:extLst>
      <p:ext uri="{BB962C8B-B14F-4D97-AF65-F5344CB8AC3E}">
        <p14:creationId xmlns:p14="http://schemas.microsoft.com/office/powerpoint/2010/main" val="3764112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24</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636718003"/>
              </p:ext>
            </p:extLst>
          </p:nvPr>
        </p:nvGraphicFramePr>
        <p:xfrm>
          <a:off x="1316038" y="1341438"/>
          <a:ext cx="9661525" cy="4888132"/>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D18AD4-C605-EDCE-1959-8808D792FC3E}"/>
              </a:ext>
            </a:extLst>
          </p:cNvPr>
          <p:cNvSpPr>
            <a:spLocks noGrp="1"/>
          </p:cNvSpPr>
          <p:nvPr>
            <p:ph idx="1"/>
          </p:nvPr>
        </p:nvSpPr>
        <p:spPr>
          <a:xfrm>
            <a:off x="914400" y="1981199"/>
            <a:ext cx="10363200" cy="4494213"/>
          </a:xfrm>
        </p:spPr>
        <p:txBody>
          <a:bodyPr/>
          <a:lstStyle/>
          <a:p>
            <a:r>
              <a:rPr lang="en-US" sz="1600" dirty="0"/>
              <a:t>IEEE 802 has a </a:t>
            </a:r>
            <a:r>
              <a:rPr lang="en-US" sz="1600" dirty="0" err="1"/>
              <a:t>linkedin</a:t>
            </a:r>
            <a:r>
              <a:rPr lang="en-US" sz="1600" dirty="0"/>
              <a:t> page</a:t>
            </a:r>
          </a:p>
          <a:p>
            <a:r>
              <a:rPr lang="en-US" sz="1600" dirty="0"/>
              <a:t>LinkedIn – </a:t>
            </a:r>
            <a:r>
              <a:rPr lang="en-US" sz="1600" dirty="0">
                <a:hlinkClick r:id="rId2"/>
              </a:rPr>
              <a:t>https://www.linkedin.com/company/ieee802</a:t>
            </a:r>
            <a:r>
              <a:rPr lang="en-US" sz="1600" dirty="0"/>
              <a:t>  </a:t>
            </a:r>
          </a:p>
          <a:p>
            <a:r>
              <a:rPr lang="en-US" sz="1600" dirty="0"/>
              <a:t>We have 4698 followers; help us to reach 5000</a:t>
            </a:r>
          </a:p>
          <a:p>
            <a:endParaRPr lang="en-US" sz="1600" dirty="0"/>
          </a:p>
          <a:p>
            <a:r>
              <a:rPr lang="en-US" sz="1600" dirty="0"/>
              <a:t>Some of the latest IEEE 802.11 related activities:</a:t>
            </a:r>
          </a:p>
          <a:p>
            <a:r>
              <a:rPr lang="en-US" sz="1600" dirty="0"/>
              <a:t>IEEE Computer Society webinar about IEEE 802.11be (Wi-Fi 7)  July 30, 2024 </a:t>
            </a:r>
          </a:p>
          <a:p>
            <a:r>
              <a:rPr lang="en-US" sz="1600" dirty="0"/>
              <a:t>to register:</a:t>
            </a:r>
          </a:p>
          <a:p>
            <a:r>
              <a:rPr lang="en-US" sz="1600" dirty="0">
                <a:hlinkClick r:id="rId3"/>
              </a:rPr>
              <a:t>https://lnkd.in/eR6Z2TiN</a:t>
            </a:r>
            <a:r>
              <a:rPr lang="en-US" sz="1600" dirty="0"/>
              <a:t> </a:t>
            </a:r>
          </a:p>
          <a:p>
            <a:endParaRPr lang="en-US" sz="1600" dirty="0"/>
          </a:p>
          <a:p>
            <a:r>
              <a:rPr lang="en-US" sz="1600" dirty="0"/>
              <a:t>IEEE SA IEEE 802.11ah </a:t>
            </a:r>
            <a:r>
              <a:rPr lang="en-US" sz="1600" dirty="0" err="1"/>
              <a:t>HaLow</a:t>
            </a:r>
            <a:r>
              <a:rPr lang="en-US" sz="1600" dirty="0"/>
              <a:t> webinar:  20 June 2024 </a:t>
            </a:r>
            <a:br>
              <a:rPr lang="en-US" sz="1600" dirty="0"/>
            </a:br>
            <a:r>
              <a:rPr lang="en-US" sz="1600" dirty="0"/>
              <a:t>to watch:</a:t>
            </a:r>
          </a:p>
          <a:p>
            <a:r>
              <a:rPr lang="en-US" sz="1600" dirty="0">
                <a:hlinkClick r:id="rId4"/>
              </a:rPr>
              <a:t>https://lnkd.in/ddpSWaQa</a:t>
            </a:r>
            <a:r>
              <a:rPr lang="en-US" sz="1600" dirty="0"/>
              <a:t> </a:t>
            </a:r>
          </a:p>
          <a:p>
            <a:endParaRPr lang="en-US" sz="1600" dirty="0"/>
          </a:p>
          <a:p>
            <a:r>
              <a:rPr lang="en-US" sz="1600" dirty="0"/>
              <a:t>Recording of the latest IEEE 802 – ITU Workshop:</a:t>
            </a:r>
          </a:p>
          <a:p>
            <a:r>
              <a:rPr lang="en-US" sz="1600" dirty="0">
                <a:hlinkClick r:id="rId5"/>
              </a:rPr>
              <a:t>https://lnkd.in/d3zK8mcQ</a:t>
            </a:r>
            <a:r>
              <a:rPr lang="en-US" sz="1600" dirty="0"/>
              <a:t> </a:t>
            </a:r>
          </a:p>
          <a:p>
            <a:endParaRPr lang="en-US" sz="1600" dirty="0"/>
          </a:p>
        </p:txBody>
      </p:sp>
      <p:sp>
        <p:nvSpPr>
          <p:cNvPr id="3" name="Title 2">
            <a:extLst>
              <a:ext uri="{FF2B5EF4-FFF2-40B4-BE49-F238E27FC236}">
                <a16:creationId xmlns:a16="http://schemas.microsoft.com/office/drawing/2014/main" id="{36368CB8-72F9-5EF0-1BBE-A428D93B9FB8}"/>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77B0DAB2-A735-664D-3388-6F43A545975D}"/>
              </a:ext>
            </a:extLst>
          </p:cNvPr>
          <p:cNvSpPr>
            <a:spLocks noGrp="1"/>
          </p:cNvSpPr>
          <p:nvPr>
            <p:ph type="dt" sz="half" idx="10"/>
          </p:nvPr>
        </p:nvSpPr>
        <p:spPr/>
        <p:txBody>
          <a:bodyPr/>
          <a:lstStyle/>
          <a:p>
            <a:pPr>
              <a:defRPr/>
            </a:pPr>
            <a:r>
              <a:rPr lang="en-US"/>
              <a:t>September 2024</a:t>
            </a:r>
            <a:endParaRPr lang="en-US" dirty="0"/>
          </a:p>
        </p:txBody>
      </p:sp>
      <p:sp>
        <p:nvSpPr>
          <p:cNvPr id="5" name="Footer Placeholder 4">
            <a:extLst>
              <a:ext uri="{FF2B5EF4-FFF2-40B4-BE49-F238E27FC236}">
                <a16:creationId xmlns:a16="http://schemas.microsoft.com/office/drawing/2014/main" id="{DB35FCF6-7D52-F526-8C71-4BC21DAC067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4BD88B5-B8F5-72E9-734F-7352DD251865}"/>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28</a:t>
            </a:fld>
            <a:endParaRPr lang="en-US" altLang="en-US"/>
          </a:p>
        </p:txBody>
      </p:sp>
    </p:spTree>
    <p:extLst>
      <p:ext uri="{BB962C8B-B14F-4D97-AF65-F5344CB8AC3E}">
        <p14:creationId xmlns:p14="http://schemas.microsoft.com/office/powerpoint/2010/main" val="1027305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2024-10-09 15:00 ET, Sunday 2024-11-10 16:00 ET </a:t>
            </a:r>
            <a:r>
              <a:rPr lang="en-GB" altLang="en-US" dirty="0"/>
              <a:t>call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29</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fi-FI" sz="3200" dirty="0"/>
              <a:t>Nov 10-15, 2024, Hyatt Regency Vancouver, Vancouver, Canada</a:t>
            </a:r>
          </a:p>
          <a:p>
            <a:pPr>
              <a:defRPr/>
            </a:pPr>
            <a:r>
              <a:rPr lang="fi-FI" sz="3200" dirty="0"/>
              <a:t>Jan 12-17, 2025, Kobe, Japan</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4ECB5E-921A-3841-228D-465B302539E7}"/>
              </a:ext>
            </a:extLst>
          </p:cNvPr>
          <p:cNvSpPr>
            <a:spLocks noGrp="1"/>
          </p:cNvSpPr>
          <p:nvPr>
            <p:ph idx="1"/>
          </p:nvPr>
        </p:nvSpPr>
        <p:spPr/>
        <p:txBody>
          <a:bodyPr/>
          <a:lstStyle/>
          <a:p>
            <a:pPr marL="0" indent="0">
              <a:buNone/>
            </a:pPr>
            <a:r>
              <a:rPr lang="en-US" dirty="0"/>
              <a:t>We will have an </a:t>
            </a:r>
            <a:r>
              <a:rPr lang="en-US" dirty="0" err="1"/>
              <a:t>ePoll</a:t>
            </a:r>
            <a:r>
              <a:rPr lang="en-US" dirty="0"/>
              <a:t> on start times for the July plenary session in Madrid, Spain</a:t>
            </a:r>
          </a:p>
        </p:txBody>
      </p:sp>
      <p:sp>
        <p:nvSpPr>
          <p:cNvPr id="3" name="Title 2">
            <a:extLst>
              <a:ext uri="{FF2B5EF4-FFF2-40B4-BE49-F238E27FC236}">
                <a16:creationId xmlns:a16="http://schemas.microsoft.com/office/drawing/2014/main" id="{68AC43D5-60E8-D853-BA28-E801F84452FA}"/>
              </a:ext>
            </a:extLst>
          </p:cNvPr>
          <p:cNvSpPr>
            <a:spLocks noGrp="1"/>
          </p:cNvSpPr>
          <p:nvPr>
            <p:ph type="title"/>
          </p:nvPr>
        </p:nvSpPr>
        <p:spPr/>
        <p:txBody>
          <a:bodyPr/>
          <a:lstStyle/>
          <a:p>
            <a:r>
              <a:rPr lang="en-US" dirty="0"/>
              <a:t>6.3 Announcements</a:t>
            </a:r>
          </a:p>
        </p:txBody>
      </p:sp>
      <p:sp>
        <p:nvSpPr>
          <p:cNvPr id="4" name="Date Placeholder 3">
            <a:extLst>
              <a:ext uri="{FF2B5EF4-FFF2-40B4-BE49-F238E27FC236}">
                <a16:creationId xmlns:a16="http://schemas.microsoft.com/office/drawing/2014/main" id="{7FC08269-1605-11D8-1FA7-DEC55787F235}"/>
              </a:ext>
            </a:extLst>
          </p:cNvPr>
          <p:cNvSpPr>
            <a:spLocks noGrp="1"/>
          </p:cNvSpPr>
          <p:nvPr>
            <p:ph type="dt" sz="half" idx="10"/>
          </p:nvPr>
        </p:nvSpPr>
        <p:spPr/>
        <p:txBody>
          <a:bodyPr/>
          <a:lstStyle/>
          <a:p>
            <a:pPr>
              <a:defRPr/>
            </a:pPr>
            <a:r>
              <a:rPr lang="en-US"/>
              <a:t>September 2024</a:t>
            </a:r>
            <a:endParaRPr lang="en-US" dirty="0"/>
          </a:p>
        </p:txBody>
      </p:sp>
      <p:sp>
        <p:nvSpPr>
          <p:cNvPr id="5" name="Footer Placeholder 4">
            <a:extLst>
              <a:ext uri="{FF2B5EF4-FFF2-40B4-BE49-F238E27FC236}">
                <a16:creationId xmlns:a16="http://schemas.microsoft.com/office/drawing/2014/main" id="{A01A695C-4D2D-22BA-7417-C992169B44B0}"/>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F90AADF6-8767-DB18-2987-FDCCF1010501}"/>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31</a:t>
            </a:fld>
            <a:endParaRPr lang="en-US" altLang="en-US"/>
          </a:p>
        </p:txBody>
      </p:sp>
    </p:spTree>
    <p:extLst>
      <p:ext uri="{BB962C8B-B14F-4D97-AF65-F5344CB8AC3E}">
        <p14:creationId xmlns:p14="http://schemas.microsoft.com/office/powerpoint/2010/main" val="1461716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35</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37</a:t>
            </a:fld>
            <a:endParaRPr lang="en-US" altLang="en-US" sz="1200" b="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38</a:t>
            </a:fld>
            <a:endParaRPr lang="en-US" altLang="en-US" sz="1200" b="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39</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169104</TotalTime>
  <Words>4796</Words>
  <Application>Microsoft Office PowerPoint</Application>
  <PresentationFormat>Widescreen</PresentationFormat>
  <Paragraphs>630</Paragraphs>
  <Slides>39</Slides>
  <Notes>31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Times New Roman</vt:lpstr>
      <vt:lpstr>Wingdings</vt:lpstr>
      <vt:lpstr>Default Design</vt:lpstr>
      <vt:lpstr>Custom Design</vt:lpstr>
      <vt:lpstr>Document</vt:lpstr>
      <vt:lpstr>September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September Designation of Individual experts</vt:lpstr>
      <vt:lpstr>W4.4 IETF questions on OWE transfer</vt:lpstr>
      <vt:lpstr>Remembering Frank Suraci</vt:lpstr>
      <vt:lpstr>Group Photo</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2024 September Designation of Individual experts</vt:lpstr>
      <vt:lpstr>F2.7 Requests for Letters of Assurance</vt:lpstr>
      <vt:lpstr>F2.8 Drafts for Sale by IEEE– as of 2024-03-14</vt:lpstr>
      <vt:lpstr>F2.9 ISO/IEC JTC1/SC6</vt:lpstr>
      <vt:lpstr>F2.10 Social media, blog posts and similar</vt:lpstr>
      <vt:lpstr>F2.11 IEEE 802 Public Visibility Standing Committee</vt:lpstr>
      <vt:lpstr>F2.11 IEEE 802 Public Visibility Standing Committee</vt:lpstr>
      <vt:lpstr>F6.1 802 Wireless Chairs meeting</vt:lpstr>
      <vt:lpstr>F6.2 Upcoming Sessions </vt:lpstr>
      <vt:lpstr>6.3 Announcements</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2487</cp:revision>
  <cp:lastPrinted>1998-02-10T13:28:06Z</cp:lastPrinted>
  <dcterms:created xsi:type="dcterms:W3CDTF">1998-02-10T13:07:52Z</dcterms:created>
  <dcterms:modified xsi:type="dcterms:W3CDTF">2024-09-13T17:55:04Z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