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0"/>
  </p:notesMasterIdLst>
  <p:handoutMasterIdLst>
    <p:handoutMasterId r:id="rId31"/>
  </p:handoutMasterIdLst>
  <p:sldIdLst>
    <p:sldId id="522" r:id="rId3"/>
    <p:sldId id="523" r:id="rId4"/>
    <p:sldId id="524" r:id="rId5"/>
    <p:sldId id="525" r:id="rId6"/>
    <p:sldId id="526" r:id="rId7"/>
    <p:sldId id="527" r:id="rId8"/>
    <p:sldId id="528" r:id="rId9"/>
    <p:sldId id="529" r:id="rId10"/>
    <p:sldId id="530" r:id="rId11"/>
    <p:sldId id="531" r:id="rId12"/>
    <p:sldId id="532" r:id="rId13"/>
    <p:sldId id="430" r:id="rId14"/>
    <p:sldId id="378" r:id="rId15"/>
    <p:sldId id="374" r:id="rId16"/>
    <p:sldId id="422" r:id="rId17"/>
    <p:sldId id="496" r:id="rId18"/>
    <p:sldId id="398" r:id="rId19"/>
    <p:sldId id="379" r:id="rId20"/>
    <p:sldId id="383" r:id="rId21"/>
    <p:sldId id="564" r:id="rId22"/>
    <p:sldId id="572" r:id="rId23"/>
    <p:sldId id="571" r:id="rId24"/>
    <p:sldId id="550" r:id="rId25"/>
    <p:sldId id="569" r:id="rId26"/>
    <p:sldId id="489" r:id="rId27"/>
    <p:sldId id="458" r:id="rId28"/>
    <p:sldId id="562" r:id="rId29"/>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85FFE0"/>
    <a:srgbClr val="CCFFCC"/>
    <a:srgbClr val="FFCCFF"/>
    <a:srgbClr val="FF00FF"/>
    <a:srgbClr val="FF33CC"/>
    <a:srgbClr val="00CC99"/>
    <a:srgbClr val="FFFFCC"/>
    <a:srgbClr val="FF97DA"/>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2EC28F-C178-42EE-AC71-BB2F1848D7FD}" v="57" dt="2024-09-06T21:08:00.6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34" autoAdjust="0"/>
    <p:restoredTop sz="92269" autoAdjust="0"/>
  </p:normalViewPr>
  <p:slideViewPr>
    <p:cSldViewPr>
      <p:cViewPr varScale="1">
        <p:scale>
          <a:sx n="95" d="100"/>
          <a:sy n="95" d="100"/>
        </p:scale>
        <p:origin x="485" y="72"/>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microsoft.com/office/2015/10/relationships/revisionInfo" Target="revisionInfo.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23</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25</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11</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12</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September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September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September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September 2024</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September 2024</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September 2024</a:t>
            </a:r>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September 2024</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September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September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September 2024</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977654"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802.11-24/1362r1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September 2024</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private/liaisons/index.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grouper.ieee.org/groups/802/11/Liaisons/Liaisons-and-External-Communications.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4/ec-24-0007" TargetMode="External"/><Relationship Id="rId3" Type="http://schemas.openxmlformats.org/officeDocument/2006/relationships/hyperlink" Target="https://mentor.ieee.org/802.11/dcn/24/11-24-1361" TargetMode="External"/><Relationship Id="rId7" Type="http://schemas.openxmlformats.org/officeDocument/2006/relationships/hyperlink" Target="https://mentor.ieee.org/802.11/dcn/24/11-24-1424" TargetMode="External"/><Relationship Id="rId12" Type="http://schemas.openxmlformats.org/officeDocument/2006/relationships/hyperlink" Target="https://mentor.ieee.org/802.11/dcn/24/11-24-1382"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4/11-24-1400" TargetMode="External"/><Relationship Id="rId11" Type="http://schemas.openxmlformats.org/officeDocument/2006/relationships/hyperlink" Target="https://mentor.ieee.org/802.11/dcn/24/11-24-1519" TargetMode="External"/><Relationship Id="rId5" Type="http://schemas.openxmlformats.org/officeDocument/2006/relationships/hyperlink" Target="https://mentor.ieee.org/802.11/dcn/24/11-24-1518" TargetMode="External"/><Relationship Id="rId10" Type="http://schemas.openxmlformats.org/officeDocument/2006/relationships/hyperlink" Target="https://mentor.ieee.org/802.11/dcn/24/11-24-1368" TargetMode="External"/><Relationship Id="rId4" Type="http://schemas.openxmlformats.org/officeDocument/2006/relationships/hyperlink" Target="https://mentor.ieee.org/802.11/dcn/24/11-24-1362" TargetMode="External"/><Relationship Id="rId9" Type="http://schemas.openxmlformats.org/officeDocument/2006/relationships/hyperlink" Target="https://mentor.ieee.org/802.11/dcn/24/11-24-136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ieee802.org/802tele_calendar.html" TargetMode="External"/><Relationship Id="rId2" Type="http://schemas.openxmlformats.org/officeDocument/2006/relationships/hyperlink" Target="https://www.ieee802.org/18/" TargetMode="External"/><Relationship Id="rId1" Type="http://schemas.openxmlformats.org/officeDocument/2006/relationships/slideLayout" Target="../slideLayouts/slideLayout2.xml"/><Relationship Id="rId5" Type="http://schemas.openxmlformats.org/officeDocument/2006/relationships/hyperlink" Target="https://www.cra.gov.qa/en/document/position-paper-on-iot-and-m2m-in-the-state-of-qatar" TargetMode="External"/><Relationship Id="rId4" Type="http://schemas.openxmlformats.org/officeDocument/2006/relationships/hyperlink" Target="https://www.ift.org.mx/industria/consultas-publicas/clasificacion-de-la-banda-64-71-ghz-como-espectro-lib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September 2024</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2024-09-09</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September 2024</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6151" name="Object 11"/>
          <p:cNvGraphicFramePr>
            <a:graphicFrameLocks noChangeAspect="1"/>
          </p:cNvGraphicFramePr>
          <p:nvPr>
            <p:extLst>
              <p:ext uri="{D42A27DB-BD31-4B8C-83A1-F6EECF244321}">
                <p14:modId xmlns:p14="http://schemas.microsoft.com/office/powerpoint/2010/main" val="2368658416"/>
              </p:ext>
            </p:extLst>
          </p:nvPr>
        </p:nvGraphicFramePr>
        <p:xfrm>
          <a:off x="1981200" y="2348999"/>
          <a:ext cx="7573962" cy="2544762"/>
        </p:xfrm>
        <a:graphic>
          <a:graphicData uri="http://schemas.openxmlformats.org/presentationml/2006/ole">
            <mc:AlternateContent xmlns:mc="http://schemas.openxmlformats.org/markup-compatibility/2006">
              <mc:Choice xmlns:v="urn:schemas-microsoft-com:vml" Requires="v">
                <p:oleObj name="Document" r:id="rId3" imgW="8265012" imgH="2786790" progId="Word.Document.8">
                  <p:embed/>
                </p:oleObj>
              </mc:Choice>
              <mc:Fallback>
                <p:oleObj name="Document" r:id="rId3" imgW="8265012" imgH="2786790" progId="Word.Document.8">
                  <p:embed/>
                  <p:pic>
                    <p:nvPicPr>
                      <p:cNvPr id="6151" name="Object 11"/>
                      <p:cNvPicPr>
                        <a:picLocks noChangeAspect="1" noChangeArrowheads="1"/>
                      </p:cNvPicPr>
                      <p:nvPr/>
                    </p:nvPicPr>
                    <p:blipFill>
                      <a:blip r:embed="rId4"/>
                      <a:srcRect/>
                      <a:stretch>
                        <a:fillRect/>
                      </a:stretch>
                    </p:blipFill>
                    <p:spPr bwMode="auto">
                      <a:xfrm>
                        <a:off x="1981200" y="2348999"/>
                        <a:ext cx="7573962" cy="2544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Meeting times: Monday 2024-09-09 6:30pm and Thursday 2024-09-12 6:30pm</a:t>
            </a:r>
            <a:endParaRPr lang="en-US" altLang="en-US" sz="2400" dirty="0"/>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2167334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M4.1.1/W2.6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September 2024</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1455645959"/>
              </p:ext>
            </p:extLst>
          </p:nvPr>
        </p:nvGraphicFramePr>
        <p:xfrm>
          <a:off x="533401" y="3962400"/>
          <a:ext cx="5181600" cy="2272665"/>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IMMW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Integrated Millimeter Wave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ELC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Enhanced Light Communications</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54562802"/>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TIG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AUTO</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Automotive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51868891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AHG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 Liaison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808174223"/>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267751461"/>
              </p:ext>
            </p:extLst>
          </p:nvPr>
        </p:nvGraphicFramePr>
        <p:xfrm>
          <a:off x="6248400" y="1719575"/>
          <a:ext cx="5744499" cy="2910835"/>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Extremely High Throughput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BH</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Randomized MAC Addresses (RCM)</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Ultra High Reliability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Ambient Power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86142636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REVme</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4" name="Footer Placeholder 3"/>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12</a:t>
            </a:fld>
            <a:endParaRPr lang="en-US"/>
          </a:p>
        </p:txBody>
      </p:sp>
    </p:spTree>
    <p:extLst>
      <p:ext uri="{BB962C8B-B14F-4D97-AF65-F5344CB8AC3E}">
        <p14:creationId xmlns:p14="http://schemas.microsoft.com/office/powerpoint/2010/main" val="3703323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2209800" y="685800"/>
            <a:ext cx="8915400" cy="685800"/>
          </a:xfrm>
        </p:spPr>
        <p:txBody>
          <a:bodyPr/>
          <a:lstStyle/>
          <a:p>
            <a:r>
              <a:rPr lang="en-GB" dirty="0"/>
              <a:t>M4.1.2 /W2.6</a:t>
            </a:r>
            <a:r>
              <a:rPr lang="en-US" dirty="0"/>
              <a:t>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620112289"/>
              </p:ext>
            </p:extLst>
          </p:nvPr>
        </p:nvGraphicFramePr>
        <p:xfrm>
          <a:off x="3200400" y="1647614"/>
          <a:ext cx="5656072" cy="3388308"/>
        </p:xfrm>
        <a:graphic>
          <a:graphicData uri="http://schemas.openxmlformats.org/drawingml/2006/table">
            <a:tbl>
              <a:tblPr/>
              <a:tblGrid>
                <a:gridCol w="2685446">
                  <a:extLst>
                    <a:ext uri="{9D8B030D-6E8A-4147-A177-3AD203B41FA5}">
                      <a16:colId xmlns:a16="http://schemas.microsoft.com/office/drawing/2014/main" val="20000"/>
                    </a:ext>
                  </a:extLst>
                </a:gridCol>
                <a:gridCol w="2970626">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 (</a:t>
                      </a:r>
                      <a:r>
                        <a:rPr kumimoji="0" lang="en-US" sz="1800" b="1" i="0" u="none" strike="noStrike" cap="none" normalizeH="0" baseline="0" dirty="0" err="1">
                          <a:ln>
                            <a:noFill/>
                          </a:ln>
                          <a:solidFill>
                            <a:schemeClr val="tx1"/>
                          </a:solidFill>
                          <a:effectLst/>
                          <a:latin typeface="Times New Roman" pitchFamily="18" charset="0"/>
                        </a:rPr>
                        <a:t>REVme</a:t>
                      </a:r>
                      <a:r>
                        <a:rPr kumimoji="0" lang="en-US" sz="1800" b="1" i="0" u="none" strike="noStrike" cap="none" normalizeH="0" baseline="0" dirty="0">
                          <a:ln>
                            <a:noFill/>
                          </a:ln>
                          <a:solidFill>
                            <a:schemeClr val="tx1"/>
                          </a:solidFill>
                          <a:effectLst/>
                          <a:latin typeface="Times New Roman" pitchFamily="18" charset="0"/>
                        </a:rPr>
                        <a: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407801111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P802.11be</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2025</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P802.11bf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P802.11bn</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P802.11bp</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66029935"/>
                  </a:ext>
                </a:extLst>
              </a:tr>
            </a:tbl>
          </a:graphicData>
        </a:graphic>
      </p:graphicFrame>
      <p:sp>
        <p:nvSpPr>
          <p:cNvPr id="13345" name="Text Box 83"/>
          <p:cNvSpPr txBox="1">
            <a:spLocks noChangeArrowheads="1"/>
          </p:cNvSpPr>
          <p:nvPr/>
        </p:nvSpPr>
        <p:spPr bwMode="auto">
          <a:xfrm>
            <a:off x="304800" y="6073933"/>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September 2024</a:t>
            </a:r>
            <a:endParaRPr lang="en-US" dirty="0"/>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4" name="TextBox 3"/>
          <p:cNvSpPr txBox="1"/>
          <p:nvPr/>
        </p:nvSpPr>
        <p:spPr>
          <a:xfrm>
            <a:off x="4953000" y="5537331"/>
            <a:ext cx="6761338" cy="369332"/>
          </a:xfrm>
          <a:prstGeom prst="rect">
            <a:avLst/>
          </a:prstGeom>
          <a:solidFill>
            <a:schemeClr val="accent4"/>
          </a:solidFill>
        </p:spPr>
        <p:txBody>
          <a:bodyPr wrap="none" rtlCol="0">
            <a:spAutoFit/>
          </a:bodyPr>
          <a:lstStyle/>
          <a:p>
            <a:r>
              <a:rPr lang="en-US" sz="1800" dirty="0">
                <a:highlight>
                  <a:srgbClr val="FFFF00"/>
                </a:highlight>
              </a:rPr>
              <a:t>PAR Extension Request – on </a:t>
            </a:r>
            <a:r>
              <a:rPr lang="en-US" sz="1800" dirty="0" err="1">
                <a:highlight>
                  <a:srgbClr val="FFFF00"/>
                </a:highlight>
              </a:rPr>
              <a:t>NesCom</a:t>
            </a:r>
            <a:r>
              <a:rPr lang="en-US" sz="1800" dirty="0">
                <a:highlight>
                  <a:srgbClr val="FFFF00"/>
                </a:highlight>
              </a:rPr>
              <a:t> agenda for September 2024</a:t>
            </a:r>
            <a:endParaRPr lang="en-GB" sz="1800" dirty="0">
              <a:highlight>
                <a:srgbClr val="FFFF00"/>
              </a:highligh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/W2.6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–Volker Jungnickel</a:t>
            </a:r>
          </a:p>
          <a:p>
            <a:pPr>
              <a:defRPr/>
            </a:pPr>
            <a:r>
              <a:rPr lang="en-US" sz="2600" dirty="0"/>
              <a:t>Treasurer – Jon Rosdahl</a:t>
            </a:r>
          </a:p>
          <a:p>
            <a:pPr>
              <a:defRPr/>
            </a:pPr>
            <a:r>
              <a:rPr lang="en-US" sz="2600" dirty="0"/>
              <a:t>ANA Authority – Robert Stacey</a:t>
            </a:r>
          </a:p>
          <a:p>
            <a:pPr>
              <a:defRPr/>
            </a:pPr>
            <a:r>
              <a:rPr lang="en-US" sz="2600" dirty="0"/>
              <a:t>WG Technical Editor – Emily Qi</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September 2024</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981200" y="142103"/>
            <a:ext cx="7239000" cy="381000"/>
          </a:xfrm>
        </p:spPr>
        <p:txBody>
          <a:bodyPr/>
          <a:lstStyle/>
          <a:p>
            <a:r>
              <a:rPr lang="en-GB" sz="2800" dirty="0"/>
              <a:t>M4.1.3 /W2.6</a:t>
            </a:r>
            <a:r>
              <a:rPr lang="en-US" sz="2800" dirty="0"/>
              <a:t> Officers</a:t>
            </a:r>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September 2024</a:t>
            </a:r>
            <a:endParaRPr lang="en-US" dirty="0"/>
          </a:p>
        </p:txBody>
      </p:sp>
      <p:sp>
        <p:nvSpPr>
          <p:cNvPr id="4" name="TextBox 3"/>
          <p:cNvSpPr txBox="1"/>
          <p:nvPr/>
        </p:nvSpPr>
        <p:spPr>
          <a:xfrm>
            <a:off x="9719940" y="6097516"/>
            <a:ext cx="2167260" cy="338554"/>
          </a:xfrm>
          <a:prstGeom prst="rect">
            <a:avLst/>
          </a:prstGeom>
          <a:solidFill>
            <a:srgbClr val="FFFF00"/>
          </a:solidFill>
        </p:spPr>
        <p:txBody>
          <a:bodyPr wrap="square" rtlCol="0">
            <a:spAutoFit/>
          </a:bodyPr>
          <a:lstStyle/>
          <a:p>
            <a:r>
              <a:rPr lang="en-GB" sz="16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1111038793"/>
              </p:ext>
            </p:extLst>
          </p:nvPr>
        </p:nvGraphicFramePr>
        <p:xfrm>
          <a:off x="152400" y="897598"/>
          <a:ext cx="11734800" cy="5081200"/>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Sebastian MAX, Manish KUMAR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a:ln>
                            <a:noFill/>
                          </a:ln>
                          <a:solidFill>
                            <a:schemeClr val="tx1"/>
                          </a:solidFill>
                          <a:effectLst/>
                          <a:latin typeface="Times New Roman" pitchFamily="18" charset="0"/>
                          <a:ea typeface="+mn-ea"/>
                          <a:cs typeface="+mn-cs"/>
                        </a:rPr>
                        <a:t>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 Gaurang NAIK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575588436"/>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ME</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Times New Roman" pitchFamily="18" charset="0"/>
                          <a:ea typeface="+mn-ea"/>
                          <a:cs typeface="+mn-cs"/>
                        </a:rPr>
                        <a:t>Michael MONTEMURRO</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 Mark RISON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Hitoshi MORIOKA,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a:ln>
                            <a:noFill/>
                          </a:ln>
                          <a:solidFill>
                            <a:schemeClr val="tx1"/>
                          </a:solidFill>
                          <a:effectLst/>
                          <a:latin typeface="Times New Roman" pitchFamily="18" charset="0"/>
                          <a:ea typeface="+mn-ea"/>
                          <a:cs typeface="+mn-cs"/>
                        </a:rPr>
                        <a:t> WANG</a:t>
                      </a:r>
                      <a:endParaRPr kumimoji="0" lang="en-GB"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Matthew FISCHER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Jason </a:t>
                      </a:r>
                      <a:r>
                        <a:rPr kumimoji="0" lang="en-US" sz="1400" b="1" i="0" u="none" strike="noStrike" kern="1200" cap="none" normalizeH="0" baseline="0" dirty="0" err="1">
                          <a:ln>
                            <a:noFill/>
                          </a:ln>
                          <a:solidFill>
                            <a:schemeClr val="tx1"/>
                          </a:solidFill>
                          <a:effectLst/>
                          <a:latin typeface="Times New Roman" pitchFamily="18" charset="0"/>
                          <a:ea typeface="+mn-ea"/>
                          <a:cs typeface="+mn-cs"/>
                        </a:rPr>
                        <a:t>Yuchen</a:t>
                      </a:r>
                      <a:r>
                        <a:rPr kumimoji="0" lang="en-US" sz="1400" b="1" i="0" u="none" strike="noStrike" kern="1200" cap="none" normalizeH="0" baseline="0" dirty="0">
                          <a:ln>
                            <a:noFill/>
                          </a:ln>
                          <a:solidFill>
                            <a:schemeClr val="tx1"/>
                          </a:solidFill>
                          <a:effectLst/>
                          <a:latin typeface="Times New Roman" pitchFamily="18" charset="0"/>
                          <a:ea typeface="+mn-ea"/>
                          <a:cs typeface="+mn-cs"/>
                        </a:rPr>
                        <a:t> GUO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Stephen ORR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Jay YANG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3"/>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Jerome HENRY, Antonio DE LA OLIVA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Stephane BARON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Ali RAISSINIA,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Roy WANT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Dibakar DAS</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Jianhan LIU, Kiseon RYU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Ross Jian YU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Yusuke ASAI</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62472">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Steve SHELLHAMMER, Rakesh TAORI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Yinan QI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Sebastian MAX</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IMMW</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23783722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ELC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Nikola SERAFIMOVSKI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588284043"/>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TIG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AUTO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highlight>
                          <a:srgbClr val="FFFF00"/>
                        </a:highligh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361666469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AHG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ITU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Hassan YAGHOOBI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039806322"/>
                  </a:ext>
                </a:extLst>
              </a:tr>
            </a:tbl>
          </a:graphicData>
        </a:graphic>
      </p:graphicFrame>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55202" y="139980"/>
            <a:ext cx="5696362" cy="457200"/>
          </a:xfrm>
        </p:spPr>
        <p:txBody>
          <a:bodyPr/>
          <a:lstStyle/>
          <a:p>
            <a:r>
              <a:rPr lang="en-GB" sz="2400" dirty="0"/>
              <a:t>M4.1.4 /W2.6</a:t>
            </a:r>
            <a:r>
              <a:rPr lang="en-US" sz="2400" dirty="0"/>
              <a:t> IEEE 802.11 Revisions</a:t>
            </a:r>
          </a:p>
        </p:txBody>
      </p:sp>
      <p:sp>
        <p:nvSpPr>
          <p:cNvPr id="32787" name="Text Box 6"/>
          <p:cNvSpPr txBox="1">
            <a:spLocks noChangeArrowheads="1"/>
          </p:cNvSpPr>
          <p:nvPr/>
        </p:nvSpPr>
        <p:spPr bwMode="auto">
          <a:xfrm rot="16200000">
            <a:off x="4699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grpSp>
        <p:nvGrpSpPr>
          <p:cNvPr id="2" name="Group 1"/>
          <p:cNvGrpSpPr/>
          <p:nvPr/>
        </p:nvGrpSpPr>
        <p:grpSpPr>
          <a:xfrm>
            <a:off x="2744639" y="710932"/>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11aa</a:t>
              </a:r>
            </a:p>
            <a:p>
              <a:pPr algn="ctr"/>
              <a:r>
                <a:rPr lang="en-US" sz="1100"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11ae</a:t>
              </a:r>
            </a:p>
            <a:p>
              <a:pPr algn="ctr"/>
              <a:r>
                <a:rPr lang="en-US" sz="1100" dirty="0" err="1">
                  <a:latin typeface="Tahoma" pitchFamily="34" charset="0"/>
                  <a:ea typeface="ＭＳ Ｐゴシック" charset="-128"/>
                  <a:cs typeface="Arial" pitchFamily="34" charset="0"/>
                </a:rPr>
                <a:t>QoS</a:t>
              </a:r>
              <a:r>
                <a:rPr lang="en-US" sz="1100"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11ac -VHT</a:t>
              </a:r>
            </a:p>
            <a:p>
              <a:pPr algn="ctr"/>
              <a:r>
                <a:rPr lang="en-US" sz="1050" dirty="0">
                  <a:latin typeface="Tahoma" pitchFamily="34" charset="0"/>
                  <a:ea typeface="ＭＳ Ｐゴシック" charset="-128"/>
                  <a:cs typeface="Arial" pitchFamily="34" charset="0"/>
                </a:rPr>
                <a:t>&gt;1 </a:t>
              </a:r>
              <a:r>
                <a:rPr lang="en-US" sz="1050" dirty="0" err="1">
                  <a:latin typeface="Tahoma" pitchFamily="34" charset="0"/>
                  <a:ea typeface="ＭＳ Ｐゴシック" charset="-128"/>
                  <a:cs typeface="Arial" pitchFamily="34" charset="0"/>
                </a:rPr>
                <a:t>Gbps</a:t>
              </a:r>
              <a:r>
                <a:rPr lang="en-US" sz="1050" dirty="0">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11ad - VHT</a:t>
              </a:r>
            </a:p>
            <a:p>
              <a:pPr algn="ctr"/>
              <a:r>
                <a:rPr lang="en-US" sz="1000" dirty="0">
                  <a:latin typeface="Tahoma" pitchFamily="34" charset="0"/>
                  <a:ea typeface="ＭＳ Ｐゴシック" charset="-128"/>
                  <a:cs typeface="Arial" pitchFamily="34" charset="0"/>
                </a:rPr>
                <a:t>&gt;1 </a:t>
              </a:r>
              <a:r>
                <a:rPr lang="en-US" sz="1000" dirty="0" err="1">
                  <a:latin typeface="Tahoma" pitchFamily="34" charset="0"/>
                  <a:ea typeface="ＭＳ Ｐゴシック" charset="-128"/>
                  <a:cs typeface="Arial" pitchFamily="34" charset="0"/>
                </a:rPr>
                <a:t>Gbps</a:t>
              </a:r>
              <a:r>
                <a:rPr lang="en-US" sz="1000" dirty="0">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11af</a:t>
              </a:r>
            </a:p>
            <a:p>
              <a:pPr algn="ctr"/>
              <a:r>
                <a:rPr lang="en-US" sz="1100"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84304"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6" name="Footer Placeholder 5"/>
          <p:cNvSpPr>
            <a:spLocks noGrp="1"/>
          </p:cNvSpPr>
          <p:nvPr>
            <p:ph type="ftr" sz="quarter" idx="11"/>
          </p:nvPr>
        </p:nvSpPr>
        <p:spPr/>
        <p:txBody>
          <a:bodyPr/>
          <a:lstStyle/>
          <a:p>
            <a:pPr>
              <a:defRPr/>
            </a:pPr>
            <a:r>
              <a:rPr lang="en-US"/>
              <a:t>Robert Stacey, Intel</a:t>
            </a:r>
          </a:p>
        </p:txBody>
      </p:sp>
      <p:sp>
        <p:nvSpPr>
          <p:cNvPr id="7" name="Date Placeholder 6"/>
          <p:cNvSpPr>
            <a:spLocks noGrp="1"/>
          </p:cNvSpPr>
          <p:nvPr>
            <p:ph type="dt" sz="half" idx="10"/>
          </p:nvPr>
        </p:nvSpPr>
        <p:spPr/>
        <p:txBody>
          <a:bodyPr/>
          <a:lstStyle/>
          <a:p>
            <a:pPr>
              <a:defRPr/>
            </a:pPr>
            <a:r>
              <a:rPr lang="en-US"/>
              <a:t>September 2024</a:t>
            </a:r>
            <a:endParaRPr lang="en-US" dirty="0"/>
          </a:p>
        </p:txBody>
      </p:sp>
      <p:sp>
        <p:nvSpPr>
          <p:cNvPr id="47" name="Text Box 6"/>
          <p:cNvSpPr txBox="1">
            <a:spLocks noChangeArrowheads="1"/>
          </p:cNvSpPr>
          <p:nvPr/>
        </p:nvSpPr>
        <p:spPr bwMode="auto">
          <a:xfrm rot="16200000">
            <a:off x="15739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144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144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858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75865" y="686091"/>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11w</a:t>
              </a:r>
            </a:p>
            <a:p>
              <a:pPr algn="ctr"/>
              <a:r>
                <a:rPr lang="en-US" sz="1000" dirty="0">
                  <a:latin typeface="Tahoma" pitchFamily="34" charset="0"/>
                  <a:ea typeface="ＭＳ Ｐゴシック" charset="-128"/>
                  <a:cs typeface="Arial" pitchFamily="34" charset="0"/>
                </a:rPr>
                <a:t>Management</a:t>
              </a:r>
            </a:p>
            <a:p>
              <a:pPr algn="ctr"/>
              <a:r>
                <a:rPr lang="en-US" sz="1000" dirty="0">
                  <a:latin typeface="Tahoma" pitchFamily="34" charset="0"/>
                  <a:ea typeface="ＭＳ Ｐゴシック" charset="-128"/>
                  <a:cs typeface="Arial" pitchFamily="34" charset="0"/>
                </a:rPr>
                <a:t>Frame </a:t>
              </a:r>
            </a:p>
            <a:p>
              <a:pPr algn="ctr"/>
              <a:r>
                <a:rPr lang="en-US" sz="1000"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11k</a:t>
              </a:r>
            </a:p>
            <a:p>
              <a:pPr algn="ctr"/>
              <a:r>
                <a:rPr lang="en-US" sz="1000"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11r</a:t>
              </a:r>
            </a:p>
            <a:p>
              <a:pPr algn="ctr"/>
              <a:r>
                <a:rPr lang="en-US" sz="1000"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11v</a:t>
              </a:r>
            </a:p>
            <a:p>
              <a:pPr algn="ctr"/>
              <a:r>
                <a:rPr lang="en-US" sz="1000" dirty="0">
                  <a:latin typeface="Tahoma" pitchFamily="34" charset="0"/>
                  <a:ea typeface="ＭＳ Ｐゴシック" charset="-128"/>
                  <a:cs typeface="Arial" pitchFamily="34" charset="0"/>
                </a:rPr>
                <a:t>Network</a:t>
              </a:r>
            </a:p>
            <a:p>
              <a:pPr algn="ctr"/>
              <a:r>
                <a:rPr lang="en-US" sz="1000" dirty="0">
                  <a:latin typeface="Tahoma" pitchFamily="34" charset="0"/>
                  <a:ea typeface="ＭＳ Ｐゴシック" charset="-128"/>
                  <a:cs typeface="Arial" pitchFamily="34" charset="0"/>
                </a:rPr>
                <a:t>Management</a:t>
              </a:r>
            </a:p>
            <a:p>
              <a:pPr algn="ctr"/>
              <a:endParaRPr lang="en-US" sz="1000"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11s</a:t>
              </a: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11u</a:t>
              </a:r>
            </a:p>
            <a:p>
              <a:pPr algn="ctr"/>
              <a:r>
                <a:rPr lang="en-US" sz="1000"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Tahoma" pitchFamily="34" charset="0"/>
                  <a:cs typeface="Tahoma" pitchFamily="34" charset="0"/>
                </a:rPr>
                <a:t>11y</a:t>
              </a:r>
            </a:p>
            <a:p>
              <a:pPr algn="ctr" eaLnBrk="0" hangingPunct="0"/>
              <a:r>
                <a:rPr lang="en-US" sz="1000" dirty="0">
                  <a:solidFill>
                    <a:srgbClr val="000000"/>
                  </a:solidFill>
                  <a:latin typeface="Tahoma" pitchFamily="34" charset="0"/>
                  <a:ea typeface="Tahoma" pitchFamily="34" charset="0"/>
                  <a:cs typeface="Tahoma" pitchFamily="34" charset="0"/>
                </a:rPr>
                <a:t>Contention</a:t>
              </a:r>
            </a:p>
            <a:p>
              <a:pPr algn="ctr" eaLnBrk="0" hangingPunct="0"/>
              <a:r>
                <a:rPr lang="en-US" sz="1000" dirty="0">
                  <a:solidFill>
                    <a:srgbClr val="000000"/>
                  </a:solidFill>
                  <a:latin typeface="Tahoma" pitchFamily="34" charset="0"/>
                  <a:ea typeface="Tahoma" pitchFamily="34" charset="0"/>
                  <a:cs typeface="Tahoma" pitchFamily="34" charset="0"/>
                </a:rPr>
                <a:t>Based</a:t>
              </a:r>
            </a:p>
            <a:p>
              <a:pPr algn="ctr" eaLnBrk="0" hangingPunct="0"/>
              <a:r>
                <a:rPr lang="en-US" sz="1000"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11n</a:t>
              </a:r>
            </a:p>
            <a:p>
              <a:pPr algn="ctr"/>
              <a:r>
                <a:rPr lang="en-US" sz="1000" dirty="0">
                  <a:latin typeface="Tahoma" pitchFamily="34" charset="0"/>
                  <a:ea typeface="ＭＳ Ｐゴシック" charset="-128"/>
                  <a:cs typeface="Arial" pitchFamily="34" charset="0"/>
                </a:rPr>
                <a:t>High </a:t>
              </a:r>
            </a:p>
            <a:p>
              <a:pPr algn="ctr"/>
              <a:r>
                <a:rPr lang="en-US" sz="1000" dirty="0">
                  <a:latin typeface="Tahoma" pitchFamily="34" charset="0"/>
                  <a:ea typeface="ＭＳ Ｐゴシック" charset="-128"/>
                  <a:cs typeface="Arial" pitchFamily="34" charset="0"/>
                </a:rPr>
                <a:t>Throughput</a:t>
              </a:r>
            </a:p>
            <a:p>
              <a:pPr algn="ctr"/>
              <a:r>
                <a:rPr lang="en-US" sz="1000"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11z</a:t>
              </a:r>
            </a:p>
            <a:p>
              <a:pPr algn="ctr"/>
              <a:r>
                <a:rPr lang="en-US" sz="1000"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11p</a:t>
              </a:r>
            </a:p>
            <a:p>
              <a:pPr algn="ctr"/>
              <a:r>
                <a:rPr lang="en-US" sz="1000"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78991"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4" name="Group 3"/>
          <p:cNvGrpSpPr/>
          <p:nvPr/>
        </p:nvGrpSpPr>
        <p:grpSpPr>
          <a:xfrm>
            <a:off x="7541801" y="733396"/>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11g</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11i</a:t>
              </a:r>
            </a:p>
            <a:p>
              <a:pPr algn="ctr"/>
              <a:r>
                <a:rPr lang="en-US" sz="1000"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11h</a:t>
              </a:r>
            </a:p>
            <a:p>
              <a:pPr algn="ctr"/>
              <a:r>
                <a:rPr lang="en-US" sz="1000"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11j</a:t>
              </a:r>
            </a:p>
            <a:p>
              <a:pPr algn="ctr"/>
              <a:r>
                <a:rPr lang="en-US" sz="1000" dirty="0">
                  <a:latin typeface="Tahoma" pitchFamily="34" charset="0"/>
                  <a:ea typeface="ＭＳ Ｐゴシック" charset="-128"/>
                  <a:cs typeface="Arial" pitchFamily="34" charset="0"/>
                </a:rPr>
                <a:t>JP bands</a:t>
              </a:r>
              <a:r>
                <a:rPr lang="en-US" sz="1000"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dirty="0">
                  <a:solidFill>
                    <a:schemeClr val="bg2">
                      <a:lumMod val="75000"/>
                    </a:schemeClr>
                  </a:solidFill>
                  <a:latin typeface="Tahoma" pitchFamily="34" charset="0"/>
                  <a:ea typeface="ＭＳ Ｐゴシック" charset="-128"/>
                  <a:cs typeface="Arial" charset="0"/>
                </a:rPr>
                <a:t>11f </a:t>
              </a:r>
            </a:p>
            <a:p>
              <a:pPr algn="ctr">
                <a:defRPr/>
              </a:pPr>
              <a:r>
                <a:rPr lang="en-US" sz="1000"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1447"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8" name="Group 7"/>
          <p:cNvGrpSpPr/>
          <p:nvPr/>
        </p:nvGrpSpPr>
        <p:grpSpPr>
          <a:xfrm>
            <a:off x="9205088" y="733396"/>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 </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11b</a:t>
              </a:r>
            </a:p>
            <a:p>
              <a:pPr algn="ctr"/>
              <a:r>
                <a:rPr lang="en-US" sz="1000" dirty="0">
                  <a:latin typeface="Tahoma" pitchFamily="34" charset="0"/>
                  <a:ea typeface="ＭＳ Ｐゴシック" charset="-128"/>
                  <a:cs typeface="Arial" pitchFamily="34" charset="0"/>
                </a:rPr>
                <a:t>11 Mbps</a:t>
              </a:r>
            </a:p>
            <a:p>
              <a:pPr algn="ctr"/>
              <a:r>
                <a:rPr lang="en-US" sz="1000"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11d</a:t>
              </a:r>
            </a:p>
            <a:p>
              <a:pPr algn="ctr"/>
              <a:r>
                <a:rPr lang="en-US" sz="1000" dirty="0">
                  <a:latin typeface="Tahoma" pitchFamily="34" charset="0"/>
                  <a:ea typeface="ＭＳ Ｐゴシック" charset="-128"/>
                  <a:cs typeface="Arial" pitchFamily="34" charset="0"/>
                </a:rPr>
                <a:t>Intl roaming</a:t>
              </a:r>
              <a:r>
                <a:rPr lang="en-US" sz="1000"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10158785"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32785" name="AutoShape 12"/>
          <p:cNvSpPr>
            <a:spLocks noChangeArrowheads="1"/>
          </p:cNvSpPr>
          <p:nvPr/>
        </p:nvSpPr>
        <p:spPr bwMode="auto">
          <a:xfrm>
            <a:off x="10591800"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IEEE</a:t>
            </a:r>
          </a:p>
          <a:p>
            <a:pPr algn="ctr"/>
            <a:r>
              <a:rPr lang="en-US" sz="1400" dirty="0" err="1">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 -1997</a:t>
            </a:r>
          </a:p>
          <a:p>
            <a:pPr algn="ctr"/>
            <a:endParaRPr lang="en-US" sz="1000" dirty="0">
              <a:latin typeface="Tahoma" pitchFamily="34" charset="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pPr>
              <a:defRPr/>
            </a:pPr>
            <a:r>
              <a:rPr lang="en-US"/>
              <a:t>Slide </a:t>
            </a:r>
            <a:fld id="{3FBD1F51-5136-477F-A21E-BB3B46CB0CD8}" type="slidenum">
              <a:rPr lang="en-US" smtClean="0"/>
              <a:pPr>
                <a:defRPr/>
              </a:pPr>
              <a:t>16</a:t>
            </a:fld>
            <a:endParaRPr lang="en-US"/>
          </a:p>
        </p:txBody>
      </p:sp>
      <p:grpSp>
        <p:nvGrpSpPr>
          <p:cNvPr id="49" name="Group 48"/>
          <p:cNvGrpSpPr/>
          <p:nvPr/>
        </p:nvGrpSpPr>
        <p:grpSpPr>
          <a:xfrm>
            <a:off x="911599" y="710932"/>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11aq</a:t>
              </a:r>
            </a:p>
            <a:p>
              <a:pPr algn="ctr"/>
              <a:r>
                <a:rPr lang="en-US" sz="1100" dirty="0">
                  <a:latin typeface="Tahoma" pitchFamily="34" charset="0"/>
                  <a:ea typeface="ＭＳ Ｐゴシック" charset="-128"/>
                  <a:cs typeface="Arial" pitchFamily="34" charset="0"/>
                </a:rPr>
                <a:t>Pre Association</a:t>
              </a:r>
            </a:p>
            <a:p>
              <a:pPr algn="ctr"/>
              <a:r>
                <a:rPr lang="en-US" sz="1100" dirty="0">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11ak</a:t>
              </a:r>
            </a:p>
            <a:p>
              <a:pPr algn="ctr"/>
              <a:r>
                <a:rPr lang="en-US" sz="1100" dirty="0">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11ah </a:t>
              </a:r>
            </a:p>
            <a:p>
              <a:pPr algn="ctr"/>
              <a:r>
                <a:rPr lang="en-US" sz="1050" dirty="0">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11aj </a:t>
              </a:r>
            </a:p>
            <a:p>
              <a:pPr algn="ctr"/>
              <a:r>
                <a:rPr lang="en-US" sz="1000" dirty="0">
                  <a:latin typeface="Tahoma" pitchFamily="34" charset="0"/>
                  <a:ea typeface="ＭＳ Ｐゴシック" charset="-128"/>
                  <a:cs typeface="Arial" pitchFamily="34" charset="0"/>
                </a:rPr>
                <a:t>China millimeter </a:t>
              </a:r>
            </a:p>
            <a:p>
              <a:pPr algn="ctr"/>
              <a:r>
                <a:rPr lang="en-US" sz="1000" dirty="0">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11ai</a:t>
              </a:r>
            </a:p>
            <a:p>
              <a:pPr algn="ctr"/>
              <a:r>
                <a:rPr lang="en-US" sz="1100" dirty="0">
                  <a:latin typeface="Tahoma" pitchFamily="34" charset="0"/>
                  <a:ea typeface="ＭＳ Ｐゴシック" charset="-128"/>
                  <a:cs typeface="Arial" pitchFamily="34" charset="0"/>
                </a:rPr>
                <a:t>Fast Initial Link </a:t>
              </a:r>
            </a:p>
            <a:p>
              <a:pPr algn="ctr"/>
              <a:r>
                <a:rPr lang="en-US" sz="1100" dirty="0">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52404" y="3094275"/>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 /W2.6</a:t>
            </a:r>
            <a:r>
              <a:rPr lang="en-US" dirty="0"/>
              <a:t> IEEE 802.11 Standards Pipeline</a:t>
            </a:r>
          </a:p>
        </p:txBody>
      </p:sp>
      <p:sp>
        <p:nvSpPr>
          <p:cNvPr id="30723" name="Text Box 3"/>
          <p:cNvSpPr txBox="1">
            <a:spLocks noChangeArrowheads="1"/>
          </p:cNvSpPr>
          <p:nvPr/>
        </p:nvSpPr>
        <p:spPr bwMode="auto">
          <a:xfrm>
            <a:off x="2675004"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8020925"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687112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2988100"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3868373"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4408913"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10291992"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648190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81895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3796139"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5671457"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5138533"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2757911"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3219060"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8937744"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2368973"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2673773" y="3200400"/>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8998373" y="4278274"/>
            <a:ext cx="990600" cy="40457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8998373" y="4728709"/>
            <a:ext cx="990600" cy="446937"/>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10291989"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-2020</a:t>
            </a:r>
          </a:p>
        </p:txBody>
      </p:sp>
      <p:sp>
        <p:nvSpPr>
          <p:cNvPr id="4" name="Footer Placeholder 3"/>
          <p:cNvSpPr>
            <a:spLocks noGrp="1"/>
          </p:cNvSpPr>
          <p:nvPr>
            <p:ph type="ftr" sz="quarter" idx="11"/>
          </p:nvPr>
        </p:nvSpPr>
        <p:spPr/>
        <p:txBody>
          <a:bodyPr/>
          <a:lstStyle/>
          <a:p>
            <a:pPr>
              <a:defRPr/>
            </a:pPr>
            <a:r>
              <a:rPr lang="en-US"/>
              <a:t>Robert Stacey, Intel</a:t>
            </a:r>
          </a:p>
        </p:txBody>
      </p:sp>
      <p:sp>
        <p:nvSpPr>
          <p:cNvPr id="5" name="Date Placeholder 4"/>
          <p:cNvSpPr>
            <a:spLocks noGrp="1"/>
          </p:cNvSpPr>
          <p:nvPr>
            <p:ph type="dt" sz="half" idx="10"/>
          </p:nvPr>
        </p:nvSpPr>
        <p:spPr/>
        <p:txBody>
          <a:bodyPr/>
          <a:lstStyle/>
          <a:p>
            <a:pPr>
              <a:defRPr/>
            </a:pPr>
            <a:r>
              <a:rPr lang="en-US"/>
              <a:t>September 2024</a:t>
            </a:r>
            <a:endParaRPr lang="en-US" dirty="0"/>
          </a:p>
        </p:txBody>
      </p:sp>
      <p:sp>
        <p:nvSpPr>
          <p:cNvPr id="44" name="AutoShape 46"/>
          <p:cNvSpPr>
            <a:spLocks noChangeArrowheads="1"/>
          </p:cNvSpPr>
          <p:nvPr/>
        </p:nvSpPr>
        <p:spPr bwMode="auto">
          <a:xfrm>
            <a:off x="9001205" y="2527023"/>
            <a:ext cx="990600" cy="47150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8986477" y="3064040"/>
            <a:ext cx="987652" cy="43407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802.11ba</a:t>
            </a:r>
          </a:p>
          <a:p>
            <a:pPr algn="ctr"/>
            <a:r>
              <a:rPr lang="en-US" sz="12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7828039" y="3808413"/>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94087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6" name="AutoShape 46"/>
          <p:cNvSpPr>
            <a:spLocks noChangeArrowheads="1"/>
          </p:cNvSpPr>
          <p:nvPr/>
        </p:nvSpPr>
        <p:spPr bwMode="auto">
          <a:xfrm>
            <a:off x="7812056" y="2874274"/>
            <a:ext cx="1007657" cy="599750"/>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a:latin typeface="Arial" panose="020B0604020202020204" pitchFamily="34" charset="0"/>
                <a:cs typeface="Arial" panose="020B0604020202020204" pitchFamily="34" charset="0"/>
              </a:rPr>
              <a:t>REVme</a:t>
            </a:r>
            <a:endParaRPr lang="en-US" sz="140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9011073" y="1923837"/>
            <a:ext cx="990600" cy="53440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802.11bc</a:t>
            </a:r>
          </a:p>
          <a:p>
            <a:pPr algn="ctr"/>
            <a:r>
              <a:rPr lang="en-US" sz="1200" dirty="0">
                <a:latin typeface="Tahoma" pitchFamily="34" charset="0"/>
                <a:ea typeface="ＭＳ Ｐゴシック" charset="-128"/>
                <a:cs typeface="Arial" pitchFamily="34" charset="0"/>
              </a:rPr>
              <a:t>BCS + COR2</a:t>
            </a:r>
          </a:p>
        </p:txBody>
      </p:sp>
      <p:sp>
        <p:nvSpPr>
          <p:cNvPr id="39" name="AutoShape 46"/>
          <p:cNvSpPr>
            <a:spLocks noChangeArrowheads="1"/>
          </p:cNvSpPr>
          <p:nvPr/>
        </p:nvSpPr>
        <p:spPr bwMode="auto">
          <a:xfrm>
            <a:off x="9001321" y="5213350"/>
            <a:ext cx="987652"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802.11bd</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8988512" y="3816746"/>
            <a:ext cx="1007374" cy="4238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802.11bb</a:t>
            </a:r>
          </a:p>
          <a:p>
            <a:pPr algn="ctr"/>
            <a:r>
              <a:rPr lang="en-US" sz="1200" dirty="0">
                <a:latin typeface="Tahoma" pitchFamily="34" charset="0"/>
                <a:ea typeface="ＭＳ Ｐゴシック" charset="-128"/>
                <a:cs typeface="Arial" pitchFamily="34" charset="0"/>
              </a:rPr>
              <a:t>LC </a:t>
            </a:r>
          </a:p>
        </p:txBody>
      </p:sp>
      <p:sp>
        <p:nvSpPr>
          <p:cNvPr id="41" name="AutoShape 46"/>
          <p:cNvSpPr>
            <a:spLocks noChangeArrowheads="1"/>
          </p:cNvSpPr>
          <p:nvPr/>
        </p:nvSpPr>
        <p:spPr bwMode="auto">
          <a:xfrm>
            <a:off x="5288130" y="2905253"/>
            <a:ext cx="929946" cy="55857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7810771" y="5035364"/>
            <a:ext cx="980017"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0" name="AutoShape 46"/>
          <p:cNvSpPr>
            <a:spLocks noChangeArrowheads="1"/>
          </p:cNvSpPr>
          <p:nvPr/>
        </p:nvSpPr>
        <p:spPr bwMode="auto">
          <a:xfrm>
            <a:off x="1295400" y="3140798"/>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ITU Liaison</a:t>
            </a:r>
          </a:p>
          <a:p>
            <a:pPr algn="ctr"/>
            <a:r>
              <a:rPr lang="en-US" sz="1100" dirty="0">
                <a:latin typeface="Tahoma" pitchFamily="34" charset="0"/>
                <a:ea typeface="ＭＳ Ｐゴシック" charset="-128"/>
                <a:cs typeface="Arial" pitchFamily="34" charset="0"/>
              </a:rPr>
              <a:t>(ITU) AHG</a:t>
            </a:r>
          </a:p>
        </p:txBody>
      </p:sp>
      <p:sp>
        <p:nvSpPr>
          <p:cNvPr id="54" name="Text Box 3"/>
          <p:cNvSpPr txBox="1">
            <a:spLocks noChangeArrowheads="1"/>
          </p:cNvSpPr>
          <p:nvPr/>
        </p:nvSpPr>
        <p:spPr bwMode="auto">
          <a:xfrm>
            <a:off x="1302173"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138508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184622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9" name="AutoShape 46"/>
          <p:cNvSpPr>
            <a:spLocks noChangeArrowheads="1"/>
          </p:cNvSpPr>
          <p:nvPr/>
        </p:nvSpPr>
        <p:spPr bwMode="auto">
          <a:xfrm>
            <a:off x="5288130" y="3679286"/>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802.11bn</a:t>
            </a:r>
          </a:p>
          <a:p>
            <a:pPr algn="ctr"/>
            <a:r>
              <a:rPr lang="en-US" sz="1100" dirty="0">
                <a:latin typeface="Tahoma" pitchFamily="34" charset="0"/>
                <a:ea typeface="ＭＳ Ｐゴシック" charset="-128"/>
                <a:cs typeface="Arial" pitchFamily="34" charset="0"/>
              </a:rPr>
              <a:t>UHR</a:t>
            </a:r>
          </a:p>
        </p:txBody>
      </p:sp>
      <p:sp>
        <p:nvSpPr>
          <p:cNvPr id="47" name="AutoShape 46"/>
          <p:cNvSpPr>
            <a:spLocks noChangeArrowheads="1"/>
          </p:cNvSpPr>
          <p:nvPr/>
        </p:nvSpPr>
        <p:spPr bwMode="auto">
          <a:xfrm>
            <a:off x="9023938" y="1397930"/>
            <a:ext cx="965035" cy="45902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1</a:t>
            </a:r>
          </a:p>
        </p:txBody>
      </p:sp>
      <p:sp>
        <p:nvSpPr>
          <p:cNvPr id="57" name="AutoShape 46"/>
          <p:cNvSpPr>
            <a:spLocks noChangeArrowheads="1"/>
          </p:cNvSpPr>
          <p:nvPr/>
        </p:nvSpPr>
        <p:spPr bwMode="auto">
          <a:xfrm>
            <a:off x="5279990" y="4372999"/>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802.11bp</a:t>
            </a:r>
          </a:p>
          <a:p>
            <a:pPr algn="ctr"/>
            <a:r>
              <a:rPr lang="en-US" sz="1100" dirty="0">
                <a:latin typeface="Tahoma" pitchFamily="34" charset="0"/>
                <a:ea typeface="ＭＳ Ｐゴシック" charset="-128"/>
                <a:cs typeface="Arial" pitchFamily="34" charset="0"/>
              </a:rPr>
              <a:t>AMP</a:t>
            </a:r>
          </a:p>
        </p:txBody>
      </p:sp>
      <p:sp>
        <p:nvSpPr>
          <p:cNvPr id="61" name="AutoShape 46"/>
          <p:cNvSpPr>
            <a:spLocks noChangeArrowheads="1"/>
          </p:cNvSpPr>
          <p:nvPr/>
        </p:nvSpPr>
        <p:spPr bwMode="auto">
          <a:xfrm>
            <a:off x="6510296" y="2882601"/>
            <a:ext cx="961029" cy="58309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320MHz </a:t>
            </a:r>
            <a:r>
              <a:rPr lang="en-US" sz="1100" dirty="0" err="1">
                <a:latin typeface="Tahoma" pitchFamily="34" charset="0"/>
                <a:ea typeface="ＭＳ Ｐゴシック" charset="-128"/>
                <a:cs typeface="Arial" pitchFamily="34" charset="0"/>
              </a:rPr>
              <a:t>Pos</a:t>
            </a:r>
            <a:endParaRPr lang="en-US" sz="1100" dirty="0">
              <a:latin typeface="Tahoma" pitchFamily="34" charset="0"/>
              <a:ea typeface="ＭＳ Ｐゴシック" charset="-128"/>
              <a:cs typeface="Arial" pitchFamily="34" charset="0"/>
            </a:endParaRPr>
          </a:p>
        </p:txBody>
      </p:sp>
      <p:sp>
        <p:nvSpPr>
          <p:cNvPr id="3" name="AutoShape 46">
            <a:extLst>
              <a:ext uri="{FF2B5EF4-FFF2-40B4-BE49-F238E27FC236}">
                <a16:creationId xmlns:a16="http://schemas.microsoft.com/office/drawing/2014/main" id="{605C25CD-DFF3-8884-3300-75C252FE80A9}"/>
              </a:ext>
            </a:extLst>
          </p:cNvPr>
          <p:cNvSpPr>
            <a:spLocks noChangeArrowheads="1"/>
          </p:cNvSpPr>
          <p:nvPr/>
        </p:nvSpPr>
        <p:spPr bwMode="auto">
          <a:xfrm>
            <a:off x="4029944" y="3698978"/>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IMMW SG</a:t>
            </a:r>
          </a:p>
          <a:p>
            <a:pPr algn="ctr"/>
            <a:endParaRPr lang="en-US" sz="1100" dirty="0">
              <a:latin typeface="Tahoma" pitchFamily="34" charset="0"/>
              <a:ea typeface="ＭＳ Ｐゴシック" charset="-128"/>
              <a:cs typeface="Arial" pitchFamily="34" charset="0"/>
            </a:endParaRPr>
          </a:p>
        </p:txBody>
      </p:sp>
      <p:sp>
        <p:nvSpPr>
          <p:cNvPr id="7" name="AutoShape 46">
            <a:extLst>
              <a:ext uri="{FF2B5EF4-FFF2-40B4-BE49-F238E27FC236}">
                <a16:creationId xmlns:a16="http://schemas.microsoft.com/office/drawing/2014/main" id="{D99C0287-D247-1E55-00A6-5E293B871505}"/>
              </a:ext>
            </a:extLst>
          </p:cNvPr>
          <p:cNvSpPr>
            <a:spLocks noChangeArrowheads="1"/>
          </p:cNvSpPr>
          <p:nvPr/>
        </p:nvSpPr>
        <p:spPr bwMode="auto">
          <a:xfrm>
            <a:off x="7810771" y="4427352"/>
            <a:ext cx="1024925"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8" name="TextBox 7">
            <a:extLst>
              <a:ext uri="{FF2B5EF4-FFF2-40B4-BE49-F238E27FC236}">
                <a16:creationId xmlns:a16="http://schemas.microsoft.com/office/drawing/2014/main" id="{D2DAA90C-0E6A-ACB4-A2C9-BA8B958F7FFF}"/>
              </a:ext>
            </a:extLst>
          </p:cNvPr>
          <p:cNvSpPr txBox="1"/>
          <p:nvPr/>
        </p:nvSpPr>
        <p:spPr>
          <a:xfrm rot="18741476">
            <a:off x="8050458" y="2280038"/>
            <a:ext cx="1062275" cy="461665"/>
          </a:xfrm>
          <a:prstGeom prst="rect">
            <a:avLst/>
          </a:prstGeom>
          <a:noFill/>
        </p:spPr>
        <p:txBody>
          <a:bodyPr wrap="square" rtlCol="0">
            <a:spAutoFit/>
          </a:bodyPr>
          <a:lstStyle/>
          <a:p>
            <a:pPr algn="ctr"/>
            <a:r>
              <a:rPr lang="en-US" sz="1200" dirty="0">
                <a:solidFill>
                  <a:srgbClr val="FF0000"/>
                </a:solidFill>
              </a:rPr>
              <a:t>Rolled into </a:t>
            </a:r>
            <a:r>
              <a:rPr lang="en-US" sz="1200" dirty="0" err="1">
                <a:solidFill>
                  <a:srgbClr val="FF0000"/>
                </a:solidFill>
              </a:rPr>
              <a:t>REVme</a:t>
            </a:r>
            <a:endParaRPr lang="en-US" sz="1200" dirty="0">
              <a:solidFill>
                <a:srgbClr val="FF0000"/>
              </a:solidFill>
            </a:endParaRPr>
          </a:p>
        </p:txBody>
      </p:sp>
      <p:sp>
        <p:nvSpPr>
          <p:cNvPr id="26" name="Rectángulo 25">
            <a:extLst>
              <a:ext uri="{FF2B5EF4-FFF2-40B4-BE49-F238E27FC236}">
                <a16:creationId xmlns:a16="http://schemas.microsoft.com/office/drawing/2014/main" id="{6E5DEFD6-FCE7-4FCE-A14F-045B4C016621}"/>
              </a:ext>
            </a:extLst>
          </p:cNvPr>
          <p:cNvSpPr/>
          <p:nvPr/>
        </p:nvSpPr>
        <p:spPr>
          <a:xfrm>
            <a:off x="8901360" y="1328039"/>
            <a:ext cx="2432283" cy="4452047"/>
          </a:xfrm>
          <a:prstGeom prst="rect">
            <a:avLst/>
          </a:prstGeom>
          <a:solidFill>
            <a:srgbClr val="E71224">
              <a:alpha val="5000"/>
            </a:srgbClr>
          </a:solidFill>
          <a:ln w="12600">
            <a:solidFill>
              <a:srgbClr val="E71224"/>
            </a:solidFill>
          </a:ln>
        </p:spPr>
        <p:txBody>
          <a:bodyPr wrap="none" rtlCol="0" anchor="ctr" anchorCtr="1"/>
          <a:lstStyle/>
          <a:p>
            <a:endParaRPr lang="en-US">
              <a:solidFill>
                <a:srgbClr val="E71224"/>
              </a:solidFill>
            </a:endParaRPr>
          </a:p>
        </p:txBody>
      </p:sp>
      <p:sp>
        <p:nvSpPr>
          <p:cNvPr id="14" name="Connecteur : en arc 13">
            <a:extLst>
              <a:ext uri="{FF2B5EF4-FFF2-40B4-BE49-F238E27FC236}">
                <a16:creationId xmlns:a16="http://schemas.microsoft.com/office/drawing/2014/main" id="{27FDC6BB-8A11-449B-8EC3-2CDEDE81EEAE}"/>
              </a:ext>
            </a:extLst>
          </p:cNvPr>
          <p:cNvSpPr/>
          <p:nvPr/>
        </p:nvSpPr>
        <p:spPr>
          <a:xfrm rot="10800000" flipV="1">
            <a:off x="8382000" y="2327673"/>
            <a:ext cx="519360" cy="649287"/>
          </a:xfrm>
          <a:prstGeom prst="curvedConnector2">
            <a:avLst/>
          </a:prstGeom>
          <a:solidFill>
            <a:srgbClr val="E71224">
              <a:alpha val="5000"/>
            </a:srgbClr>
          </a:solidFill>
          <a:ln w="12600">
            <a:solidFill>
              <a:srgbClr val="E71224"/>
            </a:solidFill>
            <a:headEnd type="none" w="med" len="med"/>
            <a:tailEnd type="arrow" w="med" len="med"/>
          </a:ln>
        </p:spPr>
        <p:txBody>
          <a:bodyPr wrap="none" rtlCol="0" anchor="ctr" anchorCtr="1"/>
          <a:lstStyle/>
          <a:p>
            <a:endParaRPr lang="en-US">
              <a:solidFill>
                <a:srgbClr val="E71224"/>
              </a:solidFill>
            </a:endParaRPr>
          </a:p>
        </p:txBody>
      </p:sp>
      <p:sp>
        <p:nvSpPr>
          <p:cNvPr id="18" name="Rectangle: Rounded Corners 17">
            <a:extLst>
              <a:ext uri="{FF2B5EF4-FFF2-40B4-BE49-F238E27FC236}">
                <a16:creationId xmlns:a16="http://schemas.microsoft.com/office/drawing/2014/main" id="{FF610610-80EF-CA5A-C176-230A30B252AA}"/>
              </a:ext>
            </a:extLst>
          </p:cNvPr>
          <p:cNvSpPr/>
          <p:nvPr/>
        </p:nvSpPr>
        <p:spPr bwMode="auto">
          <a:xfrm>
            <a:off x="7748718" y="2802555"/>
            <a:ext cx="1166682" cy="2232809"/>
          </a:xfrm>
          <a:prstGeom prst="roundRect">
            <a:avLst/>
          </a:prstGeom>
          <a:solidFill>
            <a:srgbClr val="0070C0">
              <a:alpha val="25882"/>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cxnSp>
        <p:nvCxnSpPr>
          <p:cNvPr id="21" name="Straight Arrow Connector 20">
            <a:extLst>
              <a:ext uri="{FF2B5EF4-FFF2-40B4-BE49-F238E27FC236}">
                <a16:creationId xmlns:a16="http://schemas.microsoft.com/office/drawing/2014/main" id="{0354D2DC-ED16-0BC2-E4CB-C1232FD538E0}"/>
              </a:ext>
            </a:extLst>
          </p:cNvPr>
          <p:cNvCxnSpPr/>
          <p:nvPr/>
        </p:nvCxnSpPr>
        <p:spPr bwMode="auto">
          <a:xfrm flipH="1" flipV="1">
            <a:off x="7626773" y="2286000"/>
            <a:ext cx="298027" cy="516555"/>
          </a:xfrm>
          <a:prstGeom prst="straightConnector1">
            <a:avLst/>
          </a:prstGeom>
          <a:solidFill>
            <a:schemeClr val="accent1"/>
          </a:solidFill>
          <a:ln w="12700" cap="flat" cmpd="sng" algn="ctr">
            <a:solidFill>
              <a:srgbClr val="0070C0"/>
            </a:solidFill>
            <a:prstDash val="solid"/>
            <a:round/>
            <a:headEnd type="none" w="sm" len="sm"/>
            <a:tailEnd type="triangle"/>
          </a:ln>
          <a:effectLst/>
        </p:spPr>
      </p:cxnSp>
      <p:sp>
        <p:nvSpPr>
          <p:cNvPr id="22" name="TextBox 21">
            <a:extLst>
              <a:ext uri="{FF2B5EF4-FFF2-40B4-BE49-F238E27FC236}">
                <a16:creationId xmlns:a16="http://schemas.microsoft.com/office/drawing/2014/main" id="{46B4A2CD-56A6-C352-8745-D9E19D9D8856}"/>
              </a:ext>
            </a:extLst>
          </p:cNvPr>
          <p:cNvSpPr txBox="1"/>
          <p:nvPr/>
        </p:nvSpPr>
        <p:spPr>
          <a:xfrm>
            <a:off x="6875885" y="1789318"/>
            <a:ext cx="1393485" cy="523220"/>
          </a:xfrm>
          <a:prstGeom prst="rect">
            <a:avLst/>
          </a:prstGeom>
          <a:noFill/>
        </p:spPr>
        <p:txBody>
          <a:bodyPr wrap="square" rtlCol="0">
            <a:spAutoFit/>
          </a:bodyPr>
          <a:lstStyle/>
          <a:p>
            <a:pPr algn="ctr"/>
            <a:r>
              <a:rPr lang="en-US" sz="1400" dirty="0">
                <a:solidFill>
                  <a:srgbClr val="0070C0"/>
                </a:solidFill>
              </a:rPr>
              <a:t>Awaiting SASB approval</a:t>
            </a:r>
          </a:p>
        </p:txBody>
      </p:sp>
      <p:sp>
        <p:nvSpPr>
          <p:cNvPr id="6" name="AutoShape 46">
            <a:extLst>
              <a:ext uri="{FF2B5EF4-FFF2-40B4-BE49-F238E27FC236}">
                <a16:creationId xmlns:a16="http://schemas.microsoft.com/office/drawing/2014/main" id="{4C73481E-EC83-91E8-257F-71DFB71D699E}"/>
              </a:ext>
            </a:extLst>
          </p:cNvPr>
          <p:cNvSpPr>
            <a:spLocks noChangeArrowheads="1"/>
          </p:cNvSpPr>
          <p:nvPr/>
        </p:nvSpPr>
        <p:spPr bwMode="auto">
          <a:xfrm>
            <a:off x="4026138" y="4380751"/>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ELC SG</a:t>
            </a:r>
          </a:p>
          <a:p>
            <a:pPr algn="ctr"/>
            <a:endParaRPr lang="en-US" sz="1100" dirty="0">
              <a:latin typeface="Tahoma" pitchFamily="34" charset="0"/>
              <a:ea typeface="ＭＳ Ｐゴシック" charset="-128"/>
              <a:cs typeface="Arial" pitchFamily="34" charset="0"/>
            </a:endParaRPr>
          </a:p>
        </p:txBody>
      </p:sp>
      <p:sp>
        <p:nvSpPr>
          <p:cNvPr id="9" name="AutoShape 46">
            <a:extLst>
              <a:ext uri="{FF2B5EF4-FFF2-40B4-BE49-F238E27FC236}">
                <a16:creationId xmlns:a16="http://schemas.microsoft.com/office/drawing/2014/main" id="{B35616B8-FBFE-9E29-646D-1EB9FAF0DCDC}"/>
              </a:ext>
            </a:extLst>
          </p:cNvPr>
          <p:cNvSpPr>
            <a:spLocks noChangeArrowheads="1"/>
          </p:cNvSpPr>
          <p:nvPr/>
        </p:nvSpPr>
        <p:spPr bwMode="auto">
          <a:xfrm>
            <a:off x="4015547" y="2932966"/>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AUTO TIG</a:t>
            </a:r>
          </a:p>
          <a:p>
            <a:pPr algn="ctr"/>
            <a:endParaRPr lang="en-US" sz="1100" dirty="0">
              <a:latin typeface="Tahoma" pitchFamily="34" charset="0"/>
              <a:ea typeface="ＭＳ Ｐゴシック" charset="-128"/>
              <a:cs typeface="Arial" pitchFamily="34" charset="0"/>
            </a:endParaRP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/W2.6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7" name="Table 6"/>
          <p:cNvGraphicFramePr>
            <a:graphicFrameLocks noGrp="1"/>
          </p:cNvGraphicFramePr>
          <p:nvPr>
            <p:extLst>
              <p:ext uri="{D42A27DB-BD31-4B8C-83A1-F6EECF244321}">
                <p14:modId xmlns:p14="http://schemas.microsoft.com/office/powerpoint/2010/main" val="3965773091"/>
              </p:ext>
            </p:extLst>
          </p:nvPr>
        </p:nvGraphicFramePr>
        <p:xfrm>
          <a:off x="750357" y="1445418"/>
          <a:ext cx="10908243" cy="3529134"/>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4561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627470">
                <a:tc>
                  <a:txBody>
                    <a:bodyPr/>
                    <a:lstStyle/>
                    <a:p>
                      <a:pPr lvl="0" algn="ctr"/>
                      <a:r>
                        <a:rPr lang="en-GB" sz="2000" dirty="0"/>
                        <a:t>Type</a:t>
                      </a:r>
                      <a:endParaRPr lang="en-GB" sz="2000" b="1" dirty="0">
                        <a:latin typeface="Arial Narrow" panose="020B0606020202030204" pitchFamily="34" charset="0"/>
                      </a:endParaRPr>
                    </a:p>
                  </a:txBody>
                  <a:tcPr vert="vert270" anchor="ctr"/>
                </a:tc>
                <a:tc>
                  <a:txBody>
                    <a:bodyPr/>
                    <a:lstStyle/>
                    <a:p>
                      <a:pPr lvl="0" algn="ctr"/>
                      <a:r>
                        <a:rPr lang="en-GB" sz="2000" dirty="0"/>
                        <a:t>Label</a:t>
                      </a:r>
                      <a:endParaRPr lang="en-GB" sz="20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000" dirty="0"/>
                        <a:t>Approve</a:t>
                      </a:r>
                      <a:endParaRPr lang="en-GB" sz="2000" b="1" dirty="0">
                        <a:latin typeface="Arial Narrow" panose="020B0606020202030204" pitchFamily="34" charset="0"/>
                      </a:endParaRPr>
                    </a:p>
                  </a:txBody>
                  <a:tcPr vert="vert270" anchor="ctr"/>
                </a:tc>
                <a:tc>
                  <a:txBody>
                    <a:bodyPr/>
                    <a:lstStyle/>
                    <a:p>
                      <a:pPr lvl="0" algn="ctr"/>
                      <a:r>
                        <a:rPr lang="en-GB" sz="2000" dirty="0"/>
                        <a:t>Disapprove</a:t>
                      </a:r>
                      <a:endParaRPr lang="en-GB" sz="2000" b="1" dirty="0">
                        <a:latin typeface="Arial Narrow" panose="020B0606020202030204" pitchFamily="34" charset="0"/>
                      </a:endParaRPr>
                    </a:p>
                  </a:txBody>
                  <a:tcPr vert="vert270" anchor="ctr"/>
                </a:tc>
                <a:tc>
                  <a:txBody>
                    <a:bodyPr/>
                    <a:lstStyle/>
                    <a:p>
                      <a:pPr lvl="0" algn="ctr"/>
                      <a:r>
                        <a:rPr lang="en-GB" sz="2000" dirty="0"/>
                        <a:t>Abstain</a:t>
                      </a:r>
                      <a:endParaRPr lang="en-GB" sz="20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000" dirty="0"/>
                        <a:t>Result</a:t>
                      </a:r>
                      <a:endParaRPr lang="en-GB" sz="20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SA Recirc 3</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TGme</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07-29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135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2638008995"/>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SA Recirc 2</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TGbe</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07-31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180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147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635527099"/>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SA Recirc 2</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TGbh</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08-05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128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53880180"/>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LB287</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TGbk</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08-01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555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342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73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34204164"/>
                  </a:ext>
                </a:extLst>
              </a:tr>
            </a:tbl>
          </a:graphicData>
        </a:graphic>
      </p:graphicFrame>
      <p:sp>
        <p:nvSpPr>
          <p:cNvPr id="6" name="Date Placeholder 5"/>
          <p:cNvSpPr>
            <a:spLocks noGrp="1"/>
          </p:cNvSpPr>
          <p:nvPr>
            <p:ph type="dt" sz="half" idx="10"/>
          </p:nvPr>
        </p:nvSpPr>
        <p:spPr/>
        <p:txBody>
          <a:bodyPr/>
          <a:lstStyle/>
          <a:p>
            <a:pPr>
              <a:defRPr/>
            </a:pPr>
            <a:r>
              <a:rPr lang="en-US"/>
              <a:t>September 2024</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2533" name="Rectangle 2"/>
          <p:cNvSpPr>
            <a:spLocks noGrp="1" noChangeArrowheads="1"/>
          </p:cNvSpPr>
          <p:nvPr>
            <p:ph type="title"/>
          </p:nvPr>
        </p:nvSpPr>
        <p:spPr/>
        <p:txBody>
          <a:bodyPr/>
          <a:lstStyle/>
          <a:p>
            <a:r>
              <a:rPr lang="en-GB" dirty="0"/>
              <a:t>M4.1.6 /W2.6 Current Membership Status</a:t>
            </a:r>
          </a:p>
        </p:txBody>
      </p:sp>
      <p:sp>
        <p:nvSpPr>
          <p:cNvPr id="22534" name="Text Box 3"/>
          <p:cNvSpPr txBox="1">
            <a:spLocks noChangeArrowheads="1"/>
          </p:cNvSpPr>
          <p:nvPr/>
        </p:nvSpPr>
        <p:spPr bwMode="auto">
          <a:xfrm>
            <a:off x="685800" y="1524000"/>
            <a:ext cx="125507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dirty="0">
                <a:solidFill>
                  <a:srgbClr val="FF0000"/>
                </a:solidFill>
              </a:rPr>
              <a:t>Updated following July session</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793701486"/>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99</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52</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597</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9</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September 2024</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September 2024</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err="1"/>
              <a:t>.</a:t>
            </a:r>
            <a:endParaRPr lang="en-GB" sz="2800" b="0" dirty="0"/>
          </a:p>
          <a:p>
            <a:endParaRPr lang="en-GB" sz="2800" b="0" dirty="0"/>
          </a:p>
          <a:p>
            <a:endParaRPr lang="en-US" sz="2800" b="0" dirty="0"/>
          </a:p>
        </p:txBody>
      </p:sp>
      <p:sp>
        <p:nvSpPr>
          <p:cNvPr id="2" name="Date Placeholder 1"/>
          <p:cNvSpPr>
            <a:spLocks noGrp="1"/>
          </p:cNvSpPr>
          <p:nvPr>
            <p:ph type="dt" sz="half" idx="10"/>
          </p:nvPr>
        </p:nvSpPr>
        <p:spPr/>
        <p:txBody>
          <a:bodyPr/>
          <a:lstStyle/>
          <a:p>
            <a:pPr>
              <a:defRPr/>
            </a:pPr>
            <a:r>
              <a:rPr lang="en-US"/>
              <a:t>September 2024</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a:extLst>
              <a:ext uri="{FF2B5EF4-FFF2-40B4-BE49-F238E27FC236}">
                <a16:creationId xmlns:a16="http://schemas.microsoft.com/office/drawing/2014/main" id="{E41B495B-9263-8CE2-AD88-2405C799A037}"/>
              </a:ext>
            </a:extLst>
          </p:cNvPr>
          <p:cNvPicPr>
            <a:picLocks noGrp="1" noChangeAspect="1"/>
          </p:cNvPicPr>
          <p:nvPr>
            <p:ph idx="1"/>
          </p:nvPr>
        </p:nvPicPr>
        <p:blipFill>
          <a:blip r:embed="rId2"/>
          <a:stretch>
            <a:fillRect/>
          </a:stretch>
        </p:blipFill>
        <p:spPr>
          <a:xfrm>
            <a:off x="762000" y="622923"/>
            <a:ext cx="10709999" cy="5852490"/>
          </a:xfrm>
        </p:spPr>
      </p:pic>
      <p:sp>
        <p:nvSpPr>
          <p:cNvPr id="4" name="Date Placeholder 3"/>
          <p:cNvSpPr>
            <a:spLocks noGrp="1"/>
          </p:cNvSpPr>
          <p:nvPr>
            <p:ph type="dt" sz="half" idx="10"/>
          </p:nvPr>
        </p:nvSpPr>
        <p:spPr/>
        <p:txBody>
          <a:bodyPr/>
          <a:lstStyle/>
          <a:p>
            <a:pPr>
              <a:defRPr/>
            </a:pPr>
            <a:r>
              <a:rPr lang="en-US"/>
              <a:t>September 2024</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20</a:t>
            </a:fld>
            <a:endParaRPr lang="en-US"/>
          </a:p>
        </p:txBody>
      </p:sp>
    </p:spTree>
    <p:extLst>
      <p:ext uri="{BB962C8B-B14F-4D97-AF65-F5344CB8AC3E}">
        <p14:creationId xmlns:p14="http://schemas.microsoft.com/office/powerpoint/2010/main" val="345419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9CAF1-0C11-705C-BB60-9EE7BCD92C58}"/>
              </a:ext>
            </a:extLst>
          </p:cNvPr>
          <p:cNvSpPr>
            <a:spLocks noGrp="1"/>
          </p:cNvSpPr>
          <p:nvPr>
            <p:ph type="title"/>
          </p:nvPr>
        </p:nvSpPr>
        <p:spPr/>
        <p:txBody>
          <a:bodyPr/>
          <a:lstStyle/>
          <a:p>
            <a:r>
              <a:rPr lang="en-US" dirty="0"/>
              <a:t>Members by affiliation</a:t>
            </a:r>
          </a:p>
        </p:txBody>
      </p:sp>
      <p:pic>
        <p:nvPicPr>
          <p:cNvPr id="8" name="Content Placeholder 7">
            <a:extLst>
              <a:ext uri="{FF2B5EF4-FFF2-40B4-BE49-F238E27FC236}">
                <a16:creationId xmlns:a16="http://schemas.microsoft.com/office/drawing/2014/main" id="{BB09C9A4-7164-3F1B-F7F7-491F9B8AE42D}"/>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066800" y="914400"/>
            <a:ext cx="10172891" cy="5562600"/>
          </a:xfrm>
        </p:spPr>
      </p:pic>
      <p:sp>
        <p:nvSpPr>
          <p:cNvPr id="4" name="Date Placeholder 3">
            <a:extLst>
              <a:ext uri="{FF2B5EF4-FFF2-40B4-BE49-F238E27FC236}">
                <a16:creationId xmlns:a16="http://schemas.microsoft.com/office/drawing/2014/main" id="{21C0BDD1-1710-ACFD-91DA-98DFBA48F4C9}"/>
              </a:ext>
            </a:extLst>
          </p:cNvPr>
          <p:cNvSpPr>
            <a:spLocks noGrp="1"/>
          </p:cNvSpPr>
          <p:nvPr>
            <p:ph type="dt" sz="half" idx="10"/>
          </p:nvPr>
        </p:nvSpPr>
        <p:spPr/>
        <p:txBody>
          <a:bodyPr/>
          <a:lstStyle/>
          <a:p>
            <a:pPr>
              <a:defRPr/>
            </a:pPr>
            <a:r>
              <a:rPr lang="en-US"/>
              <a:t>September 2024</a:t>
            </a:r>
          </a:p>
        </p:txBody>
      </p:sp>
      <p:sp>
        <p:nvSpPr>
          <p:cNvPr id="5" name="Footer Placeholder 4">
            <a:extLst>
              <a:ext uri="{FF2B5EF4-FFF2-40B4-BE49-F238E27FC236}">
                <a16:creationId xmlns:a16="http://schemas.microsoft.com/office/drawing/2014/main" id="{F2B10CB6-9EA0-2242-9B9D-81598A93920C}"/>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DD36B776-13E0-B5D5-A656-06BA21EB4BA2}"/>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21</a:t>
            </a:fld>
            <a:endParaRPr lang="en-US"/>
          </a:p>
        </p:txBody>
      </p:sp>
    </p:spTree>
    <p:extLst>
      <p:ext uri="{BB962C8B-B14F-4D97-AF65-F5344CB8AC3E}">
        <p14:creationId xmlns:p14="http://schemas.microsoft.com/office/powerpoint/2010/main" val="559018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A5BBE-E560-C57C-CC55-0A2D607EF396}"/>
              </a:ext>
            </a:extLst>
          </p:cNvPr>
          <p:cNvSpPr>
            <a:spLocks noGrp="1"/>
          </p:cNvSpPr>
          <p:nvPr>
            <p:ph type="title"/>
          </p:nvPr>
        </p:nvSpPr>
        <p:spPr/>
        <p:txBody>
          <a:bodyPr/>
          <a:lstStyle/>
          <a:p>
            <a:r>
              <a:rPr lang="en-US" dirty="0"/>
              <a:t>Attendance by subgroup (July to September)</a:t>
            </a:r>
          </a:p>
        </p:txBody>
      </p:sp>
      <p:sp>
        <p:nvSpPr>
          <p:cNvPr id="4" name="Date Placeholder 3">
            <a:extLst>
              <a:ext uri="{FF2B5EF4-FFF2-40B4-BE49-F238E27FC236}">
                <a16:creationId xmlns:a16="http://schemas.microsoft.com/office/drawing/2014/main" id="{C1E4CB1C-435A-FD71-187E-B231003492E0}"/>
              </a:ext>
            </a:extLst>
          </p:cNvPr>
          <p:cNvSpPr>
            <a:spLocks noGrp="1"/>
          </p:cNvSpPr>
          <p:nvPr>
            <p:ph type="dt" sz="half" idx="10"/>
          </p:nvPr>
        </p:nvSpPr>
        <p:spPr/>
        <p:txBody>
          <a:bodyPr/>
          <a:lstStyle/>
          <a:p>
            <a:pPr>
              <a:defRPr/>
            </a:pPr>
            <a:r>
              <a:rPr lang="en-US"/>
              <a:t>September 2024</a:t>
            </a:r>
          </a:p>
        </p:txBody>
      </p:sp>
      <p:sp>
        <p:nvSpPr>
          <p:cNvPr id="5" name="Footer Placeholder 4">
            <a:extLst>
              <a:ext uri="{FF2B5EF4-FFF2-40B4-BE49-F238E27FC236}">
                <a16:creationId xmlns:a16="http://schemas.microsoft.com/office/drawing/2014/main" id="{4BF34D4A-8B2D-A2D4-DF88-71B65ECBD4B5}"/>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0F604BE6-60DF-651E-78CC-EECEC6F949D5}"/>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11" name="Content Placeholder 10">
            <a:extLst>
              <a:ext uri="{FF2B5EF4-FFF2-40B4-BE49-F238E27FC236}">
                <a16:creationId xmlns:a16="http://schemas.microsoft.com/office/drawing/2014/main" id="{3E9CC0DF-34E0-8AB9-0C84-96610F229286}"/>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763600" y="1552739"/>
            <a:ext cx="8751999" cy="4922673"/>
          </a:xfrm>
        </p:spPr>
      </p:pic>
    </p:spTree>
    <p:extLst>
      <p:ext uri="{BB962C8B-B14F-4D97-AF65-F5344CB8AC3E}">
        <p14:creationId xmlns:p14="http://schemas.microsoft.com/office/powerpoint/2010/main" val="3692109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&lt;Name&gt;, &lt;Affiliation&gt;, &lt;Slot&gt;</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M6.1 Announcements: 2024 September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23</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2CD0C-EEE7-7335-3745-5588AE2F75AF}"/>
              </a:ext>
            </a:extLst>
          </p:cNvPr>
          <p:cNvSpPr>
            <a:spLocks noGrp="1"/>
          </p:cNvSpPr>
          <p:nvPr>
            <p:ph type="title"/>
          </p:nvPr>
        </p:nvSpPr>
        <p:spPr/>
        <p:txBody>
          <a:bodyPr/>
          <a:lstStyle/>
          <a:p>
            <a:r>
              <a:rPr lang="en-GB" altLang="en-US" dirty="0"/>
              <a:t>M6.1 Announcements: </a:t>
            </a:r>
            <a:r>
              <a:rPr lang="en-US" dirty="0"/>
              <a:t>IEEE elections</a:t>
            </a:r>
          </a:p>
        </p:txBody>
      </p:sp>
      <p:sp>
        <p:nvSpPr>
          <p:cNvPr id="3" name="Content Placeholder 2">
            <a:extLst>
              <a:ext uri="{FF2B5EF4-FFF2-40B4-BE49-F238E27FC236}">
                <a16:creationId xmlns:a16="http://schemas.microsoft.com/office/drawing/2014/main" id="{8CC4F827-A04E-4586-89DA-D319CB8AA3DF}"/>
              </a:ext>
            </a:extLst>
          </p:cNvPr>
          <p:cNvSpPr>
            <a:spLocks noGrp="1"/>
          </p:cNvSpPr>
          <p:nvPr>
            <p:ph idx="1"/>
          </p:nvPr>
        </p:nvSpPr>
        <p:spPr>
          <a:xfrm>
            <a:off x="914400" y="1981200"/>
            <a:ext cx="10363200" cy="4419600"/>
          </a:xfrm>
        </p:spPr>
        <p:txBody>
          <a:bodyPr/>
          <a:lstStyle/>
          <a:p>
            <a:r>
              <a:rPr lang="en-US" dirty="0"/>
              <a:t>Balloting for the 2024 IEEE Annual Election has begun</a:t>
            </a:r>
          </a:p>
          <a:p>
            <a:r>
              <a:rPr lang="en-US" dirty="0"/>
              <a:t>The deadline to cast your vote is 12:00 noon ET (16:00 UTC-04) on 1 October 2024</a:t>
            </a:r>
          </a:p>
          <a:p>
            <a:r>
              <a:rPr lang="en-US" dirty="0"/>
              <a:t>The offices on the 2024 IEEE Annual Election ballot are:</a:t>
            </a:r>
          </a:p>
          <a:p>
            <a:pPr lvl="1"/>
            <a:r>
              <a:rPr lang="en-US" dirty="0"/>
              <a:t>IEEE President-Elect </a:t>
            </a:r>
          </a:p>
          <a:p>
            <a:pPr lvl="1"/>
            <a:r>
              <a:rPr lang="en-US" dirty="0"/>
              <a:t>IEEE Division Delegate-Elect/Director-Elect for Divisions I, III, V, VII, and IX</a:t>
            </a:r>
          </a:p>
          <a:p>
            <a:pPr lvl="1"/>
            <a:r>
              <a:rPr lang="en-US" dirty="0"/>
              <a:t>IEEE Region Delegate-Elect/Director-Elect for Regions 2, 4, 6, 8, and 10</a:t>
            </a:r>
          </a:p>
          <a:p>
            <a:pPr lvl="1"/>
            <a:r>
              <a:rPr lang="en-US" dirty="0"/>
              <a:t>IEEE Technical Activities Vice President-Elect</a:t>
            </a:r>
          </a:p>
          <a:p>
            <a:pPr lvl="1"/>
            <a:r>
              <a:rPr lang="en-US" dirty="0"/>
              <a:t>IEEE-USA President-Elect</a:t>
            </a:r>
          </a:p>
          <a:p>
            <a:pPr lvl="1"/>
            <a:r>
              <a:rPr lang="en-US" dirty="0"/>
              <a:t>IEEE Standards Association Board of Governors Members-at-Large</a:t>
            </a:r>
          </a:p>
          <a:p>
            <a:endParaRPr lang="en-US" dirty="0"/>
          </a:p>
        </p:txBody>
      </p:sp>
      <p:sp>
        <p:nvSpPr>
          <p:cNvPr id="4" name="Date Placeholder 3">
            <a:extLst>
              <a:ext uri="{FF2B5EF4-FFF2-40B4-BE49-F238E27FC236}">
                <a16:creationId xmlns:a16="http://schemas.microsoft.com/office/drawing/2014/main" id="{F2087267-1412-146F-3C07-955166ABE3A9}"/>
              </a:ext>
            </a:extLst>
          </p:cNvPr>
          <p:cNvSpPr>
            <a:spLocks noGrp="1"/>
          </p:cNvSpPr>
          <p:nvPr>
            <p:ph type="dt" sz="half" idx="10"/>
          </p:nvPr>
        </p:nvSpPr>
        <p:spPr/>
        <p:txBody>
          <a:bodyPr/>
          <a:lstStyle/>
          <a:p>
            <a:pPr>
              <a:defRPr/>
            </a:pPr>
            <a:r>
              <a:rPr lang="en-US"/>
              <a:t>September 2024</a:t>
            </a:r>
          </a:p>
        </p:txBody>
      </p:sp>
      <p:sp>
        <p:nvSpPr>
          <p:cNvPr id="5" name="Footer Placeholder 4">
            <a:extLst>
              <a:ext uri="{FF2B5EF4-FFF2-40B4-BE49-F238E27FC236}">
                <a16:creationId xmlns:a16="http://schemas.microsoft.com/office/drawing/2014/main" id="{C098877A-E3A4-EC80-B985-111DD4C49EF4}"/>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50C42CAA-940F-8D19-6C8F-1CBCA5597244}"/>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24</a:t>
            </a:fld>
            <a:endParaRPr lang="en-US"/>
          </a:p>
        </p:txBody>
      </p:sp>
    </p:spTree>
    <p:extLst>
      <p:ext uri="{BB962C8B-B14F-4D97-AF65-F5344CB8AC3E}">
        <p14:creationId xmlns:p14="http://schemas.microsoft.com/office/powerpoint/2010/main" val="29145205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September 2024</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25</a:t>
            </a:fld>
            <a:endParaRPr lang="en-US"/>
          </a:p>
        </p:txBody>
      </p:sp>
    </p:spTree>
    <p:extLst>
      <p:ext uri="{BB962C8B-B14F-4D97-AF65-F5344CB8AC3E}">
        <p14:creationId xmlns:p14="http://schemas.microsoft.com/office/powerpoint/2010/main" val="14975100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26</a:t>
            </a:fld>
            <a:endParaRPr lang="en-US"/>
          </a:p>
        </p:txBody>
      </p:sp>
    </p:spTree>
    <p:extLst>
      <p:ext uri="{BB962C8B-B14F-4D97-AF65-F5344CB8AC3E}">
        <p14:creationId xmlns:p14="http://schemas.microsoft.com/office/powerpoint/2010/main" val="37839993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27</a:t>
            </a:fld>
            <a:endParaRPr lang="en-US"/>
          </a:p>
        </p:txBody>
      </p:sp>
    </p:spTree>
    <p:extLst>
      <p:ext uri="{BB962C8B-B14F-4D97-AF65-F5344CB8AC3E}">
        <p14:creationId xmlns:p14="http://schemas.microsoft.com/office/powerpoint/2010/main" val="373395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914401" y="1219200"/>
            <a:ext cx="10439400" cy="5256213"/>
          </a:xfrm>
        </p:spPr>
        <p:txBody>
          <a:bodyPr/>
          <a:lstStyle/>
          <a:p>
            <a:pPr lvl="0">
              <a:lnSpc>
                <a:spcPts val="3600"/>
              </a:lnSpc>
            </a:pPr>
            <a:r>
              <a:rPr lang="en-GB" dirty="0"/>
              <a:t>Please observe proper decorum in meetings</a:t>
            </a:r>
          </a:p>
          <a:p>
            <a:pPr lvl="0">
              <a:lnSpc>
                <a:spcPts val="3600"/>
              </a:lnSpc>
            </a:pPr>
            <a:r>
              <a:rPr lang="en-GB" dirty="0"/>
              <a:t>No photography or recording </a:t>
            </a:r>
          </a:p>
          <a:p>
            <a:pPr lvl="0">
              <a:lnSpc>
                <a:spcPts val="3600"/>
              </a:lnSpc>
            </a:pPr>
            <a:r>
              <a:rPr lang="en-GB" dirty="0"/>
              <a:t>Press (i.e., anyone reporting publicly on this meeting) must announce their presence</a:t>
            </a:r>
            <a:endParaRPr lang="en-GB" sz="1400" dirty="0"/>
          </a:p>
          <a:p>
            <a:pPr lvl="0">
              <a:lnSpc>
                <a:spcPts val="3600"/>
              </a:lnSpc>
            </a:pPr>
            <a:r>
              <a:rPr lang="en-GB" dirty="0"/>
              <a:t>In-person attendees:</a:t>
            </a:r>
          </a:p>
          <a:p>
            <a:pPr lvl="1">
              <a:lnSpc>
                <a:spcPts val="3600"/>
              </a:lnSpc>
            </a:pPr>
            <a:r>
              <a:rPr lang="en-GB" dirty="0"/>
              <a:t>Laptop / tablet speakers and cell phone ringers off</a:t>
            </a:r>
          </a:p>
          <a:p>
            <a:pPr lvl="1">
              <a:lnSpc>
                <a:spcPts val="3600"/>
              </a:lnSpc>
            </a:pPr>
            <a:r>
              <a:rPr lang="en-GB" dirty="0"/>
              <a:t>Join Webex using “no audio” option</a:t>
            </a:r>
          </a:p>
          <a:p>
            <a:pPr lvl="1">
              <a:lnSpc>
                <a:spcPts val="3600"/>
              </a:lnSpc>
            </a:pPr>
            <a:r>
              <a:rPr lang="en-GB" dirty="0"/>
              <a:t>Wear your badge in the meeting areas (helps hotel staff improve the general security)</a:t>
            </a:r>
            <a:endParaRPr lang="en-GB" sz="1200" dirty="0"/>
          </a:p>
          <a:p>
            <a:pPr lvl="0">
              <a:lnSpc>
                <a:spcPts val="3600"/>
              </a:lnSpc>
            </a:pPr>
            <a:r>
              <a:rPr lang="en-GB" dirty="0"/>
              <a:t>Remote attendees must mute when not speaking</a:t>
            </a:r>
          </a:p>
          <a:p>
            <a:pPr>
              <a:lnSpc>
                <a:spcPts val="3600"/>
              </a:lnSpc>
            </a:pPr>
            <a:r>
              <a:rPr lang="en-US" dirty="0"/>
              <a:t>All attendees use Webex chat to enter the queue</a:t>
            </a:r>
            <a:endParaRPr lang="en-GB" dirty="0"/>
          </a:p>
        </p:txBody>
      </p:sp>
      <p:sp>
        <p:nvSpPr>
          <p:cNvPr id="4" name="Date Placeholder 3"/>
          <p:cNvSpPr>
            <a:spLocks noGrp="1"/>
          </p:cNvSpPr>
          <p:nvPr>
            <p:ph type="dt" sz="half" idx="10"/>
          </p:nvPr>
        </p:nvSpPr>
        <p:spPr/>
        <p:txBody>
          <a:bodyPr/>
          <a:lstStyle/>
          <a:p>
            <a:pPr>
              <a:defRPr/>
            </a:pPr>
            <a:r>
              <a:rPr lang="en-US"/>
              <a:t>September 2024</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0" y="1752600"/>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3847306"/>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250+ Restricted Area Sign Pictures Stock Illustrations, Royalty-Free Vector Graphics &amp; Clip Art ...">
            <a:extLst>
              <a:ext uri="{FF2B5EF4-FFF2-40B4-BE49-F238E27FC236}">
                <a16:creationId xmlns:a16="http://schemas.microsoft.com/office/drawing/2014/main" id="{53E8E9FE-B4EC-BCF3-9D8B-4581CDBAA47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53350" y="5334000"/>
            <a:ext cx="628650" cy="628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825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dirty="0"/>
              <a:t>Liaisons received since July 2024:</a:t>
            </a:r>
          </a:p>
          <a:p>
            <a:pPr marL="0" indent="0">
              <a:buNone/>
            </a:pPr>
            <a:r>
              <a:rPr lang="en-US" dirty="0"/>
              <a:t>WBA: Provide feedback on</a:t>
            </a:r>
          </a:p>
          <a:p>
            <a:pPr marL="0" indent="0">
              <a:buNone/>
            </a:pPr>
            <a:r>
              <a:rPr lang="en-US" dirty="0"/>
              <a:t>“Implementation Guidelines for Low Latency, Low Loss, and Scalable Throughput (L4S) in Wi-Fi Equipment”</a:t>
            </a:r>
          </a:p>
          <a:p>
            <a:pPr marL="0" indent="0">
              <a:buNone/>
            </a:pPr>
            <a:r>
              <a:rPr lang="en-US" dirty="0"/>
              <a:t>See </a:t>
            </a:r>
            <a:r>
              <a:rPr lang="en-US" dirty="0">
                <a:hlinkClick r:id="rId3"/>
              </a:rPr>
              <a:t>https://www.ieee802.org/11/private/liaisons/index.html</a:t>
            </a:r>
            <a:endParaRPr lang="en-US" dirty="0"/>
          </a:p>
          <a:p>
            <a:pPr marL="0" indent="0">
              <a:buNone/>
            </a:pPr>
            <a:endParaRPr lang="en-US" dirty="0"/>
          </a:p>
          <a:p>
            <a:pPr marL="0" indent="0">
              <a:buNone/>
            </a:pPr>
            <a:r>
              <a:rPr lang="en-US" dirty="0"/>
              <a:t>IETF: Approved draft-wkumari-rfc8110-to-ieee as RFC</a:t>
            </a:r>
          </a:p>
          <a:p>
            <a:pPr marL="0" indent="0">
              <a:buNone/>
            </a:pPr>
            <a:r>
              <a:rPr lang="en-US" dirty="0"/>
              <a:t>(Transfers OWE to IEEE 802.11)</a:t>
            </a:r>
          </a:p>
          <a:p>
            <a:pPr marL="0" indent="0">
              <a:buNone/>
            </a:pPr>
            <a:r>
              <a:rPr lang="en-US" dirty="0"/>
              <a:t>Liaisons website, see </a:t>
            </a:r>
            <a:r>
              <a:rPr lang="en-US" dirty="0">
                <a:hlinkClick r:id="rId4"/>
              </a:rPr>
              <a:t>https://grouper.ieee.org/groups/802/11/Liaisons/Liaisons-and-External-Communications.html</a:t>
            </a:r>
            <a:r>
              <a:rPr lang="en-US" dirty="0"/>
              <a:t> </a:t>
            </a:r>
          </a:p>
          <a:p>
            <a:pPr marL="0" indent="0">
              <a:buNone/>
            </a:pPr>
            <a:endParaRPr lang="en-GB"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EC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685800" y="1752600"/>
            <a:ext cx="10972800" cy="4343400"/>
          </a:xfrm>
        </p:spPr>
        <p:txBody>
          <a:bodyPr/>
          <a:lstStyle/>
          <a:p>
            <a:pPr marL="0" indent="0">
              <a:buNone/>
            </a:pPr>
            <a:r>
              <a:rPr lang="en-US" altLang="en-US" sz="2400" dirty="0"/>
              <a:t>July 2024</a:t>
            </a:r>
            <a:endParaRPr lang="en-US" altLang="en-US" sz="2000" b="0" dirty="0"/>
          </a:p>
          <a:p>
            <a:pPr marL="0" indent="0">
              <a:buNone/>
            </a:pPr>
            <a:r>
              <a:rPr lang="en-US" altLang="en-US" sz="2000" b="0" dirty="0"/>
              <a:t>P802.11REVmf (Maintenance) PAR</a:t>
            </a:r>
          </a:p>
          <a:p>
            <a:pPr marL="0" indent="0">
              <a:buNone/>
            </a:pPr>
            <a:r>
              <a:rPr lang="en-US" altLang="en-US" sz="2000" b="0" dirty="0"/>
              <a:t>P802.11bf (WLAN Sensing) PAR extension</a:t>
            </a:r>
          </a:p>
          <a:p>
            <a:pPr marL="0" indent="0">
              <a:buNone/>
            </a:pPr>
            <a:r>
              <a:rPr lang="en-US" altLang="en-US" sz="2000" b="0" dirty="0"/>
              <a:t>P802.11REVme (Maintenance) conditional approval</a:t>
            </a:r>
          </a:p>
          <a:p>
            <a:pPr marL="0" indent="0">
              <a:buNone/>
            </a:pPr>
            <a:r>
              <a:rPr lang="en-US" altLang="en-US" sz="2000" b="0" dirty="0"/>
              <a:t>P802.11bh (Random and Changing MAC Addresses) conditional approval</a:t>
            </a:r>
          </a:p>
          <a:p>
            <a:pPr marL="0" indent="0">
              <a:buNone/>
            </a:pPr>
            <a:r>
              <a:rPr lang="en-US" altLang="en-US" sz="2000" b="0" dirty="0"/>
              <a:t>P802.11be (Extremely High Throughput) conditional approval</a:t>
            </a:r>
          </a:p>
          <a:p>
            <a:pPr marL="0" indent="0">
              <a:buNone/>
            </a:pPr>
            <a:endParaRPr lang="en-US" altLang="en-US" sz="2000" dirty="0"/>
          </a:p>
          <a:p>
            <a:pPr marL="0" indent="0">
              <a:buNone/>
            </a:pPr>
            <a:r>
              <a:rPr lang="en-US" altLang="en-US" sz="2400" dirty="0"/>
              <a:t>November 2024</a:t>
            </a:r>
            <a:endParaRPr lang="en-US" altLang="en-US" sz="2400" b="0" dirty="0"/>
          </a:p>
          <a:p>
            <a:pPr marL="0" indent="0">
              <a:buNone/>
            </a:pPr>
            <a:r>
              <a:rPr lang="en-US" altLang="en-US" sz="2000" b="0" dirty="0"/>
              <a:t>P802.11bq (Integrated </a:t>
            </a:r>
            <a:r>
              <a:rPr lang="en-US" altLang="en-US" sz="2000" b="0" dirty="0" err="1"/>
              <a:t>mmWave</a:t>
            </a:r>
            <a:r>
              <a:rPr lang="en-US" altLang="en-US" sz="2000" b="0" dirty="0"/>
              <a:t>) PAR</a:t>
            </a:r>
          </a:p>
          <a:p>
            <a:pPr marL="0" indent="0">
              <a:buNone/>
            </a:pPr>
            <a:endParaRPr lang="en-US" altLang="en-US" sz="2400" dirty="0"/>
          </a:p>
          <a:p>
            <a:pPr marL="0" indent="0">
              <a:buNone/>
            </a:pPr>
            <a:endParaRPr lang="en-US" altLang="en-US" sz="2400" b="0" dirty="0"/>
          </a:p>
          <a:p>
            <a:pPr marL="0" indent="0">
              <a:buNone/>
            </a:pPr>
            <a:endParaRPr lang="en-US" altLang="en-US" sz="2400" b="0" dirty="0"/>
          </a:p>
          <a:p>
            <a:pPr marL="0" indent="0">
              <a:buNone/>
            </a:pPr>
            <a:endParaRPr lang="en-US" altLang="en-US" sz="24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 SA Standards Board (SASB)</a:t>
            </a:r>
          </a:p>
        </p:txBody>
      </p:sp>
      <p:sp>
        <p:nvSpPr>
          <p:cNvPr id="15363" name="Content Placeholder 2"/>
          <p:cNvSpPr>
            <a:spLocks noGrp="1"/>
          </p:cNvSpPr>
          <p:nvPr>
            <p:ph idx="1"/>
          </p:nvPr>
        </p:nvSpPr>
        <p:spPr>
          <a:xfrm>
            <a:off x="894127" y="1600200"/>
            <a:ext cx="10363200" cy="4800600"/>
          </a:xfrm>
        </p:spPr>
        <p:txBody>
          <a:bodyPr/>
          <a:lstStyle/>
          <a:p>
            <a:pPr marL="0" indent="0">
              <a:buNone/>
            </a:pPr>
            <a:r>
              <a:rPr lang="en-US" altLang="en-US" dirty="0"/>
              <a:t>September 24-26, 2024 – </a:t>
            </a:r>
            <a:r>
              <a:rPr lang="en-US" altLang="en-US" dirty="0" err="1"/>
              <a:t>NesCom</a:t>
            </a:r>
            <a:r>
              <a:rPr lang="en-US" altLang="en-US" dirty="0"/>
              <a:t>/RevCom/SASB</a:t>
            </a:r>
          </a:p>
          <a:p>
            <a:pPr marL="0" indent="0">
              <a:buNone/>
            </a:pPr>
            <a:r>
              <a:rPr lang="en-US" altLang="en-US" dirty="0"/>
              <a:t>(August 16, 2024, submission deadline)</a:t>
            </a:r>
          </a:p>
          <a:p>
            <a:pPr marL="0" indent="0">
              <a:buNone/>
            </a:pPr>
            <a:r>
              <a:rPr lang="en-US" altLang="en-US" sz="2000" b="0" dirty="0"/>
              <a:t>P802.11bf (WLAN Sensing) PAR extension</a:t>
            </a:r>
          </a:p>
          <a:p>
            <a:pPr marL="0" indent="0">
              <a:buNone/>
            </a:pPr>
            <a:r>
              <a:rPr lang="en-US" altLang="en-US" sz="2000" b="0" dirty="0"/>
              <a:t>P802.11REVme (Maintenance) approval</a:t>
            </a:r>
          </a:p>
          <a:p>
            <a:pPr marL="0" indent="0">
              <a:buNone/>
            </a:pPr>
            <a:r>
              <a:rPr lang="en-US" altLang="en-US" sz="2000" b="0" dirty="0"/>
              <a:t>P802.11bh (Random and Changing MAC Addresses) approval</a:t>
            </a:r>
          </a:p>
          <a:p>
            <a:pPr marL="0" indent="0">
              <a:buNone/>
            </a:pPr>
            <a:r>
              <a:rPr lang="en-US" altLang="en-US" sz="2000" b="0" dirty="0"/>
              <a:t>P802.11be (Extremely High Throughput) approval</a:t>
            </a:r>
          </a:p>
          <a:p>
            <a:pPr marL="0" indent="0">
              <a:buNone/>
            </a:pPr>
            <a:endParaRPr lang="en-US" altLang="en-US" sz="2000" b="0" dirty="0"/>
          </a:p>
          <a:p>
            <a:pPr marL="0" indent="0">
              <a:buNone/>
            </a:pPr>
            <a:r>
              <a:rPr lang="en-US" altLang="en-US" dirty="0"/>
              <a:t>December 9-11, 2024 – </a:t>
            </a:r>
            <a:r>
              <a:rPr lang="en-US" altLang="en-US" dirty="0" err="1"/>
              <a:t>NesCom</a:t>
            </a:r>
            <a:r>
              <a:rPr lang="en-US" altLang="en-US" dirty="0"/>
              <a:t>/RevCom/SASB</a:t>
            </a:r>
          </a:p>
          <a:p>
            <a:pPr marL="0" indent="0">
              <a:buNone/>
            </a:pPr>
            <a:r>
              <a:rPr lang="en-US" altLang="en-US" dirty="0"/>
              <a:t>(October 21, 2024, submission deadline)</a:t>
            </a:r>
          </a:p>
          <a:p>
            <a:pPr marL="0" indent="0">
              <a:buNone/>
            </a:pPr>
            <a:r>
              <a:rPr lang="en-US" altLang="en-US" sz="2000" b="0" dirty="0"/>
              <a:t>P802.11REVmf (Maintenance) PAR</a:t>
            </a:r>
          </a:p>
          <a:p>
            <a:pPr marL="0" indent="0">
              <a:buNone/>
            </a:pPr>
            <a:r>
              <a:rPr lang="en-US" altLang="en-US" sz="2000" b="0" dirty="0"/>
              <a:t>P802.11bq (Integrated </a:t>
            </a:r>
            <a:r>
              <a:rPr lang="en-US" altLang="en-US" sz="2000" b="0" dirty="0" err="1"/>
              <a:t>mmWave</a:t>
            </a:r>
            <a:r>
              <a:rPr lang="en-US" altLang="en-US" sz="2000" b="0" dirty="0"/>
              <a:t>) PAR</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September 2024</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graphicFrame>
        <p:nvGraphicFramePr>
          <p:cNvPr id="5" name="Table 4">
            <a:extLst>
              <a:ext uri="{FF2B5EF4-FFF2-40B4-BE49-F238E27FC236}">
                <a16:creationId xmlns:a16="http://schemas.microsoft.com/office/drawing/2014/main" id="{47A8609D-0C86-B194-87B0-BDAD27F4957D}"/>
              </a:ext>
            </a:extLst>
          </p:cNvPr>
          <p:cNvGraphicFramePr>
            <a:graphicFrameLocks noGrp="1"/>
          </p:cNvGraphicFramePr>
          <p:nvPr>
            <p:extLst>
              <p:ext uri="{D42A27DB-BD31-4B8C-83A1-F6EECF244321}">
                <p14:modId xmlns:p14="http://schemas.microsoft.com/office/powerpoint/2010/main" val="2049130459"/>
              </p:ext>
            </p:extLst>
          </p:nvPr>
        </p:nvGraphicFramePr>
        <p:xfrm>
          <a:off x="2260602" y="2438400"/>
          <a:ext cx="7772400" cy="3035301"/>
        </p:xfrm>
        <a:graphic>
          <a:graphicData uri="http://schemas.openxmlformats.org/drawingml/2006/table">
            <a:tbl>
              <a:tblPr>
                <a:tableStyleId>{5C22544A-7EE6-4342-B048-85BDC9FD1C3A}</a:tableStyleId>
              </a:tblPr>
              <a:tblGrid>
                <a:gridCol w="2543694">
                  <a:extLst>
                    <a:ext uri="{9D8B030D-6E8A-4147-A177-3AD203B41FA5}">
                      <a16:colId xmlns:a16="http://schemas.microsoft.com/office/drawing/2014/main" val="4067582355"/>
                    </a:ext>
                  </a:extLst>
                </a:gridCol>
                <a:gridCol w="5228706">
                  <a:extLst>
                    <a:ext uri="{9D8B030D-6E8A-4147-A177-3AD203B41FA5}">
                      <a16:colId xmlns:a16="http://schemas.microsoft.com/office/drawing/2014/main" val="1875920795"/>
                    </a:ext>
                  </a:extLst>
                </a:gridCol>
              </a:tblGrid>
              <a:tr h="277879">
                <a:tc>
                  <a:txBody>
                    <a:bodyPr/>
                    <a:lstStyle/>
                    <a:p>
                      <a:pPr algn="l" fontAlgn="b"/>
                      <a:r>
                        <a:rPr lang="en-US" sz="1400" b="1" u="none" strike="noStrike" dirty="0">
                          <a:effectLst/>
                        </a:rPr>
                        <a:t>WG Session Reports</a:t>
                      </a:r>
                      <a:endParaRPr lang="en-US" sz="1400" b="1" i="1" u="none" strike="noStrike" dirty="0">
                        <a:effectLst/>
                        <a:latin typeface="Arial" panose="020B0604020202020204" pitchFamily="34" charset="0"/>
                      </a:endParaRPr>
                    </a:p>
                  </a:txBody>
                  <a:tcPr marL="0" marR="0" marT="0" marB="0" anchor="b"/>
                </a:tc>
                <a:tc>
                  <a:txBody>
                    <a:bodyPr/>
                    <a:lstStyle/>
                    <a:p>
                      <a:pPr algn="l" fontAlgn="b"/>
                      <a:endParaRPr lang="en-US" sz="1400" b="0" i="1" u="sng" strike="noStrike" dirty="0">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1577593305"/>
                  </a:ext>
                </a:extLst>
              </a:tr>
              <a:tr h="267192">
                <a:tc>
                  <a:txBody>
                    <a:bodyPr/>
                    <a:lstStyle/>
                    <a:p>
                      <a:pPr algn="l" fontAlgn="b"/>
                      <a:r>
                        <a:rPr lang="en-US" sz="1400" u="none" strike="noStrike">
                          <a:effectLst/>
                        </a:rPr>
                        <a:t>WG Agenda</a:t>
                      </a:r>
                      <a:endParaRPr lang="en-US" sz="14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400" u="sng" strike="noStrike">
                          <a:effectLst/>
                          <a:hlinkClick r:id="rId3"/>
                        </a:rPr>
                        <a:t>https://mentor.ieee.org/802.11/dcn/24/11-24-1361</a:t>
                      </a:r>
                      <a:endParaRPr lang="en-US" sz="14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905299874"/>
                  </a:ext>
                </a:extLst>
              </a:tr>
              <a:tr h="267192">
                <a:tc>
                  <a:txBody>
                    <a:bodyPr/>
                    <a:lstStyle/>
                    <a:p>
                      <a:pPr algn="l" fontAlgn="b"/>
                      <a:r>
                        <a:rPr lang="en-US" sz="1400" u="none" strike="noStrike">
                          <a:effectLst/>
                        </a:rPr>
                        <a:t>Opening report</a:t>
                      </a:r>
                      <a:endParaRPr lang="en-US" sz="14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400" u="sng" strike="noStrike">
                          <a:effectLst/>
                          <a:hlinkClick r:id="rId4"/>
                        </a:rPr>
                        <a:t>https://mentor.ieee.org/802.11/dcn/24/11-24-1362</a:t>
                      </a:r>
                      <a:endParaRPr lang="en-US" sz="14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235539396"/>
                  </a:ext>
                </a:extLst>
              </a:tr>
              <a:tr h="267192">
                <a:tc>
                  <a:txBody>
                    <a:bodyPr/>
                    <a:lstStyle/>
                    <a:p>
                      <a:pPr algn="l" fontAlgn="b"/>
                      <a:r>
                        <a:rPr lang="en-US" sz="1400" u="none" strike="noStrike">
                          <a:effectLst/>
                        </a:rPr>
                        <a:t>Snapshot slides</a:t>
                      </a:r>
                      <a:endParaRPr lang="en-US" sz="14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400" u="sng" strike="noStrike">
                          <a:effectLst/>
                          <a:hlinkClick r:id="rId5"/>
                        </a:rPr>
                        <a:t>https://mentor.ieee.org/802.11/dcn/24/11-24-1518</a:t>
                      </a:r>
                      <a:endParaRPr lang="en-US" sz="14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1023987243"/>
                  </a:ext>
                </a:extLst>
              </a:tr>
              <a:tr h="309943">
                <a:tc>
                  <a:txBody>
                    <a:bodyPr/>
                    <a:lstStyle/>
                    <a:p>
                      <a:pPr algn="l" fontAlgn="b"/>
                      <a:r>
                        <a:rPr lang="en-US" sz="1400" u="none" strike="noStrike">
                          <a:effectLst/>
                        </a:rPr>
                        <a:t>1</a:t>
                      </a:r>
                      <a:r>
                        <a:rPr lang="en-US" sz="1400" u="none" strike="noStrike" baseline="30000">
                          <a:effectLst/>
                        </a:rPr>
                        <a:t>st</a:t>
                      </a:r>
                      <a:r>
                        <a:rPr lang="en-US" sz="1400" u="none" strike="noStrike">
                          <a:effectLst/>
                        </a:rPr>
                        <a:t> vice chair</a:t>
                      </a:r>
                      <a:endParaRPr lang="en-US" sz="14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400" u="sng" strike="noStrike">
                          <a:effectLst/>
                          <a:hlinkClick r:id="rId6"/>
                        </a:rPr>
                        <a:t>https://mentor.ieee.org/802.11/dcn/24/11-24-1400</a:t>
                      </a:r>
                      <a:endParaRPr lang="en-US" sz="14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128036943"/>
                  </a:ext>
                </a:extLst>
              </a:tr>
              <a:tr h="309943">
                <a:tc>
                  <a:txBody>
                    <a:bodyPr/>
                    <a:lstStyle/>
                    <a:p>
                      <a:pPr algn="l" fontAlgn="b"/>
                      <a:r>
                        <a:rPr lang="en-US" sz="1400" u="none" strike="noStrike">
                          <a:effectLst/>
                        </a:rPr>
                        <a:t>2</a:t>
                      </a:r>
                      <a:r>
                        <a:rPr lang="en-US" sz="1400" u="none" strike="noStrike" baseline="30000">
                          <a:effectLst/>
                        </a:rPr>
                        <a:t>nd</a:t>
                      </a:r>
                      <a:r>
                        <a:rPr lang="en-US" sz="1400" u="none" strike="noStrike">
                          <a:effectLst/>
                        </a:rPr>
                        <a:t> vice chair</a:t>
                      </a:r>
                      <a:endParaRPr lang="en-US" sz="14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400" u="sng" strike="noStrike">
                          <a:effectLst/>
                          <a:hlinkClick r:id="rId7"/>
                        </a:rPr>
                        <a:t>https://mentor.ieee.org/802.11/dcn/24/11-24-1424</a:t>
                      </a:r>
                      <a:endParaRPr lang="en-US" sz="14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4138790378"/>
                  </a:ext>
                </a:extLst>
              </a:tr>
              <a:tr h="267192">
                <a:tc>
                  <a:txBody>
                    <a:bodyPr/>
                    <a:lstStyle/>
                    <a:p>
                      <a:pPr algn="l" fontAlgn="b"/>
                      <a:r>
                        <a:rPr lang="en-US" sz="1400" u="none" strike="noStrike">
                          <a:effectLst/>
                        </a:rPr>
                        <a:t>Treasurer</a:t>
                      </a:r>
                      <a:endParaRPr lang="en-US" sz="14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400" u="sng" strike="noStrike">
                          <a:effectLst/>
                          <a:hlinkClick r:id="rId8"/>
                        </a:rPr>
                        <a:t>https://mentor.ieee.org/802-ec/dcn/24/ec-24-0007</a:t>
                      </a:r>
                      <a:endParaRPr lang="en-US" sz="14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511786029"/>
                  </a:ext>
                </a:extLst>
              </a:tr>
              <a:tr h="267192">
                <a:tc>
                  <a:txBody>
                    <a:bodyPr/>
                    <a:lstStyle/>
                    <a:p>
                      <a:pPr algn="l" fontAlgn="b"/>
                      <a:r>
                        <a:rPr lang="en-US" sz="1400" u="none" strike="noStrike">
                          <a:effectLst/>
                        </a:rPr>
                        <a:t>Chair's Supplementary Material</a:t>
                      </a:r>
                      <a:endParaRPr lang="en-US" sz="14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400" u="sng" strike="noStrike">
                          <a:effectLst/>
                          <a:hlinkClick r:id="rId9"/>
                        </a:rPr>
                        <a:t>https://mentor.ieee.org/802.11/dcn/24/11-24-1363</a:t>
                      </a:r>
                      <a:endParaRPr lang="en-US" sz="14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174461160"/>
                  </a:ext>
                </a:extLst>
              </a:tr>
              <a:tr h="267192">
                <a:tc>
                  <a:txBody>
                    <a:bodyPr/>
                    <a:lstStyle/>
                    <a:p>
                      <a:pPr algn="l" fontAlgn="b"/>
                      <a:r>
                        <a:rPr lang="en-US" sz="1400" u="none" strike="noStrike">
                          <a:effectLst/>
                        </a:rPr>
                        <a:t>Motions</a:t>
                      </a:r>
                      <a:endParaRPr lang="en-US" sz="14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400" u="sng" strike="noStrike">
                          <a:effectLst/>
                          <a:hlinkClick r:id="rId10"/>
                        </a:rPr>
                        <a:t>https://mentor.ieee.org/802.11/dcn/24/11-24-1368</a:t>
                      </a:r>
                      <a:endParaRPr lang="en-US" sz="14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4177807287"/>
                  </a:ext>
                </a:extLst>
              </a:tr>
              <a:tr h="267192">
                <a:tc>
                  <a:txBody>
                    <a:bodyPr/>
                    <a:lstStyle/>
                    <a:p>
                      <a:pPr algn="l" fontAlgn="b"/>
                      <a:r>
                        <a:rPr lang="en-US" sz="1400" u="none" strike="noStrike">
                          <a:effectLst/>
                        </a:rPr>
                        <a:t>Session report</a:t>
                      </a:r>
                      <a:endParaRPr lang="en-US" sz="14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400" u="sng" strike="noStrike">
                          <a:effectLst/>
                          <a:hlinkClick r:id="rId11"/>
                        </a:rPr>
                        <a:t>https://mentor.ieee.org/802.11/dcn/24/11-24-1519</a:t>
                      </a:r>
                      <a:endParaRPr lang="en-US" sz="14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697722239"/>
                  </a:ext>
                </a:extLst>
              </a:tr>
              <a:tr h="267192">
                <a:tc>
                  <a:txBody>
                    <a:bodyPr/>
                    <a:lstStyle/>
                    <a:p>
                      <a:pPr algn="l" fontAlgn="b"/>
                      <a:r>
                        <a:rPr lang="en-US" sz="1400" u="none" strike="noStrike">
                          <a:effectLst/>
                        </a:rPr>
                        <a:t>Previous Session Minutes</a:t>
                      </a:r>
                      <a:endParaRPr lang="en-US" sz="14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400" u="sng" strike="noStrike" dirty="0">
                          <a:effectLst/>
                          <a:hlinkClick r:id="rId12"/>
                        </a:rPr>
                        <a:t>https://mentor.ieee.org/802.11/dcn/24/11-24-1382</a:t>
                      </a:r>
                      <a:endParaRPr lang="en-US" sz="1400" b="0" i="0" u="sng" strike="noStrike" dirty="0">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700497790"/>
                  </a:ext>
                </a:extLst>
              </a:tr>
            </a:tbl>
          </a:graphicData>
        </a:graphic>
      </p:graphicFrame>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981200"/>
            <a:ext cx="10363200" cy="4343400"/>
          </a:xfrm>
        </p:spPr>
        <p:txBody>
          <a:bodyPr/>
          <a:lstStyle/>
          <a:p>
            <a:r>
              <a:rPr lang="en-GB" altLang="en-US" dirty="0"/>
              <a:t>Reciprocal credit is provided to 802.11 voters for attendance at:  802.18 (.11 credit for .18 attendance and .18 credit for the .11 attendance during the 2 .18 timeslots), 802.19, 802.24, 802.1, and the 802 JTC1 SC.</a:t>
            </a:r>
          </a:p>
          <a:p>
            <a:pPr marL="457200" lvl="1" indent="0">
              <a:buNone/>
            </a:pPr>
            <a:endParaRPr lang="en-GB" altLang="en-US" dirty="0"/>
          </a:p>
          <a:p>
            <a:r>
              <a:rPr lang="en-US" altLang="en-US" dirty="0"/>
              <a:t>For the September 2024 session, reciprocal credit is given for other WG/TAG meetings which occur during the WG11 session, Monday September 9, 2024, 10:30am Hawaii time to Friday, September 13, 2024, noon Hawaii time. </a:t>
            </a:r>
          </a:p>
          <a:p>
            <a:endParaRPr lang="en-US" altLang="en-US" dirty="0"/>
          </a:p>
          <a:p>
            <a:r>
              <a:rPr lang="en-US" altLang="en-US" dirty="0"/>
              <a:t>The September 2024 session DOES count towards voting credit.</a:t>
            </a:r>
            <a:br>
              <a:rPr lang="en-US" altLang="en-US" dirty="0"/>
            </a:br>
            <a:r>
              <a:rPr lang="en-US" altLang="en-US" dirty="0"/>
              <a:t>NOTE: 13 meeting slots required for 75%.</a:t>
            </a:r>
            <a:endParaRPr lang="en-GB" altLang="en-US" dirty="0"/>
          </a:p>
          <a:p>
            <a:pPr marL="0" indent="0">
              <a:buNone/>
            </a:pPr>
            <a:endParaRPr lang="en-GB" altLang="en-US" dirty="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details</a:t>
            </a:r>
          </a:p>
        </p:txBody>
      </p:sp>
      <p:sp>
        <p:nvSpPr>
          <p:cNvPr id="13315" name="Content Placeholder 6"/>
          <p:cNvSpPr>
            <a:spLocks noGrp="1"/>
          </p:cNvSpPr>
          <p:nvPr>
            <p:ph idx="1"/>
          </p:nvPr>
        </p:nvSpPr>
        <p:spPr>
          <a:xfrm>
            <a:off x="914400" y="1828797"/>
            <a:ext cx="10591800" cy="4572003"/>
          </a:xfrm>
        </p:spPr>
        <p:txBody>
          <a:bodyPr/>
          <a:lstStyle/>
          <a:p>
            <a:pPr>
              <a:spcBef>
                <a:spcPts val="0"/>
              </a:spcBef>
              <a:buFont typeface="Arial" panose="020B0604020202020204" pitchFamily="34" charset="0"/>
              <a:buChar char="•"/>
            </a:pPr>
            <a:r>
              <a:rPr lang="en-US" altLang="en-US" dirty="0"/>
              <a:t>See </a:t>
            </a:r>
            <a:r>
              <a:rPr lang="en-US" altLang="en-US" dirty="0">
                <a:hlinkClick r:id="rId2"/>
              </a:rPr>
              <a:t>https://www.ieee802.org/18/</a:t>
            </a:r>
            <a:endParaRPr lang="en-US" altLang="en-US" dirty="0"/>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Meeting times: Tuesday 2024-09-10 AM2 and Thursday 2024-09-12 AM1</a:t>
            </a:r>
            <a:br>
              <a:rPr lang="en-US" altLang="en-US" dirty="0"/>
            </a:br>
            <a:r>
              <a:rPr lang="en-US" altLang="en-US" dirty="0"/>
              <a:t>See </a:t>
            </a:r>
            <a:r>
              <a:rPr lang="en-US" altLang="en-US" dirty="0">
                <a:hlinkClick r:id="rId3"/>
              </a:rPr>
              <a:t>https://ieee802.org/802tele_calendar.html</a:t>
            </a:r>
            <a:r>
              <a:rPr lang="en-US" altLang="en-US" dirty="0"/>
              <a:t> </a:t>
            </a:r>
          </a:p>
          <a:p>
            <a:pPr>
              <a:spcBef>
                <a:spcPts val="0"/>
              </a:spcBef>
              <a:buFont typeface="Arial" panose="020B0604020202020204" pitchFamily="34" charset="0"/>
              <a:buChar char="•"/>
            </a:pPr>
            <a:endParaRPr lang="en-US" altLang="en-US" sz="2400" dirty="0"/>
          </a:p>
          <a:p>
            <a:pPr>
              <a:spcBef>
                <a:spcPts val="0"/>
              </a:spcBef>
              <a:buFont typeface="Arial" panose="020B0604020202020204" pitchFamily="34" charset="0"/>
              <a:buChar char="•"/>
            </a:pPr>
            <a:r>
              <a:rPr lang="en-US" altLang="en-US" dirty="0"/>
              <a:t>Agenda</a:t>
            </a:r>
          </a:p>
          <a:p>
            <a:pPr lvl="1">
              <a:spcBef>
                <a:spcPts val="0"/>
              </a:spcBef>
              <a:buFont typeface="Arial" panose="020B0604020202020204" pitchFamily="34" charset="0"/>
              <a:buChar char="•"/>
            </a:pPr>
            <a:r>
              <a:rPr lang="en-US" altLang="en-US" dirty="0"/>
              <a:t>Status of ongoing consultations</a:t>
            </a:r>
          </a:p>
          <a:p>
            <a:pPr marL="1030288" marR="117475" lvl="2" indent="-230188" algn="just">
              <a:spcBef>
                <a:spcPts val="600"/>
              </a:spcBef>
              <a:buFont typeface="Times New Roman" pitchFamily="16" charset="0"/>
              <a:buChar char="•"/>
              <a:tabLst>
                <a:tab pos="230188" algn="l"/>
              </a:tabLst>
            </a:pPr>
            <a:r>
              <a:rPr lang="en-US" sz="1800" dirty="0"/>
              <a:t>Mexico IFT:  </a:t>
            </a:r>
            <a:r>
              <a:rPr lang="en-GB" sz="1800" u="sng" dirty="0">
                <a:hlinkClick r:id="rId4"/>
              </a:rPr>
              <a:t>Public consultation re the 64 GHz - 71 GHz frequency band</a:t>
            </a:r>
            <a:endParaRPr lang="en-GB" sz="1800" u="sng" dirty="0"/>
          </a:p>
          <a:p>
            <a:pPr marL="1030288" marR="117475" lvl="2" indent="-230188" algn="just">
              <a:spcBef>
                <a:spcPts val="600"/>
              </a:spcBef>
              <a:buFont typeface="Times New Roman" pitchFamily="16" charset="0"/>
              <a:buChar char="•"/>
              <a:tabLst>
                <a:tab pos="230188" algn="l"/>
              </a:tabLst>
            </a:pPr>
            <a:r>
              <a:rPr lang="en-US" sz="1800" dirty="0"/>
              <a:t>Qatar CRA:  </a:t>
            </a:r>
            <a:r>
              <a:rPr lang="en-GB" sz="1800" u="sng" dirty="0">
                <a:hlinkClick r:id="rId5"/>
              </a:rPr>
              <a:t>Public Consultation - Position Paper on IoT and M2M in the State of Qatar </a:t>
            </a:r>
            <a:endParaRPr lang="en-US" sz="1800" dirty="0"/>
          </a:p>
          <a:p>
            <a:pPr lvl="1">
              <a:spcBef>
                <a:spcPts val="0"/>
              </a:spcBef>
              <a:buFont typeface="Arial" panose="020B0604020202020204" pitchFamily="34" charset="0"/>
              <a:buChar char="•"/>
            </a:pPr>
            <a:r>
              <a:rPr lang="en-US" altLang="en-US" dirty="0"/>
              <a:t>General </a:t>
            </a:r>
            <a:r>
              <a:rPr lang="en-US" altLang="en-US"/>
              <a:t>discussion items </a:t>
            </a:r>
            <a:endParaRPr lang="en-US" altLang="en-US" dirty="0"/>
          </a:p>
          <a:p>
            <a:pPr lvl="1">
              <a:spcBef>
                <a:spcPts val="0"/>
              </a:spcBef>
              <a:buFont typeface="Arial" panose="020B0604020202020204" pitchFamily="34" charset="0"/>
              <a:buChar char="•"/>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230900</TotalTime>
  <Words>2635</Words>
  <Application>Microsoft Office PowerPoint</Application>
  <PresentationFormat>Widescreen</PresentationFormat>
  <Paragraphs>711</Paragraphs>
  <Slides>27</Slides>
  <Notes>15</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27</vt:i4>
      </vt:variant>
    </vt:vector>
  </HeadingPairs>
  <TitlesOfParts>
    <vt:vector size="35" baseType="lpstr">
      <vt:lpstr>Arial</vt:lpstr>
      <vt:lpstr>Arial Narrow</vt:lpstr>
      <vt:lpstr>Calibri</vt:lpstr>
      <vt:lpstr>Tahoma</vt:lpstr>
      <vt:lpstr>Times New Roman</vt:lpstr>
      <vt:lpstr>Default Design</vt:lpstr>
      <vt:lpstr>Custom Design</vt:lpstr>
      <vt:lpstr>Document</vt:lpstr>
      <vt:lpstr>802.11 Working Group Opening Report September 2024</vt:lpstr>
      <vt:lpstr>Introduction</vt:lpstr>
      <vt:lpstr>M1.3 Meeting Decorum</vt:lpstr>
      <vt:lpstr>M2.2.1 Summary of Liaisons </vt:lpstr>
      <vt:lpstr>M2.3 Recent and anticipated 802 EC actions</vt:lpstr>
      <vt:lpstr>M2.3 IEEE SA Standards Board (SASB)</vt:lpstr>
      <vt:lpstr>M3.1 802.11 Working Group Session Documents</vt:lpstr>
      <vt:lpstr>M3.2 Joint meetings and Reciprocal Credit</vt:lpstr>
      <vt:lpstr>M3.2 802.18 details</vt:lpstr>
      <vt:lpstr>M3.2 802.19 details</vt:lpstr>
      <vt:lpstr>M3.2 Other 802 WG meetings</vt:lpstr>
      <vt:lpstr>M4.1.1/W2.6 IEEE 802.11 Groups </vt:lpstr>
      <vt:lpstr>M4.1.2 /W2.6 PAR Expiration/Renewal Schedule</vt:lpstr>
      <vt:lpstr>M4.1.3 /W2.6 802.11 WG Appointed positions</vt:lpstr>
      <vt:lpstr>M4.1.3 /W2.6 Officers</vt:lpstr>
      <vt:lpstr>M4.1.4 /W2.6 IEEE 802.11 Revisions</vt:lpstr>
      <vt:lpstr>M4.1.4 /W2.6 IEEE 802.11 Standards Pipeline</vt:lpstr>
      <vt:lpstr>M4.1.5 /W2.6 Summary of ballots and comment collections</vt:lpstr>
      <vt:lpstr>M4.1.6 /W2.6 Current Membership Status</vt:lpstr>
      <vt:lpstr>PowerPoint Presentation</vt:lpstr>
      <vt:lpstr>Members by affiliation</vt:lpstr>
      <vt:lpstr>Attendance by subgroup (July to September)</vt:lpstr>
      <vt:lpstr>M6.1 Announcements: 2024 September Designation of Individual experts</vt:lpstr>
      <vt:lpstr>M6.1 Announcements: IEEE elections</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robert.stacey@intel.com</dc:creator>
  <cp:keywords>September 2024</cp:keywords>
  <cp:lastModifiedBy>Stacey, Robert</cp:lastModifiedBy>
  <cp:revision>2589</cp:revision>
  <cp:lastPrinted>1998-02-10T13:28:06Z</cp:lastPrinted>
  <dcterms:created xsi:type="dcterms:W3CDTF">1998-02-10T13:07:52Z</dcterms:created>
  <dcterms:modified xsi:type="dcterms:W3CDTF">2024-09-09T18:35:09Z</dcterms:modified>
  <cp:category>Robert Stacey, Intel</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