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96" r:id="rId17"/>
    <p:sldId id="1441" r:id="rId18"/>
    <p:sldId id="1442" r:id="rId19"/>
    <p:sldId id="1443" r:id="rId20"/>
    <p:sldId id="1451" r:id="rId21"/>
    <p:sldId id="1427" r:id="rId22"/>
    <p:sldId id="897" r:id="rId23"/>
    <p:sldId id="1438" r:id="rId24"/>
    <p:sldId id="1439" r:id="rId25"/>
    <p:sldId id="1440" r:id="rId26"/>
    <p:sldId id="1437" r:id="rId27"/>
    <p:sldId id="1455" r:id="rId28"/>
    <p:sldId id="1212" r:id="rId29"/>
    <p:sldId id="1211" r:id="rId30"/>
    <p:sldId id="1213" r:id="rId31"/>
    <p:sldId id="1214" r:id="rId32"/>
    <p:sldId id="1215" r:id="rId33"/>
    <p:sldId id="1216" r:id="rId34"/>
    <p:sldId id="1217" r:id="rId35"/>
    <p:sldId id="1218" r:id="rId36"/>
    <p:sldId id="1219" r:id="rId37"/>
    <p:sldId id="1220" r:id="rId38"/>
    <p:sldId id="1444" r:id="rId39"/>
    <p:sldId id="1445" r:id="rId40"/>
    <p:sldId id="1446" r:id="rId41"/>
    <p:sldId id="1447" r:id="rId42"/>
    <p:sldId id="1449" r:id="rId43"/>
    <p:sldId id="1450" r:id="rId44"/>
    <p:sldId id="1452" r:id="rId45"/>
    <p:sldId id="1453" r:id="rId46"/>
    <p:sldId id="1454" r:id="rId47"/>
    <p:sldId id="1456" r:id="rId48"/>
    <p:sldId id="1421" r:id="rId49"/>
    <p:sldId id="1024" r:id="rId5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5016" autoAdjust="0"/>
  </p:normalViewPr>
  <p:slideViewPr>
    <p:cSldViewPr>
      <p:cViewPr varScale="1">
        <p:scale>
          <a:sx n="105" d="100"/>
          <a:sy n="105" d="100"/>
        </p:scale>
        <p:origin x="30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64</c:v>
                </c:pt>
                <c:pt idx="1">
                  <c:v>5</c:v>
                </c:pt>
                <c:pt idx="2">
                  <c:v>66</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9922224"/>
        <c:axId val="-19916784"/>
      </c:barChart>
      <c:catAx>
        <c:axId val="-1992222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9916784"/>
        <c:crosses val="autoZero"/>
        <c:auto val="1"/>
        <c:lblAlgn val="ctr"/>
        <c:lblOffset val="100"/>
        <c:noMultiLvlLbl val="0"/>
      </c:catAx>
      <c:valAx>
        <c:axId val="-1991678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992222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7397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5428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9227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2830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47409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41656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977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54916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4830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246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28944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627904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47435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313833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795463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990802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3291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793865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08006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475487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011304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84004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410339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161593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9144925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a:solidFill>
                  <a:schemeClr val="tx1"/>
                </a:solidFill>
              </a:rPr>
              <a:t>802.11-24/1356r10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en-US" sz="3600" dirty="0">
                <a:solidFill>
                  <a:srgbClr val="0000FF"/>
                </a:solidFill>
              </a:rPr>
              <a:t>June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2024-09-03</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66572188"/>
              </p:ext>
            </p:extLst>
          </p:nvPr>
        </p:nvGraphicFramePr>
        <p:xfrm>
          <a:off x="3429000" y="1600200"/>
          <a:ext cx="8305801" cy="19579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24/1349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Henry Ptasinski (Element78 Communications LLC)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Replay Counter Signaling for Protected Sensing Frames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24/1348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Pei Zhou (TCL)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SA1 comment resolution for sensing capabilities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24/1069</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Narengerile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Initial SA ballot comments - DMG comments Part 2</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23"/>
                  </a:ext>
                </a:extLst>
              </a:tr>
              <a:tr h="89561">
                <a:tc>
                  <a:txBody>
                    <a:bodyPr/>
                    <a:lstStyle/>
                    <a:p>
                      <a:pPr>
                        <a:spcAft>
                          <a:spcPts val="0"/>
                        </a:spcAft>
                      </a:pPr>
                      <a:r>
                        <a:rPr lang="en-US" sz="1200" kern="1200" dirty="0">
                          <a:solidFill>
                            <a:srgbClr val="00B050"/>
                          </a:solidFill>
                          <a:latin typeface="+mn-lt"/>
                          <a:ea typeface="+mn-ea"/>
                          <a:cs typeface="+mn-cs"/>
                        </a:rPr>
                        <a:t>24/1352</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B050"/>
                          </a:solidFill>
                          <a:latin typeface="+mn-lt"/>
                          <a:ea typeface="+mn-ea"/>
                          <a:cs typeface="+mn-cs"/>
                        </a:rPr>
                        <a:t>Zhuqing</a:t>
                      </a:r>
                      <a:r>
                        <a:rPr lang="en-US" sz="1200" kern="1200" dirty="0">
                          <a:solidFill>
                            <a:srgbClr val="00B050"/>
                          </a:solidFill>
                          <a:latin typeface="+mn-lt"/>
                          <a:ea typeface="+mn-ea"/>
                          <a:cs typeface="+mn-cs"/>
                        </a:rPr>
                        <a:t> Tang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Initial SA Ballot Comment Resolutions for CID 6018</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24"/>
                  </a:ext>
                </a:extLst>
              </a:tr>
              <a:tr h="89561">
                <a:tc>
                  <a:txBody>
                    <a:bodyPr/>
                    <a:lstStyle/>
                    <a:p>
                      <a:pPr>
                        <a:spcAft>
                          <a:spcPts val="0"/>
                        </a:spcAft>
                      </a:pPr>
                      <a:r>
                        <a:rPr lang="en-US" sz="1200" kern="1200" dirty="0">
                          <a:solidFill>
                            <a:srgbClr val="0000FF"/>
                          </a:solidFill>
                          <a:latin typeface="+mn-lt"/>
                          <a:ea typeface="+mn-ea"/>
                          <a:cs typeface="+mn-cs"/>
                        </a:rPr>
                        <a:t>24/1353</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00FF"/>
                          </a:solidFill>
                          <a:latin typeface="+mn-lt"/>
                          <a:ea typeface="+mn-ea"/>
                          <a:cs typeface="+mn-cs"/>
                        </a:rPr>
                        <a:t>Zhuqing</a:t>
                      </a:r>
                      <a:r>
                        <a:rPr lang="en-US" sz="1200" kern="1200" dirty="0">
                          <a:solidFill>
                            <a:srgbClr val="0000FF"/>
                          </a:solidFill>
                          <a:latin typeface="+mn-lt"/>
                          <a:ea typeface="+mn-ea"/>
                          <a:cs typeface="+mn-cs"/>
                        </a:rPr>
                        <a:t> Tang (Huawei)</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Initial SA Ballot Comment Resolutions for OST</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20 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89561">
                <a:tc>
                  <a:txBody>
                    <a:bodyPr/>
                    <a:lstStyle/>
                    <a:p>
                      <a:pPr>
                        <a:spcAft>
                          <a:spcPts val="0"/>
                        </a:spcAft>
                      </a:pPr>
                      <a:r>
                        <a:rPr lang="en-US" sz="1200" kern="1200" dirty="0">
                          <a:solidFill>
                            <a:schemeClr val="tx1"/>
                          </a:solidFill>
                          <a:latin typeface="+mn-lt"/>
                          <a:ea typeface="+mn-ea"/>
                          <a:cs typeface="+mn-cs"/>
                        </a:rPr>
                        <a:t>24/1357</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Cheng Chen (Intel)</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Resolution to CID 6181 and 6182</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15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6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(567 - 570)</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354309862"/>
              </p:ext>
            </p:extLst>
          </p:nvPr>
        </p:nvGraphicFramePr>
        <p:xfrm>
          <a:off x="3429000" y="1600200"/>
          <a:ext cx="8305801" cy="155642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r>
                        <a:rPr lang="en-US" sz="1200" kern="1200" dirty="0">
                          <a:solidFill>
                            <a:srgbClr val="00B050"/>
                          </a:solidFill>
                          <a:latin typeface="+mn-lt"/>
                          <a:ea typeface="+mn-ea"/>
                          <a:cs typeface="+mn-cs"/>
                        </a:rPr>
                        <a:t>24/1353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B050"/>
                          </a:solidFill>
                          <a:latin typeface="+mn-lt"/>
                          <a:ea typeface="+mn-ea"/>
                          <a:cs typeface="+mn-cs"/>
                        </a:rPr>
                        <a:t>Zhuqing</a:t>
                      </a:r>
                      <a:r>
                        <a:rPr lang="en-US" sz="1200" kern="1200" dirty="0">
                          <a:solidFill>
                            <a:srgbClr val="00B050"/>
                          </a:solidFill>
                          <a:latin typeface="+mn-lt"/>
                          <a:ea typeface="+mn-ea"/>
                          <a:cs typeface="+mn-cs"/>
                        </a:rPr>
                        <a:t> Tang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Initial SA Ballot Comment Resolutions for OST</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89561">
                <a:tc>
                  <a:txBody>
                    <a:bodyPr/>
                    <a:lstStyle/>
                    <a:p>
                      <a:pPr>
                        <a:spcAft>
                          <a:spcPts val="0"/>
                        </a:spcAft>
                      </a:pPr>
                      <a:r>
                        <a:rPr lang="en-US" sz="1200" kern="1200" dirty="0">
                          <a:solidFill>
                            <a:srgbClr val="00B050"/>
                          </a:solidFill>
                          <a:latin typeface="+mn-lt"/>
                          <a:ea typeface="+mn-ea"/>
                          <a:cs typeface="+mn-cs"/>
                        </a:rPr>
                        <a:t>24/1357</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Resolution to CID 6181 and 6182</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a:spcAft>
                          <a:spcPts val="0"/>
                        </a:spcAft>
                      </a:pPr>
                      <a:r>
                        <a:rPr lang="en-US" sz="1200" kern="1200" dirty="0">
                          <a:solidFill>
                            <a:srgbClr val="00B050"/>
                          </a:solidFill>
                          <a:latin typeface="+mn-lt"/>
                          <a:ea typeface="+mn-ea"/>
                          <a:cs typeface="+mn-cs"/>
                        </a:rPr>
                        <a:t>24/1127</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Narengerile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Initial SA ballot comments - DMG comments Part 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25"/>
                  </a:ext>
                </a:extLst>
              </a:tr>
              <a:tr h="89561">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24/1338</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Alecsander Eitan (Qualcomm)</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initial-sa-ballot-dmg-cid-set1</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4098699785"/>
                  </a:ext>
                </a:extLst>
              </a:tr>
            </a:tbl>
          </a:graphicData>
        </a:graphic>
      </p:graphicFrame>
    </p:spTree>
    <p:extLst>
      <p:ext uri="{BB962C8B-B14F-4D97-AF65-F5344CB8AC3E}">
        <p14:creationId xmlns:p14="http://schemas.microsoft.com/office/powerpoint/2010/main" val="42353234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20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(571 </a:t>
            </a:r>
            <a:r>
              <a:rPr lang="en-US" altLang="zh-CN" sz="1400">
                <a:solidFill>
                  <a:srgbClr val="0000FF"/>
                </a:solidFill>
              </a:rPr>
              <a:t>- 574)</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979606360"/>
              </p:ext>
            </p:extLst>
          </p:nvPr>
        </p:nvGraphicFramePr>
        <p:xfrm>
          <a:off x="3429000" y="1600200"/>
          <a:ext cx="8305801" cy="1739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r>
                        <a:rPr lang="en-US" altLang="zh-CN" sz="1200" kern="1200" dirty="0">
                          <a:solidFill>
                            <a:srgbClr val="00B050"/>
                          </a:solidFill>
                          <a:latin typeface="+mn-lt"/>
                          <a:ea typeface="+mn-ea"/>
                          <a:cs typeface="+mn-cs"/>
                        </a:rPr>
                        <a:t>24/1165</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Steve Shellhammer (Qualcomm)</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Comment Resolutions on Tone Spacing</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10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89561">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24/1398</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Chris Beg (Cognitive Systems)</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SA1 CID 6044 resolution</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24/1351</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Rui Du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Initial SA Ballot Comment Resolutions for DMG Part 2</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25"/>
                  </a:ext>
                </a:extLst>
              </a:tr>
              <a:tr h="89561">
                <a:tc>
                  <a:txBody>
                    <a:bodyPr/>
                    <a:lstStyle/>
                    <a:p>
                      <a:pPr marL="0" algn="l" defTabSz="914400" rtl="0" eaLnBrk="1" latinLnBrk="0" hangingPunct="1">
                        <a:spcAft>
                          <a:spcPts val="0"/>
                        </a:spcAft>
                      </a:pPr>
                      <a:r>
                        <a:rPr lang="en-US" altLang="zh-CN" sz="1200" kern="1200" dirty="0">
                          <a:solidFill>
                            <a:srgbClr val="00B050"/>
                          </a:solidFill>
                          <a:latin typeface="+mn-lt"/>
                          <a:ea typeface="+mn-ea"/>
                          <a:cs typeface="+mn-cs"/>
                        </a:rPr>
                        <a:t>24/1417</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B050"/>
                          </a:solidFill>
                          <a:latin typeface="+mn-lt"/>
                          <a:ea typeface="+mn-ea"/>
                          <a:cs typeface="+mn-cs"/>
                        </a:rPr>
                        <a:t>Ali Raissinia (Qualcomm Inc.)</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B050"/>
                          </a:solidFill>
                          <a:latin typeface="+mn-lt"/>
                          <a:ea typeface="+mn-ea"/>
                          <a:cs typeface="+mn-cs"/>
                        </a:rPr>
                        <a:t>BSS-Color-and-frame-format</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24/1420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Pu (Perry) Wang (MERL)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Initial SA ballot comments - DMG Beam Sector comment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a16="http://schemas.microsoft.com/office/drawing/2014/main"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4098699785"/>
                  </a:ext>
                </a:extLst>
              </a:tr>
            </a:tbl>
          </a:graphicData>
        </a:graphic>
      </p:graphicFrame>
    </p:spTree>
    <p:extLst>
      <p:ext uri="{BB962C8B-B14F-4D97-AF65-F5344CB8AC3E}">
        <p14:creationId xmlns:p14="http://schemas.microsoft.com/office/powerpoint/2010/main" val="31093508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27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(575 - 579)</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048769250"/>
              </p:ext>
            </p:extLst>
          </p:nvPr>
        </p:nvGraphicFramePr>
        <p:xfrm>
          <a:off x="3429000" y="1600200"/>
          <a:ext cx="8305801" cy="192218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a:solidFill>
                            <a:srgbClr val="00B050"/>
                          </a:solidFill>
                          <a:latin typeface="+mn-lt"/>
                          <a:ea typeface="+mn-ea"/>
                          <a:cs typeface="+mn-cs"/>
                        </a:rPr>
                        <a:t>Claudio da Silva (Meta Platforms, Inc.)</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Group discussion about CID 6185 (Hassan)</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184625">
                <a:tc>
                  <a:txBody>
                    <a:bodyPr/>
                    <a:lstStyle/>
                    <a:p>
                      <a:pPr marL="0" algn="l" defTabSz="914400" rtl="0" eaLnBrk="1" latinLnBrk="0" hangingPunct="1">
                        <a:spcAft>
                          <a:spcPts val="0"/>
                        </a:spcAft>
                      </a:pP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a:solidFill>
                            <a:srgbClr val="00B050"/>
                          </a:solidFill>
                          <a:latin typeface="+mn-lt"/>
                          <a:ea typeface="+mn-ea"/>
                          <a:cs typeface="+mn-cs"/>
                        </a:rPr>
                        <a:t>Claudio da Silva (Meta Platforms, Inc.)</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B050"/>
                          </a:solidFill>
                          <a:latin typeface="+mn-lt"/>
                          <a:ea typeface="+mn-ea"/>
                          <a:cs typeface="+mn-cs"/>
                        </a:rPr>
                        <a:t>Group discussion about  CID 6059, 6060 (Dash)</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24/1422</a:t>
                      </a:r>
                      <a:endParaRPr lang="zh-CN" altLang="en-US" sz="1200" kern="1200" dirty="0">
                        <a:solidFill>
                          <a:srgbClr val="0000FF"/>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Po-Kai Huang (Intel)</a:t>
                      </a:r>
                      <a:endParaRPr lang="zh-CN" altLang="en-US" sz="1200" kern="1200" dirty="0">
                        <a:solidFill>
                          <a:srgbClr val="0000FF"/>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CR for sensing replay counter</a:t>
                      </a:r>
                      <a:endParaRPr lang="zh-CN" altLang="en-US" sz="1200" kern="1200" dirty="0">
                        <a:solidFill>
                          <a:srgbClr val="0000FF"/>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30 </a:t>
                      </a:r>
                      <a:r>
                        <a:rPr lang="en-US" altLang="zh-CN" sz="1200" kern="1200" dirty="0" err="1">
                          <a:solidFill>
                            <a:srgbClr val="0000FF"/>
                          </a:solidFill>
                          <a:latin typeface="+mn-lt"/>
                          <a:ea typeface="+mn-ea"/>
                          <a:cs typeface="+mn-cs"/>
                        </a:rPr>
                        <a:t>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val="10025"/>
                  </a:ext>
                </a:extLst>
              </a:tr>
              <a:tr h="89561">
                <a:tc>
                  <a:txBody>
                    <a:bodyPr/>
                    <a:lstStyle/>
                    <a:p>
                      <a:pPr algn="just">
                        <a:spcAft>
                          <a:spcPts val="0"/>
                        </a:spcAft>
                      </a:pPr>
                      <a:r>
                        <a:rPr lang="en-US" sz="1200" dirty="0">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24/1428r1</a:t>
                      </a:r>
                      <a:endParaRPr lang="zh-CN" sz="1050" dirty="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Narengerile (Huawei)</a:t>
                      </a:r>
                      <a:endParaRPr lang="zh-CN" sz="105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Initial SA ballot comments - SBP and OST comments</a:t>
                      </a:r>
                      <a:endParaRPr lang="zh-CN" sz="105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dirty="0">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20 </a:t>
                      </a:r>
                      <a:r>
                        <a:rPr lang="en-US" sz="1200" dirty="0" err="1">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mins</a:t>
                      </a:r>
                      <a:endParaRPr lang="zh-CN" sz="1050" dirty="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4098699785"/>
                  </a:ext>
                </a:extLst>
              </a:tr>
            </a:tbl>
          </a:graphicData>
        </a:graphic>
      </p:graphicFrame>
    </p:spTree>
    <p:extLst>
      <p:ext uri="{BB962C8B-B14F-4D97-AF65-F5344CB8AC3E}">
        <p14:creationId xmlns:p14="http://schemas.microsoft.com/office/powerpoint/2010/main" val="4082948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September 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(580 – 582)</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531111812"/>
              </p:ext>
            </p:extLst>
          </p:nvPr>
        </p:nvGraphicFramePr>
        <p:xfrm>
          <a:off x="3429000" y="1600200"/>
          <a:ext cx="8305801" cy="153356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lgn="just">
                        <a:spcAft>
                          <a:spcPts val="0"/>
                        </a:spcAft>
                      </a:pPr>
                      <a:r>
                        <a:rPr lang="en-US" sz="1200" dirty="0">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24/1384r0</a:t>
                      </a: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Mahmoud Kamel (InterDigital)</a:t>
                      </a: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Initial SA Ballot CR for CID 6043 on Threshold-based Sensing</a:t>
                      </a: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dirty="0">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10 mins</a:t>
                      </a: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val="3594215113"/>
                  </a:ext>
                </a:extLst>
              </a:tr>
              <a:tr h="89561">
                <a:tc>
                  <a:txBody>
                    <a:bodyPr/>
                    <a:lstStyle/>
                    <a:p>
                      <a:pPr algn="just">
                        <a:spcAft>
                          <a:spcPts val="0"/>
                        </a:spcAft>
                      </a:pPr>
                      <a:r>
                        <a:rPr lang="en-US" sz="1200" dirty="0">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24/1450r0</a:t>
                      </a: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Narengerile (Huawei)</a:t>
                      </a: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Initial SA ballot comments - CID 6005</a:t>
                      </a: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dirty="0">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10 mins</a:t>
                      </a: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val="1146535695"/>
                  </a:ext>
                </a:extLst>
              </a:tr>
              <a:tr h="89561">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24/1422</a:t>
                      </a:r>
                      <a:endParaRPr lang="zh-CN" altLang="en-US" sz="1200" kern="1200" dirty="0">
                        <a:solidFill>
                          <a:srgbClr val="0000FF"/>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Po-Kai Huang (Intel)</a:t>
                      </a:r>
                      <a:endParaRPr lang="zh-CN" altLang="en-US" sz="1200" kern="1200" dirty="0">
                        <a:solidFill>
                          <a:srgbClr val="0000FF"/>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CR for sensing replay counter</a:t>
                      </a:r>
                      <a:endParaRPr lang="zh-CN" altLang="en-US" sz="1200" kern="1200" dirty="0">
                        <a:solidFill>
                          <a:srgbClr val="0000FF"/>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30 </a:t>
                      </a:r>
                      <a:r>
                        <a:rPr lang="en-US" altLang="zh-CN" sz="1200" kern="1200" dirty="0" err="1">
                          <a:solidFill>
                            <a:srgbClr val="0000FF"/>
                          </a:solidFill>
                          <a:latin typeface="+mn-lt"/>
                          <a:ea typeface="+mn-ea"/>
                          <a:cs typeface="+mn-cs"/>
                        </a:rPr>
                        <a:t>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val="10025"/>
                  </a:ext>
                </a:extLst>
              </a:tr>
              <a:tr h="89561">
                <a:tc>
                  <a:txBody>
                    <a:bodyPr/>
                    <a:lstStyle/>
                    <a:p>
                      <a:pPr algn="just">
                        <a:spcAft>
                          <a:spcPts val="0"/>
                        </a:spcAft>
                      </a:pPr>
                      <a:endParaRPr lang="zh-CN" sz="1050" dirty="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4098699785"/>
                  </a:ext>
                </a:extLst>
              </a:tr>
            </a:tbl>
          </a:graphicData>
        </a:graphic>
      </p:graphicFrame>
    </p:spTree>
    <p:extLst>
      <p:ext uri="{BB962C8B-B14F-4D97-AF65-F5344CB8AC3E}">
        <p14:creationId xmlns:p14="http://schemas.microsoft.com/office/powerpoint/2010/main" val="21436605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93.7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194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3674165730"/>
              </p:ext>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val="454794694"/>
                    </a:ext>
                  </a:extLst>
                </a:gridCol>
                <a:gridCol w="905750">
                  <a:extLst>
                    <a:ext uri="{9D8B030D-6E8A-4147-A177-3AD203B41FA5}">
                      <a16:colId xmlns:a16="http://schemas.microsoft.com/office/drawing/2014/main" val="27831069"/>
                    </a:ext>
                  </a:extLst>
                </a:gridCol>
                <a:gridCol w="1539774">
                  <a:extLst>
                    <a:ext uri="{9D8B030D-6E8A-4147-A177-3AD203B41FA5}">
                      <a16:colId xmlns:a16="http://schemas.microsoft.com/office/drawing/2014/main" val="1813041955"/>
                    </a:ext>
                  </a:extLst>
                </a:gridCol>
                <a:gridCol w="905750">
                  <a:extLst>
                    <a:ext uri="{9D8B030D-6E8A-4147-A177-3AD203B41FA5}">
                      <a16:colId xmlns:a16="http://schemas.microsoft.com/office/drawing/2014/main" val="506620921"/>
                    </a:ext>
                  </a:extLst>
                </a:gridCol>
                <a:gridCol w="815174">
                  <a:extLst>
                    <a:ext uri="{9D8B030D-6E8A-4147-A177-3AD203B41FA5}">
                      <a16:colId xmlns:a16="http://schemas.microsoft.com/office/drawing/2014/main" val="314894588"/>
                    </a:ext>
                  </a:extLst>
                </a:gridCol>
                <a:gridCol w="815174">
                  <a:extLst>
                    <a:ext uri="{9D8B030D-6E8A-4147-A177-3AD203B41FA5}">
                      <a16:colId xmlns:a16="http://schemas.microsoft.com/office/drawing/2014/main" val="2292879680"/>
                    </a:ext>
                  </a:extLst>
                </a:gridCol>
                <a:gridCol w="894427">
                  <a:extLst>
                    <a:ext uri="{9D8B030D-6E8A-4147-A177-3AD203B41FA5}">
                      <a16:colId xmlns:a16="http://schemas.microsoft.com/office/drawing/2014/main" val="3354473923"/>
                    </a:ext>
                  </a:extLst>
                </a:gridCol>
              </a:tblGrid>
              <a:tr h="180975">
                <a:tc>
                  <a:txBody>
                    <a:bodyPr/>
                    <a:lstStyle/>
                    <a:p>
                      <a:pPr algn="ct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0.115942029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0.821256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0.937198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7626175"/>
                  </a:ext>
                </a:extLst>
              </a:tr>
            </a:tbl>
          </a:graphicData>
        </a:graphic>
      </p:graphicFrame>
    </p:spTree>
    <p:extLst>
      <p:ext uri="{BB962C8B-B14F-4D97-AF65-F5344CB8AC3E}">
        <p14:creationId xmlns:p14="http://schemas.microsoft.com/office/powerpoint/2010/main" val="557631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93063217"/>
              </p:ext>
            </p:extLst>
          </p:nvPr>
        </p:nvGraphicFramePr>
        <p:xfrm>
          <a:off x="2057400" y="918651"/>
          <a:ext cx="7772400" cy="5549734"/>
        </p:xfrm>
        <a:graphic>
          <a:graphicData uri="http://schemas.openxmlformats.org/drawingml/2006/table">
            <a:tbl>
              <a:tblPr/>
              <a:tblGrid>
                <a:gridCol w="1110343">
                  <a:extLst>
                    <a:ext uri="{9D8B030D-6E8A-4147-A177-3AD203B41FA5}">
                      <a16:colId xmlns:a16="http://schemas.microsoft.com/office/drawing/2014/main" val="611200940"/>
                    </a:ext>
                  </a:extLst>
                </a:gridCol>
                <a:gridCol w="1110343">
                  <a:extLst>
                    <a:ext uri="{9D8B030D-6E8A-4147-A177-3AD203B41FA5}">
                      <a16:colId xmlns:a16="http://schemas.microsoft.com/office/drawing/2014/main" val="4059359357"/>
                    </a:ext>
                  </a:extLst>
                </a:gridCol>
                <a:gridCol w="1513114">
                  <a:extLst>
                    <a:ext uri="{9D8B030D-6E8A-4147-A177-3AD203B41FA5}">
                      <a16:colId xmlns:a16="http://schemas.microsoft.com/office/drawing/2014/main" val="1158145895"/>
                    </a:ext>
                  </a:extLst>
                </a:gridCol>
                <a:gridCol w="838200">
                  <a:extLst>
                    <a:ext uri="{9D8B030D-6E8A-4147-A177-3AD203B41FA5}">
                      <a16:colId xmlns:a16="http://schemas.microsoft.com/office/drawing/2014/main" val="517798951"/>
                    </a:ext>
                  </a:extLst>
                </a:gridCol>
                <a:gridCol w="1066800">
                  <a:extLst>
                    <a:ext uri="{9D8B030D-6E8A-4147-A177-3AD203B41FA5}">
                      <a16:colId xmlns:a16="http://schemas.microsoft.com/office/drawing/2014/main" val="1306143447"/>
                    </a:ext>
                  </a:extLst>
                </a:gridCol>
                <a:gridCol w="2133600">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Alecs</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9374852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Ali</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73125822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Chaoming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67759988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Cheng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210357643"/>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 Beg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57777999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Christian Berger </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7791369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Claudio</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18145843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Dash</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742707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Hassan Omar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945372"/>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Henry Ptasinski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1886618"/>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Mahmoud</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5164255"/>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Mark Hamilton</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0414685"/>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Naren</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06016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Pei</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141818337"/>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Perry Wang</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3099472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Rui Du</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99586454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Stephan Sand</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99698158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Shellhammer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68522181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McCann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1246379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Zhuqing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349183664"/>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207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24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170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194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0.115942029</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0.821256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等线" panose="02010600030101010101" pitchFamily="2" charset="-122"/>
                        </a:rPr>
                        <a:t>0.9371981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473319"/>
                  </a:ext>
                </a:extLst>
              </a:tr>
            </a:tbl>
          </a:graphicData>
        </a:graphic>
      </p:graphicFrame>
    </p:spTree>
    <p:extLst>
      <p:ext uri="{BB962C8B-B14F-4D97-AF65-F5344CB8AC3E}">
        <p14:creationId xmlns:p14="http://schemas.microsoft.com/office/powerpoint/2010/main" val="28065562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July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July 	  30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08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400050" lvl="2" indent="0" algn="just">
              <a:spcBef>
                <a:spcPct val="0"/>
              </a:spcBef>
              <a:spcAft>
                <a:spcPts val="300"/>
              </a:spcAft>
              <a:buClr>
                <a:srgbClr val="000000"/>
              </a:buClr>
              <a:buNone/>
              <a:defRPr/>
            </a:pPr>
            <a:endParaRPr lang="en-US" altLang="zh-CN" sz="1800" b="1" strike="sngStrike" dirty="0">
              <a:solidFill>
                <a:schemeClr val="bg1">
                  <a:lumMod val="50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13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15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29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06909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3169173147"/>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rgbClr val="FF0000"/>
                          </a:solidFill>
                        </a:rPr>
                        <a:t>TGbf</a:t>
                      </a:r>
                      <a:endParaRPr lang="en-US" altLang="zh-CN" sz="1800" b="0"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strike="sngStrike" dirty="0" err="1">
                          <a:solidFill>
                            <a:srgbClr val="FF0000"/>
                          </a:solidFill>
                        </a:rPr>
                        <a:t>TGbf</a:t>
                      </a:r>
                      <a:endParaRPr lang="zh-CN" altLang="en-US"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rgbClr val="FF0000"/>
                          </a:solidFill>
                          <a:latin typeface="+mn-lt"/>
                          <a:ea typeface="+mn-ea"/>
                          <a:cs typeface="+mn-cs"/>
                        </a:rPr>
                        <a:t>TGbf</a:t>
                      </a:r>
                      <a:endParaRPr lang="en-US" altLang="zh-CN" sz="1800" b="0" strike="sngStrike"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ext uri="{D42A27DB-BD31-4B8C-83A1-F6EECF244321}">
                <p14:modId xmlns:p14="http://schemas.microsoft.com/office/powerpoint/2010/main" val="1155478833"/>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0311012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September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22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24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31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5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42239932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Aug 	  06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lvl="1"/>
            <a:endParaRPr lang="en-US" altLang="en-US" sz="3600" dirty="0"/>
          </a:p>
        </p:txBody>
      </p:sp>
    </p:spTree>
    <p:extLst>
      <p:ext uri="{BB962C8B-B14F-4D97-AF65-F5344CB8AC3E}">
        <p14:creationId xmlns:p14="http://schemas.microsoft.com/office/powerpoint/2010/main" val="29926550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6025, 6202</a:t>
            </a:r>
          </a:p>
          <a:p>
            <a:pPr lvl="1" algn="just">
              <a:buFont typeface="Arial" panose="020B0604020202020204" pitchFamily="34" charset="0"/>
              <a:buChar char="–"/>
              <a:defRPr/>
            </a:pPr>
            <a:r>
              <a:rPr lang="en-US" altLang="zh-CN" sz="1600" dirty="0"/>
              <a:t>as specified in doc.: 11-24/1348r0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Lei Zhou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1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11-24/1348r0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34596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295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29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6133, 6143, 6146, 6140, 6142, 6144, 6147, 6148, 6159, 6160, 6156, 6161, 6163, 6164, 6165</a:t>
            </a:r>
          </a:p>
          <a:p>
            <a:pPr lvl="1" algn="just">
              <a:buFont typeface="Arial" panose="020B0604020202020204" pitchFamily="34" charset="0"/>
              <a:buChar char="–"/>
              <a:defRPr/>
            </a:pPr>
            <a:r>
              <a:rPr lang="en-US" altLang="zh-CN" sz="1600" dirty="0"/>
              <a:t>as specified in doc.: 11-24/1069r1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r>
              <a:rPr lang="en-US" altLang="zh-CN" sz="1800" b="1" kern="0" dirty="0" err="1"/>
              <a:t>Alecs</a:t>
            </a:r>
            <a:r>
              <a:rPr lang="en-US" altLang="zh-CN" sz="1800" b="1" kern="0" dirty="0"/>
              <a:t>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11-24/1069r1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95737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6019, 6020</a:t>
            </a:r>
          </a:p>
          <a:p>
            <a:pPr lvl="1" algn="just">
              <a:buFont typeface="Arial" panose="020B0604020202020204" pitchFamily="34" charset="0"/>
              <a:buChar char="–"/>
              <a:defRPr/>
            </a:pPr>
            <a:r>
              <a:rPr lang="en-US" altLang="zh-CN" sz="1600" dirty="0"/>
              <a:t>as specified in doc.: 11-24/1064r0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11-24/1064r0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8330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6018 </a:t>
            </a:r>
          </a:p>
          <a:p>
            <a:pPr lvl="1" algn="just">
              <a:buFont typeface="Arial" panose="020B0604020202020204" pitchFamily="34" charset="0"/>
              <a:buChar char="–"/>
              <a:defRPr/>
            </a:pPr>
            <a:r>
              <a:rPr lang="en-US" altLang="zh-CN" sz="1600" dirty="0"/>
              <a:t>as specified in doc.: 11-24/1352r0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11-24/1352r0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3558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None/>
            </a:pPr>
            <a:r>
              <a:rPr lang="en-US" altLang="zh-CN" sz="2800" dirty="0">
                <a:cs typeface="Times New Roman" panose="02020603050405020304" pitchFamily="18" charset="0"/>
              </a:rPr>
              <a:t>Aug 	  20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algn="ctr">
              <a:buFontTx/>
              <a:buNone/>
            </a:pPr>
            <a:r>
              <a:rPr lang="en-US" altLang="zh-CN" sz="2800" dirty="0">
                <a:cs typeface="Times New Roman" panose="02020603050405020304" pitchFamily="18" charset="0"/>
              </a:rPr>
              <a:t>	</a:t>
            </a:r>
          </a:p>
          <a:p>
            <a:pPr lvl="1"/>
            <a:endParaRPr lang="en-US" altLang="en-US" sz="3600" dirty="0"/>
          </a:p>
        </p:txBody>
      </p:sp>
    </p:spTree>
    <p:extLst>
      <p:ext uri="{BB962C8B-B14F-4D97-AF65-F5344CB8AC3E}">
        <p14:creationId xmlns:p14="http://schemas.microsoft.com/office/powerpoint/2010/main" val="38831212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6181 and 6182 </a:t>
            </a:r>
          </a:p>
          <a:p>
            <a:pPr lvl="1" algn="just">
              <a:buFont typeface="Arial" panose="020B0604020202020204" pitchFamily="34" charset="0"/>
              <a:buChar char="–"/>
              <a:defRPr/>
            </a:pPr>
            <a:r>
              <a:rPr lang="en-US" altLang="zh-CN" sz="1600" dirty="0"/>
              <a:t>as specified in doc.: 11-24/1357r0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Claudio Da Silva </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483824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6024, 6032, 6171, 6172</a:t>
            </a:r>
          </a:p>
          <a:p>
            <a:pPr lvl="1" algn="just">
              <a:buFont typeface="Arial" panose="020B0604020202020204" pitchFamily="34" charset="0"/>
              <a:buChar char="–"/>
              <a:defRPr/>
            </a:pPr>
            <a:r>
              <a:rPr lang="en-US" altLang="zh-CN" sz="1600" dirty="0"/>
              <a:t>as specified in doc.: 11-24/1353r1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11-24/1353r1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759314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6179, 6201, 6193, 6194, 6195, 6192, 6150</a:t>
            </a:r>
          </a:p>
          <a:p>
            <a:pPr lvl="1" algn="just">
              <a:buFont typeface="Arial" panose="020B0604020202020204" pitchFamily="34" charset="0"/>
              <a:buChar char="–"/>
              <a:defRPr/>
            </a:pPr>
            <a:r>
              <a:rPr lang="en-US" altLang="zh-CN" sz="1600" dirty="0"/>
              <a:t>as specified in doc.: 11-24/1127r2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 </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11-24/1127r2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84052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6009, 6141 and 6173</a:t>
            </a:r>
          </a:p>
          <a:p>
            <a:pPr lvl="1" algn="just">
              <a:buFont typeface="Arial" panose="020B0604020202020204" pitchFamily="34" charset="0"/>
              <a:buChar char="–"/>
              <a:defRPr/>
            </a:pPr>
            <a:r>
              <a:rPr lang="en-US" altLang="zh-CN" sz="1600" dirty="0"/>
              <a:t>as specified in doc.: 11-24/1338r1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11-24/1338r1</a:t>
            </a:r>
            <a:r>
              <a:rPr lang="en-US" altLang="zh-CN" kern="0" dirty="0"/>
              <a:t>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23659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None/>
            </a:pPr>
            <a:r>
              <a:rPr lang="en-US" altLang="zh-CN" sz="2800" dirty="0">
                <a:cs typeface="Times New Roman" panose="02020603050405020304" pitchFamily="18" charset="0"/>
              </a:rPr>
              <a:t>Aug 	  27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algn="ctr">
              <a:buFontTx/>
              <a:buNone/>
            </a:pPr>
            <a:r>
              <a:rPr lang="en-US" altLang="zh-CN" sz="2800" dirty="0">
                <a:cs typeface="Times New Roman" panose="02020603050405020304" pitchFamily="18" charset="0"/>
              </a:rPr>
              <a:t>	</a:t>
            </a:r>
          </a:p>
          <a:p>
            <a:pPr lvl="1"/>
            <a:endParaRPr lang="en-US" altLang="en-US" sz="3600" dirty="0"/>
          </a:p>
        </p:txBody>
      </p:sp>
    </p:spTree>
    <p:extLst>
      <p:ext uri="{BB962C8B-B14F-4D97-AF65-F5344CB8AC3E}">
        <p14:creationId xmlns:p14="http://schemas.microsoft.com/office/powerpoint/2010/main" val="34080673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6188, 6189, and 6190</a:t>
            </a:r>
          </a:p>
          <a:p>
            <a:pPr lvl="1" algn="just">
              <a:buFont typeface="Arial" panose="020B0604020202020204" pitchFamily="34" charset="0"/>
              <a:buChar char="–"/>
              <a:defRPr/>
            </a:pPr>
            <a:r>
              <a:rPr lang="en-US" altLang="zh-CN" sz="1600" dirty="0"/>
              <a:t>as specified in doc.: 11-24/1165r1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11-24/1165r1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62306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6044 </a:t>
            </a:r>
            <a:endParaRPr lang="en-US" altLang="zh-CN" sz="1600" dirty="0"/>
          </a:p>
          <a:p>
            <a:pPr lvl="1" algn="just">
              <a:buFont typeface="Arial" panose="020B0604020202020204" pitchFamily="34" charset="0"/>
              <a:buChar char="–"/>
              <a:defRPr/>
            </a:pPr>
            <a:r>
              <a:rPr lang="en-US" altLang="zh-CN" sz="1600" dirty="0"/>
              <a:t>as specified in doc.: </a:t>
            </a:r>
            <a:r>
              <a:rPr lang="en-GB" altLang="zh-CN" sz="1600" dirty="0"/>
              <a:t>11-24/1398r0</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11-24/1398r0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244643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doc.: </a:t>
            </a:r>
            <a:r>
              <a:rPr lang="en-GB" altLang="zh-CN" sz="1600" dirty="0"/>
              <a:t>11-24/1417r1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Lei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11-24/1417r1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272526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SG" altLang="zh-CN" sz="1600" dirty="0"/>
              <a:t>6083, 6090, 6100, 6101, 6102, 6103, 6104, 6107, 6108, 6109, 6111, 6125, 6126, 6120, 6121 and 6128</a:t>
            </a:r>
            <a:endParaRPr lang="en-US" altLang="zh-CN" sz="1600" dirty="0"/>
          </a:p>
          <a:p>
            <a:pPr lvl="1" algn="just">
              <a:buFont typeface="Arial" panose="020B0604020202020204" pitchFamily="34" charset="0"/>
              <a:buChar char="–"/>
              <a:defRPr/>
            </a:pPr>
            <a:r>
              <a:rPr lang="en-US" altLang="zh-CN" sz="1600" dirty="0"/>
              <a:t>as specified in doc.: </a:t>
            </a:r>
            <a:r>
              <a:rPr lang="en-GB" altLang="zh-CN" sz="1600" dirty="0"/>
              <a:t>11-24/1351r2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McCann 	</a:t>
            </a:r>
            <a:r>
              <a:rPr lang="en-US" altLang="zh-CN" sz="1800" b="1" dirty="0"/>
              <a:t>	</a:t>
            </a:r>
            <a:r>
              <a:rPr lang="en-US" altLang="zh-CN" sz="1800" b="1" kern="0" dirty="0"/>
              <a:t>Second: Narengerile</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11-24/1351r2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241969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6065, 6084, 6113 </a:t>
            </a:r>
          </a:p>
          <a:p>
            <a:pPr lvl="1" algn="just">
              <a:buFont typeface="Arial" panose="020B0604020202020204" pitchFamily="34" charset="0"/>
              <a:buChar char="–"/>
              <a:defRPr/>
            </a:pPr>
            <a:r>
              <a:rPr lang="pt-BR" altLang="zh-CN" sz="1600" dirty="0"/>
              <a:t>as specified in document 11-24/1420r2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Ali Raissinia </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11-24/1420r2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8571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None/>
            </a:pPr>
            <a:r>
              <a:rPr lang="en-US" altLang="zh-CN" sz="2800" dirty="0">
                <a:cs typeface="Times New Roman" panose="02020603050405020304" pitchFamily="18" charset="0"/>
              </a:rPr>
              <a:t>Sept 	  03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algn="ctr">
              <a:buFontTx/>
              <a:buNone/>
            </a:pPr>
            <a:r>
              <a:rPr lang="en-US" altLang="zh-CN" sz="2800" dirty="0">
                <a:cs typeface="Times New Roman" panose="02020603050405020304" pitchFamily="18" charset="0"/>
              </a:rPr>
              <a:t>	</a:t>
            </a:r>
          </a:p>
          <a:p>
            <a:pPr lvl="1"/>
            <a:endParaRPr lang="en-US" altLang="en-US" sz="3600" dirty="0"/>
          </a:p>
        </p:txBody>
      </p:sp>
    </p:spTree>
    <p:extLst>
      <p:ext uri="{BB962C8B-B14F-4D97-AF65-F5344CB8AC3E}">
        <p14:creationId xmlns:p14="http://schemas.microsoft.com/office/powerpoint/2010/main" val="12587964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6059, 6060, 6185</a:t>
            </a:r>
          </a:p>
          <a:p>
            <a:pPr lvl="1" algn="just">
              <a:buFont typeface="Arial" panose="020B0604020202020204" pitchFamily="34" charset="0"/>
              <a:buChar char="–"/>
              <a:defRPr/>
            </a:pPr>
            <a:r>
              <a:rPr lang="pt-BR" altLang="zh-CN" sz="1600" dirty="0"/>
              <a:t>as specified in document 11-24/1441r1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11-24/1441r1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85444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6045  </a:t>
            </a:r>
          </a:p>
          <a:p>
            <a:pPr lvl="1" algn="just">
              <a:buFont typeface="Arial" panose="020B0604020202020204" pitchFamily="34" charset="0"/>
              <a:buChar char="–"/>
              <a:defRPr/>
            </a:pPr>
            <a:r>
              <a:rPr lang="pt-BR" altLang="zh-CN" sz="1600" dirty="0"/>
              <a:t>as specified in document 11-24/1428r3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11-24/1428r3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11491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6067 </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McCann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5843879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156550</TotalTime>
  <Words>4827</Words>
  <Application>Microsoft Office PowerPoint</Application>
  <PresentationFormat>宽屏</PresentationFormat>
  <Paragraphs>923</Paragraphs>
  <Slides>49</Slides>
  <Notes>49</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49</vt:i4>
      </vt:variant>
    </vt:vector>
  </HeadingPairs>
  <TitlesOfParts>
    <vt:vector size="61"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June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819</cp:revision>
  <cp:lastPrinted>2014-11-04T15:04:57Z</cp:lastPrinted>
  <dcterms:created xsi:type="dcterms:W3CDTF">2007-04-17T18:10:23Z</dcterms:created>
  <dcterms:modified xsi:type="dcterms:W3CDTF">2024-09-03T00:48:38Z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(3)2fnh208+gJ+pg6SnkNALSERtbSK56KRKOyxQuTKd69LmyDT1G3SDSLLqX4beIg/IUMqbT3qb
OPV6HB4azFFj34VxJJ5Awrhr0P3FYr+0j5U5Nicw8kFBmXUXokrGhqVhPIp0xdGB0L0EkHgO
DF0DYcO2rH+I/1Yd1ShmQBfZQgXWit0YTBslaw71WJ81iyl6s9I69buKg/KS3qOpsZTBdAoa
VCssTrO2m6F7aQOylf</vt:lpwstr>
  </property>
  <property fmtid="{D5CDD505-2E9C-101B-9397-08002B2CF9AE}" pid="27" name="_2015_ms_pID_7253431">
    <vt:lpwstr>ViPYMvqeyqI8G0VQaKmg5u/9t6xygeAxyPhzt0K9aN48cIX0ycZaRl
TjGdnQntDugwHwGyAtcEjUzcTwpkD5CnQz2iQS8w2lxpUfA+J4q+Or8gGwjE9Q/L5HqjHyve
nflHb8Lgl7dkSzf9Eks/sKJiIVgiiMqL4f3z+MNqccAbAY58L1/nb97DxZOaObLW2cV0Zd2Z
fSakpb1ByhKPNn7I46ZNIxZ4FJYggf00dC2Y</vt:lpwstr>
  </property>
  <property fmtid="{D5CDD505-2E9C-101B-9397-08002B2CF9AE}" pid="28" name="_2015_ms_pID_7253432">
    <vt:lpwstr>OPcWbbz2PdzcmRbDMsgH5QE=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