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27" r:id="rId21"/>
    <p:sldId id="897" r:id="rId22"/>
    <p:sldId id="1438" r:id="rId23"/>
    <p:sldId id="1439" r:id="rId24"/>
    <p:sldId id="1440" r:id="rId25"/>
    <p:sldId id="1437" r:id="rId26"/>
    <p:sldId id="1212" r:id="rId27"/>
    <p:sldId id="1211" r:id="rId28"/>
    <p:sldId id="1213" r:id="rId29"/>
    <p:sldId id="1214" r:id="rId30"/>
    <p:sldId id="1215" r:id="rId31"/>
    <p:sldId id="1216" r:id="rId32"/>
    <p:sldId id="1217" r:id="rId33"/>
    <p:sldId id="1218" r:id="rId34"/>
    <p:sldId id="1219" r:id="rId35"/>
    <p:sldId id="1220" r:id="rId36"/>
    <p:sldId id="1421" r:id="rId37"/>
    <p:sldId id="1024" r:id="rId38"/>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86734" autoAdjust="0"/>
  </p:normalViewPr>
  <p:slideViewPr>
    <p:cSldViewPr>
      <p:cViewPr varScale="1">
        <p:scale>
          <a:sx n="95" d="100"/>
          <a:sy n="95" d="100"/>
        </p:scale>
        <p:origin x="660"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42399472"/>
        <c:axId val="42403280"/>
      </c:barChart>
      <c:catAx>
        <c:axId val="4239947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2403280"/>
        <c:crosses val="autoZero"/>
        <c:auto val="1"/>
        <c:lblAlgn val="ctr"/>
        <c:lblOffset val="100"/>
        <c:noMultiLvlLbl val="0"/>
      </c:catAx>
      <c:valAx>
        <c:axId val="4240328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239947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a:solidFill>
                  <a:schemeClr val="tx1"/>
                </a:solidFill>
              </a:rPr>
              <a:t>802.11-24/1356r6</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August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2024-08-07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2353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829271617"/>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r>
                        <a:rPr lang="en-US" altLang="zh-CN" sz="1200" kern="1200" dirty="0">
                          <a:solidFill>
                            <a:schemeClr val="tx1"/>
                          </a:solidFill>
                          <a:latin typeface="+mn-lt"/>
                          <a:ea typeface="+mn-ea"/>
                          <a:cs typeface="+mn-cs"/>
                        </a:rPr>
                        <a:t>24/1165</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Comment Resolutions on Tone Spacing</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10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89561">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24/1398</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Chris Beg (Cognitive Systems)</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SA1 CID 6044 resolution</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24/1351</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a:solidFill>
                            <a:schemeClr val="tx1"/>
                          </a:solidFill>
                          <a:latin typeface="+mn-lt"/>
                          <a:ea typeface="+mn-ea"/>
                          <a:cs typeface="+mn-cs"/>
                        </a:rPr>
                        <a:t>Rui Du (Huawei)</a:t>
                      </a:r>
                      <a:endParaRPr lang="zh-CN" altLang="en-US" sz="1200" kern="120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Initial SA Ballot Comment Resolutions for DMG Part 2</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24/1417</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BSS-Color-and-frame-format</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20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24/1420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Pu (Perry) Wang (MERL)</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Initial SA ballot comments - DMG Beam Sector comment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310935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(XXX </a:t>
            </a:r>
            <a:r>
              <a:rPr lang="en-US" altLang="zh-CN" sz="1400">
                <a:solidFill>
                  <a:srgbClr val="0000FF"/>
                </a:solidFill>
              </a:rPr>
              <a:t>- XXX)</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014619661"/>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09945">
                  <a:extLst>
                    <a:ext uri="{9D8B030D-6E8A-4147-A177-3AD203B41FA5}">
                      <a16:colId xmlns:a16="http://schemas.microsoft.com/office/drawing/2014/main" val="20001"/>
                    </a:ext>
                  </a:extLst>
                </a:gridCol>
                <a:gridCol w="4123023">
                  <a:extLst>
                    <a:ext uri="{9D8B030D-6E8A-4147-A177-3AD203B41FA5}">
                      <a16:colId xmlns:a16="http://schemas.microsoft.com/office/drawing/2014/main" val="20002"/>
                    </a:ext>
                  </a:extLst>
                </a:gridCol>
                <a:gridCol w="1434095">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89561">
                <a:tc>
                  <a:txBody>
                    <a:bodyPr/>
                    <a:lstStyle/>
                    <a:p>
                      <a:pPr>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Group discussion about CID 6185 (Hassan)</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272771115"/>
                  </a:ext>
                </a:extLst>
              </a:tr>
              <a:tr h="184625">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chemeClr val="tx1"/>
                          </a:solidFill>
                          <a:latin typeface="+mn-lt"/>
                          <a:ea typeface="+mn-ea"/>
                          <a:cs typeface="+mn-cs"/>
                        </a:rPr>
                        <a:t>Claudio da Silva (Meta Platforms, Inc.)</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chemeClr val="tx1"/>
                          </a:solidFill>
                          <a:latin typeface="+mn-lt"/>
                          <a:ea typeface="+mn-ea"/>
                          <a:cs typeface="+mn-cs"/>
                        </a:rPr>
                        <a:t>Group discussion about  CID 6059, 6060 (Dash)</a:t>
                      </a: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chemeClr val="tx1"/>
                          </a:solidFill>
                          <a:latin typeface="+mn-lt"/>
                          <a:ea typeface="+mn-ea"/>
                          <a:cs typeface="+mn-cs"/>
                        </a:rPr>
                        <a:t>30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524546384"/>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0025"/>
                  </a:ext>
                </a:extLst>
              </a:tr>
              <a:tr h="89561">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4098699785"/>
                  </a:ext>
                </a:extLst>
              </a:tr>
            </a:tbl>
          </a:graphicData>
        </a:graphic>
      </p:graphicFrame>
    </p:spTree>
    <p:extLst>
      <p:ext uri="{BB962C8B-B14F-4D97-AF65-F5344CB8AC3E}">
        <p14:creationId xmlns:p14="http://schemas.microsoft.com/office/powerpoint/2010/main" val="408294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82.6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171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239497652"/>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val="454794694"/>
                    </a:ext>
                  </a:extLst>
                </a:gridCol>
                <a:gridCol w="905750">
                  <a:extLst>
                    <a:ext uri="{9D8B030D-6E8A-4147-A177-3AD203B41FA5}">
                      <a16:colId xmlns:a16="http://schemas.microsoft.com/office/drawing/2014/main" val="27831069"/>
                    </a:ext>
                  </a:extLst>
                </a:gridCol>
                <a:gridCol w="1539774">
                  <a:extLst>
                    <a:ext uri="{9D8B030D-6E8A-4147-A177-3AD203B41FA5}">
                      <a16:colId xmlns:a16="http://schemas.microsoft.com/office/drawing/2014/main" val="1813041955"/>
                    </a:ext>
                  </a:extLst>
                </a:gridCol>
                <a:gridCol w="905750">
                  <a:extLst>
                    <a:ext uri="{9D8B030D-6E8A-4147-A177-3AD203B41FA5}">
                      <a16:colId xmlns:a16="http://schemas.microsoft.com/office/drawing/2014/main" val="506620921"/>
                    </a:ext>
                  </a:extLst>
                </a:gridCol>
                <a:gridCol w="815174">
                  <a:extLst>
                    <a:ext uri="{9D8B030D-6E8A-4147-A177-3AD203B41FA5}">
                      <a16:colId xmlns:a16="http://schemas.microsoft.com/office/drawing/2014/main" val="314894588"/>
                    </a:ext>
                  </a:extLst>
                </a:gridCol>
                <a:gridCol w="815174">
                  <a:extLst>
                    <a:ext uri="{9D8B030D-6E8A-4147-A177-3AD203B41FA5}">
                      <a16:colId xmlns:a16="http://schemas.microsoft.com/office/drawing/2014/main" val="2292879680"/>
                    </a:ext>
                  </a:extLst>
                </a:gridCol>
                <a:gridCol w="894427">
                  <a:extLst>
                    <a:ext uri="{9D8B030D-6E8A-4147-A177-3AD203B41FA5}">
                      <a16:colId xmlns:a16="http://schemas.microsoft.com/office/drawing/2014/main"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0.082125604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0.7439614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0.826087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4063271848"/>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93748529"/>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Ali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8145843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Dash</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742707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Hassan Omar</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0</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Mahmoud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Mark Hamilton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dirty="0">
                          <a:solidFill>
                            <a:srgbClr val="000000"/>
                          </a:solidFill>
                          <a:effectLst/>
                          <a:latin typeface="Calibri" panose="020F0502020204030204" pitchFamily="34" charset="0"/>
                          <a:ea typeface="等线" panose="02010600030101010101" pitchFamily="2" charset="-122"/>
                        </a:rPr>
                        <a:t>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40414685"/>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Naren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38</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1418183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Perry Wang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154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0.082125604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0.7439614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0.826087</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a:t>
            </a:r>
            <a:r>
              <a:rPr lang="en-US" altLang="zh-CN" b="0" dirty="0" err="1">
                <a:solidFill>
                  <a:srgbClr val="0000FF"/>
                </a:solidFill>
              </a:rPr>
              <a:t>Plenay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rPr>
              <a:t>to be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id="{5CCF5190-D621-488B-9830-E025634DFF8A}"/>
              </a:ext>
            </a:extLst>
          </p:cNvPr>
          <p:cNvGraphicFramePr>
            <a:graphicFrameLocks noGrp="1"/>
          </p:cNvGraphicFramePr>
          <p:nvPr>
            <p:extLst>
              <p:ext uri="{D42A27DB-BD31-4B8C-83A1-F6EECF244321}">
                <p14:modId xmlns:p14="http://schemas.microsoft.com/office/powerpoint/2010/main" val="3049316158"/>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dirty="0" err="1">
                          <a:solidFill>
                            <a:schemeClr val="tx1"/>
                          </a:solidFill>
                        </a:rPr>
                        <a:t>TGbf</a:t>
                      </a:r>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031101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29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a:t>
            </a:r>
            <a:r>
              <a:rPr lang="en-US" altLang="zh-CN" sz="2800">
                <a:cs typeface="Times New Roman" panose="02020603050405020304" pitchFamily="18" charset="0"/>
              </a:rPr>
              <a:t>	</a:t>
            </a:r>
            <a:endParaRPr lang="en-US" altLang="zh-CN" sz="2800" dirty="0">
              <a:cs typeface="Times New Roman" panose="02020603050405020304" pitchFamily="18" charset="0"/>
            </a:endParaRP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156248</TotalTime>
  <Words>3932</Words>
  <Application>Microsoft Office PowerPoint</Application>
  <PresentationFormat>宽屏</PresentationFormat>
  <Paragraphs>753</Paragraphs>
  <Slides>37</Slides>
  <Notes>37</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37</vt:i4>
      </vt:variant>
    </vt:vector>
  </HeadingPairs>
  <TitlesOfParts>
    <vt:vector size="49"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763</cp:revision>
  <cp:lastPrinted>2014-11-04T15:04:57Z</cp:lastPrinted>
  <dcterms:created xsi:type="dcterms:W3CDTF">2007-04-17T18:10:23Z</dcterms:created>
  <dcterms:modified xsi:type="dcterms:W3CDTF">2024-08-20T07:31:00Z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(3)RLSrUeMrwabilrhcybp58DVOVesxFz5XjzIMBac6gDanwc8iAc2Cm/+U4OMy0ueoTX0DiY08
+HkhIs+eltIAqIIewnqINblhhHM0HRVOZlPgqZ4uXQxHFy4jMHFBn31qtunF5e1q22aiMV9T
8SOcSNT7Sz56Bz7dvFmWIV12mhd6gb8/7WHSAG07EpbqFyrJqUuFjzFIkcSSgTLC7nObTQCC
elbAQJ3+a04pVVsHQy</vt:lpwstr>
  </property>
  <property fmtid="{D5CDD505-2E9C-101B-9397-08002B2CF9AE}" pid="27" name="_2015_ms_pID_7253431">
    <vt:lpwstr>PeIJfAOzcuitdd9+eJqTNv15p5cg2aJGGKQNZBFIwZVvjDLWjLF68y
IRJFh22c1+qGa0xFi9m89sqbmygNldul9bron4c6CQB/hl+Z81pw+wHXVlq3DYj8tvPEwKwh
bCkCm06C5vRlieZnnyDPOwE0C9A2pm5S10uoYPj1LHw/Y2UOBlr3OpsiHoW7FVkLCYys9Xvs
J295RVztl4kJ5HOLzKLSywqdl31epn9qVAlY</vt:lpwstr>
  </property>
  <property fmtid="{D5CDD505-2E9C-101B-9397-08002B2CF9AE}" pid="28" name="_2015_ms_pID_7253432">
    <vt:lpwstr>nUQbJdQuD+YIQ9e2+KXOFKg=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