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396" r:id="rId17"/>
    <p:sldId id="1441" r:id="rId18"/>
    <p:sldId id="1427" r:id="rId19"/>
    <p:sldId id="897" r:id="rId20"/>
    <p:sldId id="1438" r:id="rId21"/>
    <p:sldId id="1439" r:id="rId22"/>
    <p:sldId id="1440" r:id="rId23"/>
    <p:sldId id="1437" r:id="rId24"/>
    <p:sldId id="1212" r:id="rId25"/>
    <p:sldId id="1211" r:id="rId26"/>
    <p:sldId id="1213" r:id="rId27"/>
    <p:sldId id="1214" r:id="rId28"/>
    <p:sldId id="1215" r:id="rId29"/>
    <p:sldId id="1421" r:id="rId30"/>
    <p:sldId id="1024" r:id="rId3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101" d="100"/>
          <a:sy n="101" d="100"/>
        </p:scale>
        <p:origin x="462" y="10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134</c:v>
                </c:pt>
                <c:pt idx="1">
                  <c:v>5</c:v>
                </c:pt>
                <c:pt idx="2">
                  <c:v>68</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64</c:v>
                </c:pt>
                <c:pt idx="1">
                  <c:v>5</c:v>
                </c:pt>
                <c:pt idx="2">
                  <c:v>66</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485024720"/>
        <c:axId val="1485027440"/>
      </c:barChart>
      <c:catAx>
        <c:axId val="148502472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485027440"/>
        <c:crosses val="autoZero"/>
        <c:auto val="1"/>
        <c:lblAlgn val="ctr"/>
        <c:lblOffset val="100"/>
        <c:noMultiLvlLbl val="0"/>
      </c:catAx>
      <c:valAx>
        <c:axId val="148502744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48502472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73973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100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13873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41656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59771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54916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483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246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a:solidFill>
                  <a:schemeClr val="tx1"/>
                </a:solidFill>
              </a:rPr>
              <a:t>802.11-24/1356r3</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August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en-US" sz="3600" dirty="0">
                <a:solidFill>
                  <a:srgbClr val="0000FF"/>
                </a:solidFill>
              </a:rPr>
              <a:t>June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2024-08-01</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66572188"/>
              </p:ext>
            </p:extLst>
          </p:nvPr>
        </p:nvGraphicFramePr>
        <p:xfrm>
          <a:off x="3429000" y="1600200"/>
          <a:ext cx="8305801" cy="195798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24/1349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Henry Ptasinski (Element78 Communications LLC)</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Replay Counter Signaling for Protected Sensing Frames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extLst>
                  <a:ext uri="{0D108BD9-81ED-4DB2-BD59-A6C34878D82A}">
                    <a16:rowId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24/1348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Pei Zhou (TCL)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SA1 comment resolution for sensing capabilities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24/1069</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Narengerile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Initial SA ballot comments - DMG comments Part 2</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30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23"/>
                  </a:ext>
                </a:extLst>
              </a:tr>
              <a:tr h="89561">
                <a:tc>
                  <a:txBody>
                    <a:bodyPr/>
                    <a:lstStyle/>
                    <a:p>
                      <a:pPr>
                        <a:spcAft>
                          <a:spcPts val="0"/>
                        </a:spcAft>
                      </a:pPr>
                      <a:r>
                        <a:rPr lang="en-US" sz="1200" kern="1200" dirty="0">
                          <a:solidFill>
                            <a:srgbClr val="00B050"/>
                          </a:solidFill>
                          <a:latin typeface="+mn-lt"/>
                          <a:ea typeface="+mn-ea"/>
                          <a:cs typeface="+mn-cs"/>
                        </a:rPr>
                        <a:t>24/1352</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B050"/>
                          </a:solidFill>
                          <a:latin typeface="+mn-lt"/>
                          <a:ea typeface="+mn-ea"/>
                          <a:cs typeface="+mn-cs"/>
                        </a:rPr>
                        <a:t>Zhuqing</a:t>
                      </a:r>
                      <a:r>
                        <a:rPr lang="en-US" sz="1200" kern="1200" dirty="0">
                          <a:solidFill>
                            <a:srgbClr val="00B050"/>
                          </a:solidFill>
                          <a:latin typeface="+mn-lt"/>
                          <a:ea typeface="+mn-ea"/>
                          <a:cs typeface="+mn-cs"/>
                        </a:rPr>
                        <a:t> Tang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Initial SA Ballot Comment Resolutions for CID 6018</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24"/>
                  </a:ext>
                </a:extLst>
              </a:tr>
              <a:tr h="89561">
                <a:tc>
                  <a:txBody>
                    <a:bodyPr/>
                    <a:lstStyle/>
                    <a:p>
                      <a:pPr>
                        <a:spcAft>
                          <a:spcPts val="0"/>
                        </a:spcAft>
                      </a:pPr>
                      <a:r>
                        <a:rPr lang="en-US" sz="1200" kern="1200" dirty="0">
                          <a:solidFill>
                            <a:srgbClr val="0000FF"/>
                          </a:solidFill>
                          <a:latin typeface="+mn-lt"/>
                          <a:ea typeface="+mn-ea"/>
                          <a:cs typeface="+mn-cs"/>
                        </a:rPr>
                        <a:t>24/1353</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00FF"/>
                          </a:solidFill>
                          <a:latin typeface="+mn-lt"/>
                          <a:ea typeface="+mn-ea"/>
                          <a:cs typeface="+mn-cs"/>
                        </a:rPr>
                        <a:t>Zhuqing</a:t>
                      </a:r>
                      <a:r>
                        <a:rPr lang="en-US" sz="1200" kern="1200" dirty="0">
                          <a:solidFill>
                            <a:srgbClr val="0000FF"/>
                          </a:solidFill>
                          <a:latin typeface="+mn-lt"/>
                          <a:ea typeface="+mn-ea"/>
                          <a:cs typeface="+mn-cs"/>
                        </a:rPr>
                        <a:t> Tang (Huawei)</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Initial SA Ballot Comment Resolutions for OST</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20 mins</a:t>
                      </a:r>
                      <a:endParaRPr lang="zh-CN" altLang="en-US"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val="1272771115"/>
                  </a:ext>
                </a:extLst>
              </a:tr>
              <a:tr h="89561">
                <a:tc>
                  <a:txBody>
                    <a:bodyPr/>
                    <a:lstStyle/>
                    <a:p>
                      <a:pPr>
                        <a:spcAft>
                          <a:spcPts val="0"/>
                        </a:spcAft>
                      </a:pPr>
                      <a:r>
                        <a:rPr lang="en-US" sz="1200" kern="1200" dirty="0">
                          <a:solidFill>
                            <a:schemeClr val="tx1"/>
                          </a:solidFill>
                          <a:latin typeface="+mn-lt"/>
                          <a:ea typeface="+mn-ea"/>
                          <a:cs typeface="+mn-cs"/>
                        </a:rPr>
                        <a:t>24/1357</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Cheng Chen (Intel)</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Resolution to CID 6181 and 6182</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15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52454638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5"/>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6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zh-CN" sz="1400" dirty="0"/>
          </a:p>
          <a:p>
            <a:pPr algn="just"/>
            <a:r>
              <a:rPr lang="en-US" altLang="zh-CN" sz="1400" dirty="0">
                <a:solidFill>
                  <a:srgbClr val="0000FF"/>
                </a:solidFill>
              </a:rPr>
              <a:t>Motion (567 - 570)</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103769389"/>
              </p:ext>
            </p:extLst>
          </p:nvPr>
        </p:nvGraphicFramePr>
        <p:xfrm>
          <a:off x="3429000" y="1600200"/>
          <a:ext cx="8305801" cy="155642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r>
                        <a:rPr lang="en-US" sz="1200" kern="1200" dirty="0">
                          <a:solidFill>
                            <a:srgbClr val="0000FF"/>
                          </a:solidFill>
                          <a:latin typeface="+mn-lt"/>
                          <a:ea typeface="+mn-ea"/>
                          <a:cs typeface="+mn-cs"/>
                        </a:rPr>
                        <a:t>24/1353</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00FF"/>
                          </a:solidFill>
                          <a:latin typeface="+mn-lt"/>
                          <a:ea typeface="+mn-ea"/>
                          <a:cs typeface="+mn-cs"/>
                        </a:rPr>
                        <a:t>Zhuqing</a:t>
                      </a:r>
                      <a:r>
                        <a:rPr lang="en-US" sz="1200" kern="1200" dirty="0">
                          <a:solidFill>
                            <a:srgbClr val="0000FF"/>
                          </a:solidFill>
                          <a:latin typeface="+mn-lt"/>
                          <a:ea typeface="+mn-ea"/>
                          <a:cs typeface="+mn-cs"/>
                        </a:rPr>
                        <a:t> Tang (Huawei)</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Initial SA Ballot Comment Resolutions for OST</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20 mins</a:t>
                      </a:r>
                      <a:endParaRPr lang="zh-CN" altLang="en-US"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val="1272771115"/>
                  </a:ext>
                </a:extLst>
              </a:tr>
              <a:tr h="89561">
                <a:tc>
                  <a:txBody>
                    <a:bodyPr/>
                    <a:lstStyle/>
                    <a:p>
                      <a:pPr>
                        <a:spcAft>
                          <a:spcPts val="0"/>
                        </a:spcAft>
                      </a:pPr>
                      <a:r>
                        <a:rPr lang="en-US" sz="1200" kern="1200" dirty="0">
                          <a:solidFill>
                            <a:schemeClr val="tx1"/>
                          </a:solidFill>
                          <a:latin typeface="+mn-lt"/>
                          <a:ea typeface="+mn-ea"/>
                          <a:cs typeface="+mn-cs"/>
                        </a:rPr>
                        <a:t>24/1357</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Cheng Chen (Intel)</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Resolution to CID 6181 and 6182</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15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524546384"/>
                  </a:ext>
                </a:extLst>
              </a:tr>
              <a:tr h="89561">
                <a:tc>
                  <a:txBody>
                    <a:bodyPr/>
                    <a:lstStyle/>
                    <a:p>
                      <a:pPr>
                        <a:spcAft>
                          <a:spcPts val="0"/>
                        </a:spcAft>
                      </a:pPr>
                      <a:r>
                        <a:rPr lang="en-US" sz="1200" kern="1200" dirty="0">
                          <a:solidFill>
                            <a:schemeClr val="tx1"/>
                          </a:solidFill>
                          <a:latin typeface="+mn-lt"/>
                          <a:ea typeface="+mn-ea"/>
                          <a:cs typeface="+mn-cs"/>
                        </a:rPr>
                        <a:t>24/1127</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Narengerile (Huawei)</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Initial SA ballot comments - DMG comments Part 3</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30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25"/>
                  </a:ext>
                </a:extLst>
              </a:tr>
              <a:tr h="89561">
                <a:tc>
                  <a:txBody>
                    <a:bodyPr/>
                    <a:lstStyle/>
                    <a:p>
                      <a:pPr marL="0" algn="l" defTabSz="914400" rtl="0" eaLnBrk="1" latinLnBrk="0" hangingPunct="1">
                        <a:spcAft>
                          <a:spcPts val="0"/>
                        </a:spcAft>
                      </a:pPr>
                      <a:r>
                        <a:rPr lang="en-US" sz="1200" kern="1200" dirty="0">
                          <a:solidFill>
                            <a:schemeClr val="tx1"/>
                          </a:solidFill>
                          <a:latin typeface="+mn-lt"/>
                          <a:ea typeface="+mn-ea"/>
                          <a:cs typeface="+mn-cs"/>
                        </a:rPr>
                        <a:t>24/1338</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chemeClr val="tx1"/>
                          </a:solidFill>
                          <a:latin typeface="+mn-lt"/>
                          <a:ea typeface="+mn-ea"/>
                          <a:cs typeface="+mn-cs"/>
                        </a:rPr>
                        <a:t>Alecsander Eitan (Qualcomm)</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chemeClr val="tx1"/>
                          </a:solidFill>
                          <a:latin typeface="+mn-lt"/>
                          <a:ea typeface="+mn-ea"/>
                          <a:cs typeface="+mn-cs"/>
                        </a:rPr>
                        <a:t>initial-sa-ballot-dmg-cid-set1</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chemeClr val="tx1"/>
                          </a:solidFill>
                          <a:latin typeface="+mn-lt"/>
                          <a:ea typeface="+mn-ea"/>
                          <a:cs typeface="+mn-cs"/>
                        </a:rPr>
                        <a:t>15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75451724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36906922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4098699785"/>
                  </a:ext>
                </a:extLst>
              </a:tr>
            </a:tbl>
          </a:graphicData>
        </a:graphic>
      </p:graphicFrame>
    </p:spTree>
    <p:extLst>
      <p:ext uri="{BB962C8B-B14F-4D97-AF65-F5344CB8AC3E}">
        <p14:creationId xmlns:p14="http://schemas.microsoft.com/office/powerpoint/2010/main" val="42353234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65.2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135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id="{5913DE59-0E1E-4D6B-B0B4-4E37CCBA3423}"/>
              </a:ext>
            </a:extLst>
          </p:cNvPr>
          <p:cNvGraphicFramePr/>
          <p:nvPr>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id="{DB42ED4E-CE37-477B-B5D7-B1A783F08C74}"/>
              </a:ext>
            </a:extLst>
          </p:cNvPr>
          <p:cNvGraphicFramePr>
            <a:graphicFrameLocks noGrp="1"/>
          </p:cNvGraphicFramePr>
          <p:nvPr>
            <p:extLst/>
          </p:nvPr>
        </p:nvGraphicFramePr>
        <p:xfrm>
          <a:off x="533401" y="3886200"/>
          <a:ext cx="6781799" cy="2032635"/>
        </p:xfrm>
        <a:graphic>
          <a:graphicData uri="http://schemas.openxmlformats.org/drawingml/2006/table">
            <a:tbl>
              <a:tblPr/>
              <a:tblGrid>
                <a:gridCol w="905750">
                  <a:extLst>
                    <a:ext uri="{9D8B030D-6E8A-4147-A177-3AD203B41FA5}">
                      <a16:colId xmlns:a16="http://schemas.microsoft.com/office/drawing/2014/main" val="454794694"/>
                    </a:ext>
                  </a:extLst>
                </a:gridCol>
                <a:gridCol w="905750">
                  <a:extLst>
                    <a:ext uri="{9D8B030D-6E8A-4147-A177-3AD203B41FA5}">
                      <a16:colId xmlns:a16="http://schemas.microsoft.com/office/drawing/2014/main" val="27831069"/>
                    </a:ext>
                  </a:extLst>
                </a:gridCol>
                <a:gridCol w="1539774">
                  <a:extLst>
                    <a:ext uri="{9D8B030D-6E8A-4147-A177-3AD203B41FA5}">
                      <a16:colId xmlns:a16="http://schemas.microsoft.com/office/drawing/2014/main" val="1813041955"/>
                    </a:ext>
                  </a:extLst>
                </a:gridCol>
                <a:gridCol w="905750">
                  <a:extLst>
                    <a:ext uri="{9D8B030D-6E8A-4147-A177-3AD203B41FA5}">
                      <a16:colId xmlns:a16="http://schemas.microsoft.com/office/drawing/2014/main" val="506620921"/>
                    </a:ext>
                  </a:extLst>
                </a:gridCol>
                <a:gridCol w="815174">
                  <a:extLst>
                    <a:ext uri="{9D8B030D-6E8A-4147-A177-3AD203B41FA5}">
                      <a16:colId xmlns:a16="http://schemas.microsoft.com/office/drawing/2014/main" val="314894588"/>
                    </a:ext>
                  </a:extLst>
                </a:gridCol>
                <a:gridCol w="815174">
                  <a:extLst>
                    <a:ext uri="{9D8B030D-6E8A-4147-A177-3AD203B41FA5}">
                      <a16:colId xmlns:a16="http://schemas.microsoft.com/office/drawing/2014/main" val="2292879680"/>
                    </a:ext>
                  </a:extLst>
                </a:gridCol>
                <a:gridCol w="894427">
                  <a:extLst>
                    <a:ext uri="{9D8B030D-6E8A-4147-A177-3AD203B41FA5}">
                      <a16:colId xmlns:a16="http://schemas.microsoft.com/office/drawing/2014/main" val="3354473923"/>
                    </a:ext>
                  </a:extLst>
                </a:gridCol>
              </a:tblGrid>
              <a:tr h="180975">
                <a:tc>
                  <a:txBody>
                    <a:bodyPr/>
                    <a:lstStyle/>
                    <a:p>
                      <a:pPr algn="ctr"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1744929"/>
                  </a:ext>
                </a:extLst>
              </a:tr>
              <a:tr h="180975">
                <a:tc>
                  <a:txBody>
                    <a:bodyPr/>
                    <a:lstStyle/>
                    <a:p>
                      <a:pPr algn="l" fontAlgn="b"/>
                      <a:r>
                        <a:rPr lang="en-US" sz="1100" b="1" i="0" u="none" strike="noStrike" dirty="0">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Naren</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2974230"/>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Individual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Tony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4497537"/>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3164674"/>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0.004830918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0.647343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0.65217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7626175"/>
                  </a:ext>
                </a:extLst>
              </a:tr>
            </a:tbl>
          </a:graphicData>
        </a:graphic>
      </p:graphicFrame>
    </p:spTree>
    <p:extLst>
      <p:ext uri="{BB962C8B-B14F-4D97-AF65-F5344CB8AC3E}">
        <p14:creationId xmlns:p14="http://schemas.microsoft.com/office/powerpoint/2010/main" val="5576316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id="{78B4BB70-1D22-4F14-B5FD-5222C184BC6D}"/>
              </a:ext>
            </a:extLst>
          </p:cNvPr>
          <p:cNvGraphicFramePr>
            <a:graphicFrameLocks noGrp="1"/>
          </p:cNvGraphicFramePr>
          <p:nvPr>
            <p:extLst/>
          </p:nvPr>
        </p:nvGraphicFramePr>
        <p:xfrm>
          <a:off x="2057400" y="918651"/>
          <a:ext cx="7772400" cy="5339274"/>
        </p:xfrm>
        <a:graphic>
          <a:graphicData uri="http://schemas.openxmlformats.org/drawingml/2006/table">
            <a:tbl>
              <a:tblPr/>
              <a:tblGrid>
                <a:gridCol w="1110343">
                  <a:extLst>
                    <a:ext uri="{9D8B030D-6E8A-4147-A177-3AD203B41FA5}">
                      <a16:colId xmlns:a16="http://schemas.microsoft.com/office/drawing/2014/main" val="611200940"/>
                    </a:ext>
                  </a:extLst>
                </a:gridCol>
                <a:gridCol w="1110343">
                  <a:extLst>
                    <a:ext uri="{9D8B030D-6E8A-4147-A177-3AD203B41FA5}">
                      <a16:colId xmlns:a16="http://schemas.microsoft.com/office/drawing/2014/main" val="4059359357"/>
                    </a:ext>
                  </a:extLst>
                </a:gridCol>
                <a:gridCol w="1513114">
                  <a:extLst>
                    <a:ext uri="{9D8B030D-6E8A-4147-A177-3AD203B41FA5}">
                      <a16:colId xmlns:a16="http://schemas.microsoft.com/office/drawing/2014/main" val="1158145895"/>
                    </a:ext>
                  </a:extLst>
                </a:gridCol>
                <a:gridCol w="838200">
                  <a:extLst>
                    <a:ext uri="{9D8B030D-6E8A-4147-A177-3AD203B41FA5}">
                      <a16:colId xmlns:a16="http://schemas.microsoft.com/office/drawing/2014/main" val="517798951"/>
                    </a:ext>
                  </a:extLst>
                </a:gridCol>
                <a:gridCol w="1066800">
                  <a:extLst>
                    <a:ext uri="{9D8B030D-6E8A-4147-A177-3AD203B41FA5}">
                      <a16:colId xmlns:a16="http://schemas.microsoft.com/office/drawing/2014/main" val="1306143447"/>
                    </a:ext>
                  </a:extLst>
                </a:gridCol>
                <a:gridCol w="2133600">
                  <a:extLst>
                    <a:ext uri="{9D8B030D-6E8A-4147-A177-3AD203B41FA5}">
                      <a16:colId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68364"/>
                  </a:ext>
                </a:extLst>
              </a:tr>
              <a:tr h="219985">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Alecs</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74852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67759988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210357643"/>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7779994"/>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 Beg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7791369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Christian Berger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181458438"/>
                  </a:ext>
                </a:extLst>
              </a:tr>
              <a:tr h="219985">
                <a:tc>
                  <a:txBody>
                    <a:bodyPr/>
                    <a:lstStyle/>
                    <a:p>
                      <a:pPr algn="l" fontAlgn="b"/>
                      <a:r>
                        <a:rPr lang="en-US" sz="1100" b="0" i="0" u="none" strike="noStrike" dirty="0">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35742707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Dash</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394537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Hassan Omar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188661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Henry Ptasinski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7516425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Mahmoud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041468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Mark Hamilton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606016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Naren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418183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Pei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3099472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Rui Du</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586454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Stephan Sand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99698158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Stephen Shellhammer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8522181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Stephen McCann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1246379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Zhuqing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9183664"/>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5660413"/>
                  </a:ext>
                </a:extLst>
              </a:tr>
              <a:tr h="21998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0782417"/>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0.004830918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0.647343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0.652174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473319"/>
                  </a:ext>
                </a:extLst>
              </a:tr>
            </a:tbl>
          </a:graphicData>
        </a:graphic>
      </p:graphicFrame>
    </p:spTree>
    <p:extLst>
      <p:ext uri="{BB962C8B-B14F-4D97-AF65-F5344CB8AC3E}">
        <p14:creationId xmlns:p14="http://schemas.microsoft.com/office/powerpoint/2010/main" val="28065562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July </a:t>
            </a:r>
            <a:r>
              <a:rPr lang="en-US" altLang="zh-CN" b="0" dirty="0" err="1">
                <a:solidFill>
                  <a:srgbClr val="0000FF"/>
                </a:solidFill>
              </a:rPr>
              <a:t>Plenay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July 	  30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08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13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15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29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03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306909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September</a:t>
            </a:r>
            <a:r>
              <a:rPr lang="en-US" altLang="zh-CN" b="1" dirty="0"/>
              <a:t> Interim 2024,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3049316158"/>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dirty="0" err="1">
                          <a:solidFill>
                            <a:schemeClr val="tx1"/>
                          </a:solidFill>
                        </a:rPr>
                        <a:t>TGbf</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ext uri="{D42A27DB-BD31-4B8C-83A1-F6EECF244321}">
                <p14:modId xmlns:p14="http://schemas.microsoft.com/office/powerpoint/2010/main" val="1155478833"/>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0311012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Aug 	  06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p>
          <a:p>
            <a:pPr lvl="1"/>
            <a:endParaRPr lang="en-US" altLang="en-US" sz="3600" dirty="0"/>
          </a:p>
        </p:txBody>
      </p:sp>
    </p:spTree>
    <p:extLst>
      <p:ext uri="{BB962C8B-B14F-4D97-AF65-F5344CB8AC3E}">
        <p14:creationId xmlns:p14="http://schemas.microsoft.com/office/powerpoint/2010/main" val="29926550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567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6025, 6202</a:t>
            </a:r>
          </a:p>
          <a:p>
            <a:pPr lvl="1" algn="just">
              <a:buFont typeface="Arial" panose="020B0604020202020204" pitchFamily="34" charset="0"/>
              <a:buChar char="–"/>
              <a:defRPr/>
            </a:pPr>
            <a:r>
              <a:rPr lang="en-US" altLang="zh-CN" sz="1600" dirty="0"/>
              <a:t>as specified in doc.: 11-24/1348r0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11-24/1348r0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345969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568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6133, 6143, 6146, 6140, 6142, 6144, 6147, 6148, 6159, 6160, 6156, 6161, 6163, 6164, 6165</a:t>
            </a:r>
          </a:p>
          <a:p>
            <a:pPr lvl="1" algn="just">
              <a:buFont typeface="Arial" panose="020B0604020202020204" pitchFamily="34" charset="0"/>
              <a:buChar char="–"/>
              <a:defRPr/>
            </a:pPr>
            <a:r>
              <a:rPr lang="en-US" altLang="zh-CN" sz="1600" dirty="0"/>
              <a:t>as specified in doc.: 11-24/1069r1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11-24/1069r1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95737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569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6019, 6020</a:t>
            </a:r>
          </a:p>
          <a:p>
            <a:pPr lvl="1" algn="just">
              <a:buFont typeface="Arial" panose="020B0604020202020204" pitchFamily="34" charset="0"/>
              <a:buChar char="–"/>
              <a:defRPr/>
            </a:pPr>
            <a:r>
              <a:rPr lang="en-US" altLang="zh-CN" sz="1600" dirty="0"/>
              <a:t>as specified in doc.: 11-24/1064r0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11-24/1064r0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628330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6018 </a:t>
            </a:r>
          </a:p>
          <a:p>
            <a:pPr lvl="1" algn="just">
              <a:buFont typeface="Arial" panose="020B0604020202020204" pitchFamily="34" charset="0"/>
              <a:buChar char="–"/>
              <a:defRPr/>
            </a:pPr>
            <a:r>
              <a:rPr lang="en-US" altLang="zh-CN" sz="1600" dirty="0"/>
              <a:t>as specified in doc.: 11-24/1352r0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11-24/1352r0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3558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4478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08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13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15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29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155872</TotalTime>
  <Words>3398</Words>
  <Application>Microsoft Office PowerPoint</Application>
  <PresentationFormat>宽屏</PresentationFormat>
  <Paragraphs>614</Paragraphs>
  <Slides>30</Slides>
  <Notes>30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30</vt:i4>
      </vt:variant>
    </vt:vector>
  </HeadingPairs>
  <TitlesOfParts>
    <vt:vector size="42"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June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728</cp:revision>
  <cp:lastPrinted>2014-11-04T15:04:57Z</cp:lastPrinted>
  <dcterms:created xsi:type="dcterms:W3CDTF">2007-04-17T18:10:23Z</dcterms:created>
  <dcterms:modified xsi:type="dcterms:W3CDTF">2024-08-05T01:59:35Z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(3)RLSrUeMrwabilrhcybp58DVOVesxFz5XjzIMBac6gDanwc8iAc2Cm/+U4OMy0ueoTX0DiY08
+HkhIs+eltIAqIIewnqINblhhHM0HRVOZlPgqZ4uXQxHFy4jMHFBn31qtunF5e1q22aiMV9T
8SOcSNT7Sz56Bz7dvFmWIV12mhd6gb8/7WHSAG07EpbqFyrJqUuFjzFIkcSSgTLC7nObTQCC
elbAQJ3+a04pVVsHQy</vt:lpwstr>
  </property>
  <property fmtid="{D5CDD505-2E9C-101B-9397-08002B2CF9AE}" pid="27" name="_2015_ms_pID_7253431">
    <vt:lpwstr>PeIJfAOzcuitdd9+eJqTNv15p5cg2aJGGKQNZBFIwZVvjDLWjLF68y
IRJFh22c1+qGa0xFi9m89sqbmygNldul9bron4c6CQB/hl+Z81pw+wHXVlq3DYj8tvPEwKwh
bCkCm06C5vRlieZnnyDPOwE0C9A2pm5S10uoYPj1LHw/Y2UOBlr3OpsiHoW7FVkLCYys9Xvs
J295RVztl4kJ5HOLzKLSywqdl31epn9qVAlY</vt:lpwstr>
  </property>
  <property fmtid="{D5CDD505-2E9C-101B-9397-08002B2CF9AE}" pid="28" name="_2015_ms_pID_7253432">
    <vt:lpwstr>nUQbJdQuD+YIQ9e2+KXOFKg=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