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0" r:id="rId3"/>
  </p:sldMasterIdLst>
  <p:notesMasterIdLst>
    <p:notesMasterId r:id="rId15"/>
  </p:notesMasterIdLst>
  <p:handoutMasterIdLst>
    <p:handoutMasterId r:id="rId16"/>
  </p:handoutMasterIdLst>
  <p:sldIdLst>
    <p:sldId id="256" r:id="rId4"/>
    <p:sldId id="274" r:id="rId5"/>
    <p:sldId id="315" r:id="rId6"/>
    <p:sldId id="319" r:id="rId7"/>
    <p:sldId id="314" r:id="rId8"/>
    <p:sldId id="318" r:id="rId9"/>
    <p:sldId id="308" r:id="rId10"/>
    <p:sldId id="2147309897" r:id="rId11"/>
    <p:sldId id="264" r:id="rId12"/>
    <p:sldId id="2147309896" r:id="rId13"/>
    <p:sldId id="2147309894" r:id="rId1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B1934-689F-981B-E166-D7E78EAE2252}" name="白川淳/主任研究員" initials="白川淳/主任研究員" userId="S::S124203@win.sharp.co.jp::7b10b453-eb49-418f-a7ad-e0a50a2639f8" providerId="AD"/>
  <p188:author id="{575154A7-0E93-60B5-0E95-23B029BA094E}" name="sharp" initials="s" userId="sharp" providerId="None"/>
  <p188:author id="{7C6EBAAA-10E4-AC30-994C-7388C2239E1B}" name="佐藤拓広/研究員" initials="佐藤拓広/研究員" userId="S::S141598@win.sharp.co.jp::6a081072-ea46-41fe-9d7c-90aef55243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3EB"/>
    <a:srgbClr val="FFB0B0"/>
    <a:srgbClr val="00B050"/>
    <a:srgbClr val="FF6600"/>
    <a:srgbClr val="FFCC99"/>
    <a:srgbClr val="0070C0"/>
    <a:srgbClr val="7030A0"/>
    <a:srgbClr val="3F93D0"/>
    <a:srgbClr val="4C9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5534" autoAdjust="0"/>
  </p:normalViewPr>
  <p:slideViewPr>
    <p:cSldViewPr>
      <p:cViewPr varScale="1">
        <p:scale>
          <a:sx n="95" d="100"/>
          <a:sy n="95" d="100"/>
        </p:scale>
        <p:origin x="1152" y="78"/>
      </p:cViewPr>
      <p:guideLst>
        <p:guide orient="horz" pos="2160"/>
        <p:guide pos="3840"/>
      </p:guideLst>
    </p:cSldViewPr>
  </p:slideViewPr>
  <p:outlineViewPr>
    <p:cViewPr varScale="1">
      <p:scale>
        <a:sx n="170" d="200"/>
        <a:sy n="170" d="200"/>
      </p:scale>
      <p:origin x="-780" y="-84"/>
    </p:cViewPr>
  </p:outlineViewPr>
  <p:notesTextViewPr>
    <p:cViewPr>
      <p:scale>
        <a:sx n="125" d="100"/>
        <a:sy n="125"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dirty="0"/>
              <a:t>doc.: IEEE 802.11-24/0625r0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11/13/2024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802.11-24/0625r0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802.11-24/0625r0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ltLang="ja-JP"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802.11-24/0625r0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Month Year</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John Doe, Some Company</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Page </a:t>
            </a:r>
            <a:fld id="{EA25EADA-8DDC-4EE3-B5F1-3BBBDDDD6BEC}"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125999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i="1"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3</a:t>
            </a:fld>
            <a:endParaRPr lang="en-US" dirty="0"/>
          </a:p>
        </p:txBody>
      </p:sp>
    </p:spTree>
    <p:extLst>
      <p:ext uri="{BB962C8B-B14F-4D97-AF65-F5344CB8AC3E}">
        <p14:creationId xmlns:p14="http://schemas.microsoft.com/office/powerpoint/2010/main" val="278151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None/>
              <a:tabLst/>
              <a:defRPr/>
            </a:pPr>
            <a:endParaRPr lang="en-US" altLang="ja-JP" b="0"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129547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buFont typeface="Arial" panose="020B0604020202020204" pitchFamily="34" charset="0"/>
              <a:buNone/>
            </a:pPr>
            <a:endParaRPr lang="en-US" altLang="ja-JP" i="1"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123699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None/>
              <a:tabLst/>
              <a:defRPr/>
            </a:pPr>
            <a:endParaRPr lang="en-US" altLang="ja-JP" i="1"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296539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802.11-24/0625r0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9</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802.11-24/0625r0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Month Year</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John Doe, Some Company</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Page </a:t>
            </a:r>
            <a:fld id="{EA25EADA-8DDC-4EE3-B5F1-3BBBDDDD6BEC}"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52955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802.11-24/0625r0</a:t>
            </a:r>
            <a:endParaRPr lang="en-US" dirty="0"/>
          </a:p>
        </p:txBody>
      </p:sp>
      <p:sp>
        <p:nvSpPr>
          <p:cNvPr id="5" name="日付プレースホルダー 4"/>
          <p:cNvSpPr>
            <a:spLocks noGrp="1"/>
          </p:cNvSpPr>
          <p:nvPr>
            <p:ph type="dt"/>
          </p:nvPr>
        </p:nvSpPr>
        <p:spPr/>
        <p:txBody>
          <a:bodyPr/>
          <a:lstStyle/>
          <a:p>
            <a:r>
              <a:rPr lang="en-US"/>
              <a:t>Month Year</a:t>
            </a:r>
            <a:endParaRPr lang="en-US" dirty="0"/>
          </a:p>
        </p:txBody>
      </p:sp>
      <p:sp>
        <p:nvSpPr>
          <p:cNvPr id="6" name="フッター プレースホルダー 5"/>
          <p:cNvSpPr>
            <a:spLocks noGrp="1"/>
          </p:cNvSpPr>
          <p:nvPr>
            <p:ph type="ftr"/>
          </p:nvPr>
        </p:nvSpPr>
        <p:spPr/>
        <p:txBody>
          <a:bodyPr/>
          <a:lstStyle/>
          <a:p>
            <a:r>
              <a:rPr lang="en-US"/>
              <a:t>John Doe, Some Company</a:t>
            </a:r>
            <a:endParaRPr lang="en-US" dirty="0"/>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11</a:t>
            </a:fld>
            <a:endParaRPr lang="en-US" dirty="0"/>
          </a:p>
        </p:txBody>
      </p:sp>
    </p:spTree>
    <p:extLst>
      <p:ext uri="{BB962C8B-B14F-4D97-AF65-F5344CB8AC3E}">
        <p14:creationId xmlns:p14="http://schemas.microsoft.com/office/powerpoint/2010/main" val="103574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dirty="0"/>
              <a:t>Oct. 2024</a:t>
            </a:r>
            <a:endParaRPr lang="en-GB" altLang="ja-JP"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Apr. 2024</a:t>
            </a:r>
            <a:endParaRPr lang="en-GB" altLang="ja-JP" dirty="0"/>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137404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Ryota Yamada, Sharp</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Apr. 2024</a:t>
            </a:r>
            <a:endParaRPr lang="en-GB" dirty="0"/>
          </a:p>
        </p:txBody>
      </p:sp>
    </p:spTree>
    <p:extLst>
      <p:ext uri="{BB962C8B-B14F-4D97-AF65-F5344CB8AC3E}">
        <p14:creationId xmlns:p14="http://schemas.microsoft.com/office/powerpoint/2010/main" val="420586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a:t>Apr. 2024</a:t>
            </a:r>
            <a:endParaRPr lang="en-GB"/>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195979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Apr. 2024</a:t>
            </a:r>
            <a:endParaRPr lang="en-GB"/>
          </a:p>
        </p:txBody>
      </p:sp>
      <p:sp>
        <p:nvSpPr>
          <p:cNvPr id="6" name="Footer Placeholder 5"/>
          <p:cNvSpPr>
            <a:spLocks noGrp="1"/>
          </p:cNvSpPr>
          <p:nvPr>
            <p:ph type="ftr" idx="11"/>
          </p:nvPr>
        </p:nvSpPr>
        <p:spPr/>
        <p:txBody>
          <a:bodyPr/>
          <a:lstStyle>
            <a:lvl1pPr>
              <a:defRPr/>
            </a:lvl1pPr>
          </a:lstStyle>
          <a:p>
            <a:r>
              <a:rPr lang="en-GB"/>
              <a:t>Ryota Yamada, Sharp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269017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Apr.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Ryota Yamada, Sharp</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276106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Apr. 2024</a:t>
            </a:r>
            <a:endParaRPr lang="en-GB"/>
          </a:p>
        </p:txBody>
      </p:sp>
      <p:sp>
        <p:nvSpPr>
          <p:cNvPr id="4" name="Footer Placeholder 3"/>
          <p:cNvSpPr>
            <a:spLocks noGrp="1"/>
          </p:cNvSpPr>
          <p:nvPr>
            <p:ph type="ftr" idx="11"/>
          </p:nvPr>
        </p:nvSpPr>
        <p:spPr/>
        <p:txBody>
          <a:bodyPr/>
          <a:lstStyle>
            <a:lvl1pPr>
              <a:defRPr/>
            </a:lvl1pPr>
          </a:lstStyle>
          <a:p>
            <a:r>
              <a:rPr lang="en-GB"/>
              <a:t>Ryota Yamada, Sharp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3007426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Apr. 2024</a:t>
            </a:r>
            <a:endParaRPr lang="en-GB"/>
          </a:p>
        </p:txBody>
      </p:sp>
      <p:sp>
        <p:nvSpPr>
          <p:cNvPr id="3" name="Footer Placeholder 2"/>
          <p:cNvSpPr>
            <a:spLocks noGrp="1"/>
          </p:cNvSpPr>
          <p:nvPr>
            <p:ph type="ftr" idx="11"/>
          </p:nvPr>
        </p:nvSpPr>
        <p:spPr/>
        <p:txBody>
          <a:bodyPr/>
          <a:lstStyle>
            <a:lvl1pPr>
              <a:defRPr/>
            </a:lvl1pPr>
          </a:lstStyle>
          <a:p>
            <a:r>
              <a:rPr lang="en-GB"/>
              <a:t>Ryota Yamada, Sharp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123853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Apr. 2024</a:t>
            </a:r>
            <a:endParaRPr lang="en-GB"/>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2840130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Apr. 2024</a:t>
            </a:r>
            <a:endParaRPr lang="en-GB"/>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345746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dirty="0"/>
              <a:t>Jul. 2024</a:t>
            </a:r>
            <a:endParaRPr lang="en-GB" altLang="ja-JP"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62731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Oct. 2024</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Jul. 2024</a:t>
            </a:r>
            <a:endParaRPr lang="en-GB" dirty="0"/>
          </a:p>
        </p:txBody>
      </p:sp>
    </p:spTree>
    <p:extLst>
      <p:ext uri="{BB962C8B-B14F-4D97-AF65-F5344CB8AC3E}">
        <p14:creationId xmlns:p14="http://schemas.microsoft.com/office/powerpoint/2010/main" val="58734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dirty="0"/>
              <a:t>Jul. 2024</a:t>
            </a:r>
            <a:endParaRPr lang="en-GB"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157776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dirty="0"/>
              <a:t>Jul. 2024</a:t>
            </a:r>
            <a:endParaRPr lang="en-GB" dirty="0"/>
          </a:p>
        </p:txBody>
      </p:sp>
      <p:sp>
        <p:nvSpPr>
          <p:cNvPr id="6" name="Footer Placeholder 5"/>
          <p:cNvSpPr>
            <a:spLocks noGrp="1"/>
          </p:cNvSpPr>
          <p:nvPr>
            <p:ph type="ftr" idx="11"/>
          </p:nvPr>
        </p:nvSpPr>
        <p:spPr/>
        <p:txBody>
          <a:bodyPr/>
          <a:lstStyle>
            <a:lvl1pPr>
              <a:defRPr/>
            </a:lvl1pPr>
          </a:lstStyle>
          <a:p>
            <a:r>
              <a:rPr lang="en-GB" dirty="0"/>
              <a:t>Takuhiro Sato, Sharp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307703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dirty="0"/>
              <a:t>Jul.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Takuhiro Sato, Sharp</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304143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dirty="0"/>
              <a:t>Jul. 2024</a:t>
            </a:r>
            <a:endParaRPr lang="en-GB" dirty="0"/>
          </a:p>
        </p:txBody>
      </p:sp>
      <p:sp>
        <p:nvSpPr>
          <p:cNvPr id="4" name="Footer Placeholder 3"/>
          <p:cNvSpPr>
            <a:spLocks noGrp="1"/>
          </p:cNvSpPr>
          <p:nvPr>
            <p:ph type="ftr" idx="11"/>
          </p:nvPr>
        </p:nvSpPr>
        <p:spPr/>
        <p:txBody>
          <a:bodyPr/>
          <a:lstStyle>
            <a:lvl1pPr>
              <a:defRPr/>
            </a:lvl1pPr>
          </a:lstStyle>
          <a:p>
            <a:r>
              <a:rPr lang="en-GB" altLang="ja-JP" dirty="0"/>
              <a:t>Takuhiro Sato</a:t>
            </a:r>
            <a:r>
              <a:rPr lang="en-GB" dirty="0"/>
              <a:t>, Sharp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3778336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Jul. 2024</a:t>
            </a:r>
            <a:endParaRPr lang="en-GB" dirty="0"/>
          </a:p>
        </p:txBody>
      </p:sp>
      <p:sp>
        <p:nvSpPr>
          <p:cNvPr id="3" name="Footer Placeholder 2"/>
          <p:cNvSpPr>
            <a:spLocks noGrp="1"/>
          </p:cNvSpPr>
          <p:nvPr>
            <p:ph type="ftr" idx="11"/>
          </p:nvPr>
        </p:nvSpPr>
        <p:spPr/>
        <p:txBody>
          <a:bodyPr/>
          <a:lstStyle>
            <a:lvl1pPr>
              <a:defRPr/>
            </a:lvl1pPr>
          </a:lstStyle>
          <a:p>
            <a:r>
              <a:rPr lang="en-GB" dirty="0"/>
              <a:t>Takuhiro Sato, Sharp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135961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Jul.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2685026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Jul.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324522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dirty="0"/>
              <a:t>Oct. 2024</a:t>
            </a:r>
            <a:endParaRPr lang="en-GB"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dirty="0"/>
              <a:t>Oct. 2024</a:t>
            </a:r>
            <a:endParaRPr lang="en-GB" dirty="0"/>
          </a:p>
        </p:txBody>
      </p:sp>
      <p:sp>
        <p:nvSpPr>
          <p:cNvPr id="6" name="Footer Placeholder 5"/>
          <p:cNvSpPr>
            <a:spLocks noGrp="1"/>
          </p:cNvSpPr>
          <p:nvPr>
            <p:ph type="ftr" idx="11"/>
          </p:nvPr>
        </p:nvSpPr>
        <p:spPr/>
        <p:txBody>
          <a:bodyPr/>
          <a:lstStyle>
            <a:lvl1pPr>
              <a:defRPr/>
            </a:lvl1pPr>
          </a:lstStyle>
          <a:p>
            <a:r>
              <a:rPr lang="en-GB" dirty="0"/>
              <a:t>Takuhiro Sato, Sharp</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dirty="0"/>
              <a:t>Oct.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Takuhiro Sato, Sharp</a:t>
            </a:r>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dirty="0"/>
              <a:t>Oct. 2024</a:t>
            </a:r>
            <a:endParaRPr lang="en-GB" dirty="0"/>
          </a:p>
        </p:txBody>
      </p:sp>
      <p:sp>
        <p:nvSpPr>
          <p:cNvPr id="4" name="Footer Placeholder 3"/>
          <p:cNvSpPr>
            <a:spLocks noGrp="1"/>
          </p:cNvSpPr>
          <p:nvPr>
            <p:ph type="ftr" idx="11"/>
          </p:nvPr>
        </p:nvSpPr>
        <p:spPr/>
        <p:txBody>
          <a:bodyPr/>
          <a:lstStyle>
            <a:lvl1pPr>
              <a:defRPr/>
            </a:lvl1pPr>
          </a:lstStyle>
          <a:p>
            <a:r>
              <a:rPr lang="en-GB" altLang="ja-JP" dirty="0"/>
              <a:t>Takuhiro Sato</a:t>
            </a:r>
            <a:r>
              <a:rPr lang="en-GB" dirty="0"/>
              <a:t>, Sharp</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Oct. 2024</a:t>
            </a:r>
            <a:endParaRPr lang="en-GB" dirty="0"/>
          </a:p>
        </p:txBody>
      </p:sp>
      <p:sp>
        <p:nvSpPr>
          <p:cNvPr id="3" name="Footer Placeholder 2"/>
          <p:cNvSpPr>
            <a:spLocks noGrp="1"/>
          </p:cNvSpPr>
          <p:nvPr>
            <p:ph type="ftr" idx="11"/>
          </p:nvPr>
        </p:nvSpPr>
        <p:spPr/>
        <p:txBody>
          <a:bodyPr/>
          <a:lstStyle>
            <a:lvl1pPr>
              <a:defRPr/>
            </a:lvl1pPr>
          </a:lstStyle>
          <a:p>
            <a:r>
              <a:rPr lang="en-GB" dirty="0"/>
              <a:t>Takuhiro Sato, Sharp</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Oct.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Oct.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Oct.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802.11-24/1355r1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Apr.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Ryota Yamada, Sharp</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802.11-24/1355r1</a:t>
            </a:r>
          </a:p>
        </p:txBody>
      </p:sp>
    </p:spTree>
    <p:extLst>
      <p:ext uri="{BB962C8B-B14F-4D97-AF65-F5344CB8AC3E}">
        <p14:creationId xmlns:p14="http://schemas.microsoft.com/office/powerpoint/2010/main" val="276045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Jul.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802.11-24/1355r1</a:t>
            </a:r>
          </a:p>
        </p:txBody>
      </p:sp>
    </p:spTree>
    <p:extLst>
      <p:ext uri="{BB962C8B-B14F-4D97-AF65-F5344CB8AC3E}">
        <p14:creationId xmlns:p14="http://schemas.microsoft.com/office/powerpoint/2010/main" val="14895387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dirty="0"/>
              <a:t>Considerations on SCS enhancement</a:t>
            </a:r>
            <a:endParaRPr lang="en-GB" sz="2800"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mj-lt"/>
              </a:rPr>
              <a:t>Date:</a:t>
            </a:r>
            <a:r>
              <a:rPr lang="en-GB" sz="2000" b="0" dirty="0">
                <a:latin typeface="+mj-lt"/>
              </a:rPr>
              <a:t> 2024-</a:t>
            </a:r>
            <a:r>
              <a:rPr lang="en-US" altLang="ja-JP" sz="2000" b="0" dirty="0">
                <a:latin typeface="+mj-lt"/>
              </a:rPr>
              <a:t>10</a:t>
            </a:r>
            <a:r>
              <a:rPr lang="en-GB" sz="2000" b="0" dirty="0">
                <a:latin typeface="+mj-lt"/>
              </a:rPr>
              <a:t>-31</a:t>
            </a:r>
          </a:p>
        </p:txBody>
      </p:sp>
      <p:sp>
        <p:nvSpPr>
          <p:cNvPr id="6" name="Date Placeholder 3"/>
          <p:cNvSpPr>
            <a:spLocks noGrp="1"/>
          </p:cNvSpPr>
          <p:nvPr>
            <p:ph type="dt" idx="10"/>
          </p:nvPr>
        </p:nvSpPr>
        <p:spPr/>
        <p:txBody>
          <a:bodyPr/>
          <a:lstStyle/>
          <a:p>
            <a:r>
              <a:rPr lang="en-US" altLang="ja-JP" dirty="0">
                <a:latin typeface="+mj-lt"/>
              </a:rPr>
              <a:t>Oct. 2024</a:t>
            </a:r>
            <a:endParaRPr lang="en-GB" dirty="0">
              <a:latin typeface="+mj-lt"/>
            </a:endParaRPr>
          </a:p>
        </p:txBody>
      </p:sp>
      <p:sp>
        <p:nvSpPr>
          <p:cNvPr id="7" name="Footer Placeholder 4"/>
          <p:cNvSpPr>
            <a:spLocks noGrp="1"/>
          </p:cNvSpPr>
          <p:nvPr>
            <p:ph type="ftr" idx="11"/>
          </p:nvPr>
        </p:nvSpPr>
        <p:spPr/>
        <p:txBody>
          <a:bodyPr/>
          <a:lstStyle/>
          <a:p>
            <a:r>
              <a:rPr lang="en-GB" dirty="0">
                <a:latin typeface="+mj-lt"/>
              </a:rPr>
              <a:t>Takuhiro Sato, Sharp</a:t>
            </a:r>
          </a:p>
        </p:txBody>
      </p:sp>
      <p:sp>
        <p:nvSpPr>
          <p:cNvPr id="8" name="Slide Number Placeholder 5"/>
          <p:cNvSpPr>
            <a:spLocks noGrp="1"/>
          </p:cNvSpPr>
          <p:nvPr>
            <p:ph type="sldNum" idx="12"/>
          </p:nvPr>
        </p:nvSpPr>
        <p:spPr/>
        <p:txBody>
          <a:bodyPr/>
          <a:lstStyle/>
          <a:p>
            <a:r>
              <a:rPr lang="en-GB" dirty="0">
                <a:latin typeface="+mj-lt"/>
              </a:rPr>
              <a:t>Slide </a:t>
            </a:r>
            <a:fld id="{93823DB3-BAA4-4F4A-B4B3-ED9ABE70E976}" type="slidenum">
              <a:rPr lang="en-GB">
                <a:latin typeface="+mj-lt"/>
              </a:rPr>
              <a:pPr/>
              <a:t>1</a:t>
            </a:fld>
            <a:endParaRPr lang="en-GB" dirty="0">
              <a:latin typeface="+mj-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102415394"/>
              </p:ext>
            </p:extLst>
          </p:nvPr>
        </p:nvGraphicFramePr>
        <p:xfrm>
          <a:off x="985838" y="2414588"/>
          <a:ext cx="10017125" cy="2435225"/>
        </p:xfrm>
        <a:graphic>
          <a:graphicData uri="http://schemas.openxmlformats.org/presentationml/2006/ole">
            <mc:AlternateContent xmlns:mc="http://schemas.openxmlformats.org/markup-compatibility/2006">
              <mc:Choice xmlns:v="urn:schemas-microsoft-com:vml" Requires="v">
                <p:oleObj name="Document" r:id="rId3" imgW="10439485" imgH="2549931" progId="Word.Document.8">
                  <p:embed/>
                </p:oleObj>
              </mc:Choice>
              <mc:Fallback>
                <p:oleObj name="Document" r:id="rId3" imgW="10439485" imgH="2549931" progId="Word.Document.8">
                  <p:embed/>
                  <p:pic>
                    <p:nvPicPr>
                      <p:cNvPr id="0" name="Picture 3"/>
                      <p:cNvPicPr>
                        <a:picLocks noChangeAspect="1" noChangeArrowheads="1"/>
                      </p:cNvPicPr>
                      <p:nvPr/>
                    </p:nvPicPr>
                    <p:blipFill>
                      <a:blip r:embed="rId4"/>
                      <a:srcRect/>
                      <a:stretch>
                        <a:fillRect/>
                      </a:stretch>
                    </p:blipFill>
                    <p:spPr bwMode="auto">
                      <a:xfrm>
                        <a:off x="985838" y="2414588"/>
                        <a:ext cx="10017125" cy="24352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latin typeface="+mj-lt"/>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 Possible Use-case</a:t>
            </a:r>
          </a:p>
        </p:txBody>
      </p:sp>
      <p:sp>
        <p:nvSpPr>
          <p:cNvPr id="5122" name="Rectangle 2"/>
          <p:cNvSpPr>
            <a:spLocks noGrp="1" noChangeArrowheads="1"/>
          </p:cNvSpPr>
          <p:nvPr>
            <p:ph idx="1"/>
          </p:nvPr>
        </p:nvSpPr>
        <p:spPr>
          <a:xfrm>
            <a:off x="914401" y="1946158"/>
            <a:ext cx="10475383" cy="3286506"/>
          </a:xfrm>
          <a:ln/>
        </p:spPr>
        <p:txBody>
          <a:bodyPr/>
          <a:lstStyle/>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dirty="0">
                <a:solidFill>
                  <a:schemeClr val="tx1"/>
                </a:solidFill>
                <a:latin typeface="+mj-lt"/>
              </a:rPr>
              <a:t>In a scenario where </a:t>
            </a:r>
            <a:r>
              <a:rPr lang="en-US" altLang="ja-JP" sz="1800" u="sng" dirty="0">
                <a:solidFill>
                  <a:schemeClr val="tx1"/>
                </a:solidFill>
                <a:latin typeface="+mj-lt"/>
              </a:rPr>
              <a:t>a single AP manages an entire factory within a single BSS</a:t>
            </a:r>
            <a:r>
              <a:rPr lang="en-US" altLang="ja-JP" sz="1800" dirty="0">
                <a:solidFill>
                  <a:schemeClr val="tx1"/>
                </a:solidFill>
                <a:latin typeface="+mj-lt"/>
              </a:rPr>
              <a:t>, the AP must control all devices handling multiple applications (Group #1, #2, etc.).</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solidFill>
                  <a:schemeClr val="tx1"/>
                </a:solidFill>
                <a:latin typeface="+mj-lt"/>
              </a:rPr>
              <a:t>STA groups [2]</a:t>
            </a:r>
          </a:p>
        </p:txBody>
      </p:sp>
      <p:sp>
        <p:nvSpPr>
          <p:cNvPr id="6"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B3165115-9078-433B-A278-1F5ED971F63A}"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5" name="Footer Placeholder 4"/>
          <p:cNvSpPr>
            <a:spLocks noGrp="1"/>
          </p:cNvSpPr>
          <p:nvPr>
            <p:ph type="ftr" idx="14"/>
          </p:nvPr>
        </p:nvSpPr>
        <p:spPr/>
        <p:txBody>
          <a:bodyPr/>
          <a:lstStyle/>
          <a:p>
            <a:r>
              <a:rPr lang="en-GB" altLang="ja-JP" dirty="0">
                <a:latin typeface="+mj-lt"/>
              </a:rPr>
              <a:t>Takuhiro Sato, Sharp</a:t>
            </a:r>
          </a:p>
        </p:txBody>
      </p:sp>
      <p:sp>
        <p:nvSpPr>
          <p:cNvPr id="4" name="Date Placeholder 3"/>
          <p:cNvSpPr>
            <a:spLocks noGrp="1"/>
          </p:cNvSpPr>
          <p:nvPr>
            <p:ph type="dt" idx="15"/>
          </p:nvPr>
        </p:nvSpPr>
        <p:spPr/>
        <p:txBody>
          <a:bodyPr/>
          <a:lstStyle/>
          <a:p>
            <a:r>
              <a:rPr lang="en-US" altLang="ja-JP" dirty="0">
                <a:latin typeface="+mj-lt"/>
              </a:rPr>
              <a:t>Oct. 2024</a:t>
            </a:r>
            <a:endParaRPr lang="en-GB" altLang="ja-JP" dirty="0">
              <a:latin typeface="+mj-lt"/>
            </a:endParaRPr>
          </a:p>
        </p:txBody>
      </p:sp>
      <p:pic>
        <p:nvPicPr>
          <p:cNvPr id="2" name="グラフィックス 1" descr="無線ルーター 単色塗りつぶし">
            <a:extLst>
              <a:ext uri="{FF2B5EF4-FFF2-40B4-BE49-F238E27FC236}">
                <a16:creationId xmlns:a16="http://schemas.microsoft.com/office/drawing/2014/main" id="{89FA4720-3BD3-8245-D4FA-9A6DC62CA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5480" y="3422639"/>
            <a:ext cx="649569" cy="642021"/>
          </a:xfrm>
          <a:prstGeom prst="rect">
            <a:avLst/>
          </a:prstGeom>
        </p:spPr>
      </p:pic>
      <p:sp>
        <p:nvSpPr>
          <p:cNvPr id="30" name="楕円 29">
            <a:extLst>
              <a:ext uri="{FF2B5EF4-FFF2-40B4-BE49-F238E27FC236}">
                <a16:creationId xmlns:a16="http://schemas.microsoft.com/office/drawing/2014/main" id="{DEA6DE02-599D-5317-2ABD-FD24A2A48BBE}"/>
              </a:ext>
            </a:extLst>
          </p:cNvPr>
          <p:cNvSpPr/>
          <p:nvPr/>
        </p:nvSpPr>
        <p:spPr bwMode="auto">
          <a:xfrm>
            <a:off x="2340499" y="4237524"/>
            <a:ext cx="4484750" cy="1128477"/>
          </a:xfrm>
          <a:prstGeom prst="ellipse">
            <a:avLst/>
          </a:prstGeom>
          <a:solidFill>
            <a:srgbClr val="FF0000">
              <a:alpha val="6000"/>
            </a:srgbClr>
          </a:solidFill>
          <a:ln w="3175">
            <a:solidFill>
              <a:srgbClr val="FF0000">
                <a:alpha val="24000"/>
              </a:srgbClr>
            </a:solidFill>
          </a:ln>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5136" name="テキスト ボックス 5135">
            <a:extLst>
              <a:ext uri="{FF2B5EF4-FFF2-40B4-BE49-F238E27FC236}">
                <a16:creationId xmlns:a16="http://schemas.microsoft.com/office/drawing/2014/main" id="{857ACF19-D461-764B-9A61-C59AD808C891}"/>
              </a:ext>
            </a:extLst>
          </p:cNvPr>
          <p:cNvSpPr txBox="1"/>
          <p:nvPr/>
        </p:nvSpPr>
        <p:spPr>
          <a:xfrm>
            <a:off x="4147712" y="4312353"/>
            <a:ext cx="1054294" cy="707886"/>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4000" b="0" i="0" u="none" strike="noStrike" kern="1200" cap="none" spc="0" normalizeH="0" baseline="0" noProof="0" dirty="0">
                <a:ln>
                  <a:noFill/>
                </a:ln>
                <a:solidFill>
                  <a:schemeClr val="tx1">
                    <a:lumMod val="75000"/>
                    <a:lumOff val="25000"/>
                  </a:schemeClr>
                </a:solidFill>
                <a:effectLst/>
                <a:uLnTx/>
                <a:uFillTx/>
                <a:latin typeface="Times New Roman" pitchFamily="16" charset="0"/>
                <a:ea typeface="MS Gothic" charset="-128"/>
                <a:cs typeface="+mn-cs"/>
              </a:rPr>
              <a:t>...</a:t>
            </a:r>
            <a:endParaRPr kumimoji="1" lang="ja-JP" altLang="en-US" sz="2000" b="0" i="0" u="none" strike="noStrike" kern="1200" cap="none" spc="0" normalizeH="0" baseline="0" noProof="0" dirty="0">
              <a:ln>
                <a:noFill/>
              </a:ln>
              <a:solidFill>
                <a:schemeClr val="tx1">
                  <a:lumMod val="75000"/>
                  <a:lumOff val="25000"/>
                </a:schemeClr>
              </a:solidFill>
              <a:effectLst/>
              <a:uLnTx/>
              <a:uFillTx/>
              <a:latin typeface="Times New Roman" pitchFamily="16" charset="0"/>
              <a:ea typeface="MS Gothic" charset="-128"/>
              <a:cs typeface="+mn-cs"/>
            </a:endParaRPr>
          </a:p>
        </p:txBody>
      </p:sp>
      <p:sp>
        <p:nvSpPr>
          <p:cNvPr id="5140" name="テキスト ボックス 5139">
            <a:extLst>
              <a:ext uri="{FF2B5EF4-FFF2-40B4-BE49-F238E27FC236}">
                <a16:creationId xmlns:a16="http://schemas.microsoft.com/office/drawing/2014/main" id="{786BFDF7-75EB-40F3-B3DF-3D870629B373}"/>
              </a:ext>
            </a:extLst>
          </p:cNvPr>
          <p:cNvSpPr txBox="1"/>
          <p:nvPr/>
        </p:nvSpPr>
        <p:spPr>
          <a:xfrm>
            <a:off x="4359593" y="3969548"/>
            <a:ext cx="565465" cy="307777"/>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5142" name="フローチャート: データ 5141">
            <a:extLst>
              <a:ext uri="{FF2B5EF4-FFF2-40B4-BE49-F238E27FC236}">
                <a16:creationId xmlns:a16="http://schemas.microsoft.com/office/drawing/2014/main" id="{962F0BCA-32E4-443A-EB83-B40F62CFCB85}"/>
              </a:ext>
            </a:extLst>
          </p:cNvPr>
          <p:cNvSpPr/>
          <p:nvPr/>
        </p:nvSpPr>
        <p:spPr bwMode="auto">
          <a:xfrm>
            <a:off x="1271464" y="4210182"/>
            <a:ext cx="6707796" cy="1152862"/>
          </a:xfrm>
          <a:prstGeom prst="flowChartInputOutput">
            <a:avLst/>
          </a:prstGeom>
          <a:noFill/>
          <a:ln w="317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5144" name="テキスト ボックス 5143">
            <a:extLst>
              <a:ext uri="{FF2B5EF4-FFF2-40B4-BE49-F238E27FC236}">
                <a16:creationId xmlns:a16="http://schemas.microsoft.com/office/drawing/2014/main" id="{3F5658DE-B9F5-69C2-4902-2638FC5F078D}"/>
              </a:ext>
            </a:extLst>
          </p:cNvPr>
          <p:cNvSpPr txBox="1"/>
          <p:nvPr/>
        </p:nvSpPr>
        <p:spPr>
          <a:xfrm>
            <a:off x="1398362" y="5020239"/>
            <a:ext cx="1523396" cy="369332"/>
          </a:xfrm>
          <a:prstGeom prst="rect">
            <a:avLst/>
          </a:prstGeom>
          <a:noFill/>
        </p:spPr>
        <p:txBody>
          <a:bodyPr wrap="square">
            <a:spAutoFit/>
          </a:bodyPr>
          <a:lstStyle/>
          <a:p>
            <a:r>
              <a:rPr lang="en-US" altLang="ja-JP" sz="1800" dirty="0">
                <a:solidFill>
                  <a:schemeClr val="tx1"/>
                </a:solidFill>
                <a:latin typeface="+mj-lt"/>
              </a:rPr>
              <a:t>Factory, etc.</a:t>
            </a:r>
            <a:endParaRPr lang="ja-JP" altLang="en-US" sz="1800" dirty="0">
              <a:solidFill>
                <a:schemeClr val="tx1"/>
              </a:solidFill>
            </a:endParaRPr>
          </a:p>
        </p:txBody>
      </p:sp>
      <p:sp>
        <p:nvSpPr>
          <p:cNvPr id="3" name="楕円 2">
            <a:extLst>
              <a:ext uri="{FF2B5EF4-FFF2-40B4-BE49-F238E27FC236}">
                <a16:creationId xmlns:a16="http://schemas.microsoft.com/office/drawing/2014/main" id="{EAF23C22-9850-D76E-C7D2-37FBBFE2003B}"/>
              </a:ext>
            </a:extLst>
          </p:cNvPr>
          <p:cNvSpPr/>
          <p:nvPr/>
        </p:nvSpPr>
        <p:spPr bwMode="auto">
          <a:xfrm>
            <a:off x="2619811" y="4512630"/>
            <a:ext cx="1714631" cy="578696"/>
          </a:xfrm>
          <a:prstGeom prst="ellipse">
            <a:avLst/>
          </a:prstGeom>
          <a:solidFill>
            <a:schemeClr val="bg2">
              <a:alpha val="22000"/>
            </a:schemeClr>
          </a:solidFill>
          <a:ln w="28575">
            <a:solidFill>
              <a:schemeClr val="tx1"/>
            </a:solidFill>
            <a:prstDash val="dash"/>
          </a:ln>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7" name="楕円 6">
            <a:extLst>
              <a:ext uri="{FF2B5EF4-FFF2-40B4-BE49-F238E27FC236}">
                <a16:creationId xmlns:a16="http://schemas.microsoft.com/office/drawing/2014/main" id="{9FF60902-2AF0-5819-A956-37A464D5E9FB}"/>
              </a:ext>
            </a:extLst>
          </p:cNvPr>
          <p:cNvSpPr/>
          <p:nvPr/>
        </p:nvSpPr>
        <p:spPr bwMode="auto">
          <a:xfrm rot="763932">
            <a:off x="4997636" y="4347704"/>
            <a:ext cx="1714631" cy="867353"/>
          </a:xfrm>
          <a:prstGeom prst="ellipse">
            <a:avLst/>
          </a:prstGeom>
          <a:solidFill>
            <a:schemeClr val="bg2">
              <a:alpha val="22000"/>
            </a:schemeClr>
          </a:solidFill>
          <a:ln w="28575">
            <a:solidFill>
              <a:schemeClr val="tx1"/>
            </a:solidFill>
            <a:prstDash val="dash"/>
          </a:ln>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9" name="図 18">
            <a:extLst>
              <a:ext uri="{FF2B5EF4-FFF2-40B4-BE49-F238E27FC236}">
                <a16:creationId xmlns:a16="http://schemas.microsoft.com/office/drawing/2014/main" id="{63B15323-C8ED-991A-68B0-56AB1A2FAF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23" b="99058" l="1227" r="96830">
                        <a14:foregroundMark x1="55624" y1="10576" x2="55624" y2="10576"/>
                        <a14:foregroundMark x1="59611" y1="2723" x2="59611" y2="2723"/>
                        <a14:foregroundMark x1="53374" y1="5864" x2="51738" y2="7330"/>
                        <a14:foregroundMark x1="78630" y1="30366" x2="78630" y2="30366"/>
                        <a14:foregroundMark x1="73824" y1="23351" x2="73824" y2="23351"/>
                        <a14:foregroundMark x1="70757" y1="18953" x2="70757" y2="18953"/>
                        <a14:foregroundMark x1="17894" y1="33613" x2="17894" y2="33613"/>
                        <a14:foregroundMark x1="12270" y1="34660" x2="12270" y2="34660"/>
                        <a14:foregroundMark x1="23313" y1="50157" x2="23313" y2="50157"/>
                        <a14:foregroundMark x1="1227" y1="36440" x2="1227" y2="36440"/>
                        <a14:foregroundMark x1="6237" y1="35393" x2="6237" y2="35393"/>
                        <a14:foregroundMark x1="36605" y1="64188" x2="36605" y2="64188"/>
                        <a14:foregroundMark x1="44683" y1="71937" x2="44683" y2="71937"/>
                        <a14:foregroundMark x1="28323" y1="89634" x2="28323" y2="89634"/>
                        <a14:foregroundMark x1="43149" y1="94974" x2="43149" y2="94974"/>
                        <a14:foregroundMark x1="28630" y1="90366" x2="28630" y2="90366"/>
                        <a14:foregroundMark x1="29039" y1="82199" x2="29039" y2="82199"/>
                        <a14:foregroundMark x1="8487" y1="99267" x2="8487" y2="99267"/>
                        <a14:foregroundMark x1="22188" y1="98639" x2="22188" y2="98639"/>
                        <a14:foregroundMark x1="85481" y1="48691" x2="85481" y2="48691"/>
                        <a14:foregroundMark x1="79550" y1="41466" x2="79550" y2="41466"/>
                        <a14:foregroundMark x1="96217" y1="39686" x2="96217" y2="39686"/>
                        <a14:foregroundMark x1="96830" y1="42513" x2="96830" y2="42513"/>
                        <a14:foregroundMark x1="60736" y1="5864" x2="60736" y2="5864"/>
                        <a14:foregroundMark x1="75562" y1="22827" x2="75562" y2="22827"/>
                        <a14:foregroundMark x1="76074" y1="22304" x2="76074" y2="22304"/>
                        <a14:foregroundMark x1="75869" y1="22304" x2="75869" y2="22304"/>
                        <a14:foregroundMark x1="75869" y1="22513" x2="75869" y2="22513"/>
                        <a14:foregroundMark x1="70143" y1="28691" x2="70143" y2="28691"/>
                        <a14:foregroundMark x1="70450" y1="28063" x2="70450" y2="28063"/>
                        <a14:foregroundMark x1="69939" y1="28586" x2="69939" y2="28586"/>
                        <a14:foregroundMark x1="70450" y1="28377" x2="70450" y2="28377"/>
                      </a14:backgroundRemoval>
                    </a14:imgEffect>
                  </a14:imgLayer>
                </a14:imgProps>
              </a:ext>
            </a:extLst>
          </a:blip>
          <a:stretch>
            <a:fillRect/>
          </a:stretch>
        </p:blipFill>
        <p:spPr>
          <a:xfrm flipH="1">
            <a:off x="5668376" y="4412946"/>
            <a:ext cx="787726" cy="801953"/>
          </a:xfrm>
          <a:prstGeom prst="rect">
            <a:avLst/>
          </a:prstGeom>
        </p:spPr>
      </p:pic>
      <p:pic>
        <p:nvPicPr>
          <p:cNvPr id="20" name="図 19">
            <a:extLst>
              <a:ext uri="{FF2B5EF4-FFF2-40B4-BE49-F238E27FC236}">
                <a16:creationId xmlns:a16="http://schemas.microsoft.com/office/drawing/2014/main" id="{62FB64AA-BF6A-7E4C-B758-949F3771E1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23" b="99058" l="1227" r="96830">
                        <a14:foregroundMark x1="55624" y1="10576" x2="55624" y2="10576"/>
                        <a14:foregroundMark x1="59611" y1="2723" x2="59611" y2="2723"/>
                        <a14:foregroundMark x1="53374" y1="5864" x2="51738" y2="7330"/>
                        <a14:foregroundMark x1="78630" y1="30366" x2="78630" y2="30366"/>
                        <a14:foregroundMark x1="73824" y1="23351" x2="73824" y2="23351"/>
                        <a14:foregroundMark x1="70757" y1="18953" x2="70757" y2="18953"/>
                        <a14:foregroundMark x1="17894" y1="33613" x2="17894" y2="33613"/>
                        <a14:foregroundMark x1="12270" y1="34660" x2="12270" y2="34660"/>
                        <a14:foregroundMark x1="23313" y1="50157" x2="23313" y2="50157"/>
                        <a14:foregroundMark x1="1227" y1="36440" x2="1227" y2="36440"/>
                        <a14:foregroundMark x1="6237" y1="35393" x2="6237" y2="35393"/>
                        <a14:foregroundMark x1="36605" y1="64188" x2="36605" y2="64188"/>
                        <a14:foregroundMark x1="44683" y1="71937" x2="44683" y2="71937"/>
                        <a14:foregroundMark x1="28323" y1="89634" x2="28323" y2="89634"/>
                        <a14:foregroundMark x1="43149" y1="94974" x2="43149" y2="94974"/>
                        <a14:foregroundMark x1="28630" y1="90366" x2="28630" y2="90366"/>
                        <a14:foregroundMark x1="29039" y1="82199" x2="29039" y2="82199"/>
                        <a14:foregroundMark x1="8487" y1="99267" x2="8487" y2="99267"/>
                        <a14:foregroundMark x1="22188" y1="98639" x2="22188" y2="98639"/>
                        <a14:foregroundMark x1="85481" y1="48691" x2="85481" y2="48691"/>
                        <a14:foregroundMark x1="79550" y1="41466" x2="79550" y2="41466"/>
                        <a14:foregroundMark x1="96217" y1="39686" x2="96217" y2="39686"/>
                        <a14:foregroundMark x1="96830" y1="42513" x2="96830" y2="42513"/>
                        <a14:foregroundMark x1="60736" y1="5864" x2="60736" y2="5864"/>
                        <a14:foregroundMark x1="75562" y1="22827" x2="75562" y2="22827"/>
                        <a14:foregroundMark x1="76074" y1="22304" x2="76074" y2="22304"/>
                        <a14:foregroundMark x1="75869" y1="22304" x2="75869" y2="22304"/>
                        <a14:foregroundMark x1="75869" y1="22513" x2="75869" y2="22513"/>
                        <a14:foregroundMark x1="70143" y1="28691" x2="70143" y2="28691"/>
                        <a14:foregroundMark x1="70450" y1="28063" x2="70450" y2="28063"/>
                        <a14:foregroundMark x1="69939" y1="28586" x2="69939" y2="28586"/>
                        <a14:foregroundMark x1="70450" y1="28377" x2="70450" y2="28377"/>
                      </a14:backgroundRemoval>
                    </a14:imgEffect>
                  </a14:imgLayer>
                </a14:imgProps>
              </a:ext>
            </a:extLst>
          </a:blip>
          <a:stretch>
            <a:fillRect/>
          </a:stretch>
        </p:blipFill>
        <p:spPr>
          <a:xfrm>
            <a:off x="5180317" y="3734400"/>
            <a:ext cx="881922" cy="937829"/>
          </a:xfrm>
          <a:prstGeom prst="rect">
            <a:avLst/>
          </a:prstGeom>
        </p:spPr>
      </p:pic>
      <p:pic>
        <p:nvPicPr>
          <p:cNvPr id="21" name="Picture 2" descr="Agv」の写真素材 | 4,121件の無料イラスト画像 | Adobe Stock">
            <a:extLst>
              <a:ext uri="{FF2B5EF4-FFF2-40B4-BE49-F238E27FC236}">
                <a16:creationId xmlns:a16="http://schemas.microsoft.com/office/drawing/2014/main" id="{0E81ABFB-4D49-A2ED-85E9-2ADE684BE32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3311475" y="4692854"/>
            <a:ext cx="714149" cy="582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gv」の写真素材 | 4,121件の無料イラスト画像 | Adobe Stock">
            <a:extLst>
              <a:ext uri="{FF2B5EF4-FFF2-40B4-BE49-F238E27FC236}">
                <a16:creationId xmlns:a16="http://schemas.microsoft.com/office/drawing/2014/main" id="{D989F15F-F4BC-B31A-A7FF-75C5E069532D}"/>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2693701" y="4437487"/>
            <a:ext cx="679246" cy="5537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gv」の写真素材 | 4,121件の無料イラスト画像 | Adobe Stock">
            <a:extLst>
              <a:ext uri="{FF2B5EF4-FFF2-40B4-BE49-F238E27FC236}">
                <a16:creationId xmlns:a16="http://schemas.microsoft.com/office/drawing/2014/main" id="{2B6B314F-BBBF-4C42-B19D-5901023522DA}"/>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3218275" y="4237524"/>
            <a:ext cx="515274" cy="420071"/>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18DA684-9B8F-B4BD-5F27-7FCBC2D62781}"/>
              </a:ext>
            </a:extLst>
          </p:cNvPr>
          <p:cNvSpPr txBox="1"/>
          <p:nvPr/>
        </p:nvSpPr>
        <p:spPr>
          <a:xfrm>
            <a:off x="2506289" y="3560813"/>
            <a:ext cx="1523396" cy="646331"/>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Group #1</a:t>
            </a:r>
            <a:b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b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(AGVs, etc.)</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5" name="テキスト ボックス 24">
            <a:extLst>
              <a:ext uri="{FF2B5EF4-FFF2-40B4-BE49-F238E27FC236}">
                <a16:creationId xmlns:a16="http://schemas.microsoft.com/office/drawing/2014/main" id="{42465DD8-0E82-0246-0107-79D815A40F91}"/>
              </a:ext>
            </a:extLst>
          </p:cNvPr>
          <p:cNvSpPr txBox="1"/>
          <p:nvPr/>
        </p:nvSpPr>
        <p:spPr>
          <a:xfrm>
            <a:off x="6368748" y="3560813"/>
            <a:ext cx="1644439" cy="646331"/>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Group #2</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dirty="0">
                <a:solidFill>
                  <a:srgbClr val="000000"/>
                </a:solidFill>
              </a:rPr>
              <a:t>(</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Robots, etc.)</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9" name="テキスト ボックス 8">
            <a:extLst>
              <a:ext uri="{FF2B5EF4-FFF2-40B4-BE49-F238E27FC236}">
                <a16:creationId xmlns:a16="http://schemas.microsoft.com/office/drawing/2014/main" id="{9A434466-CE18-026F-3874-EC144673E38E}"/>
              </a:ext>
            </a:extLst>
          </p:cNvPr>
          <p:cNvSpPr txBox="1"/>
          <p:nvPr/>
        </p:nvSpPr>
        <p:spPr>
          <a:xfrm>
            <a:off x="8393423" y="3688099"/>
            <a:ext cx="2681913" cy="1938992"/>
          </a:xfrm>
          <a:prstGeom prst="rect">
            <a:avLst/>
          </a:prstGeom>
          <a:noFill/>
        </p:spPr>
        <p:txBody>
          <a:bodyPr wrap="square">
            <a:spAutoFit/>
          </a:bodyPr>
          <a:lstStyle/>
          <a:p>
            <a:r>
              <a:rPr kumimoji="1" lang="en-US" altLang="ja-JP" sz="2000" dirty="0">
                <a:solidFill>
                  <a:schemeClr val="tx1"/>
                </a:solidFill>
                <a:latin typeface="+mj-lt"/>
                <a:ea typeface="+mn-ea"/>
              </a:rPr>
              <a:t>Each group, working in the same location or performing the same task, requires low-latency transmission simultaneously.</a:t>
            </a:r>
            <a:endParaRPr kumimoji="1" lang="ja-JP" altLang="en-US" sz="2000" dirty="0">
              <a:solidFill>
                <a:schemeClr val="tx1"/>
              </a:solidFill>
              <a:latin typeface="+mj-lt"/>
              <a:ea typeface="+mn-ea"/>
            </a:endParaRPr>
          </a:p>
        </p:txBody>
      </p:sp>
      <p:sp>
        <p:nvSpPr>
          <p:cNvPr id="8" name="テキスト ボックス 7">
            <a:extLst>
              <a:ext uri="{FF2B5EF4-FFF2-40B4-BE49-F238E27FC236}">
                <a16:creationId xmlns:a16="http://schemas.microsoft.com/office/drawing/2014/main" id="{D250F08D-FAAC-6078-7FFA-FBF83DC6C57A}"/>
              </a:ext>
            </a:extLst>
          </p:cNvPr>
          <p:cNvSpPr txBox="1"/>
          <p:nvPr/>
        </p:nvSpPr>
        <p:spPr>
          <a:xfrm>
            <a:off x="882828" y="6096057"/>
            <a:ext cx="6083717" cy="369332"/>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rPr>
              <a:t>※The details of other applications are omitted from this slide.</a:t>
            </a:r>
            <a:endParaRPr kumimoji="1" lang="ja-JP" altLang="en-US"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p:txBody>
      </p:sp>
    </p:spTree>
    <p:extLst>
      <p:ext uri="{BB962C8B-B14F-4D97-AF65-F5344CB8AC3E}">
        <p14:creationId xmlns:p14="http://schemas.microsoft.com/office/powerpoint/2010/main" val="2646610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E17DA6-B42F-986A-EE40-B5C16604FB9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5" name="フッター プレースホルダー 4">
            <a:extLst>
              <a:ext uri="{FF2B5EF4-FFF2-40B4-BE49-F238E27FC236}">
                <a16:creationId xmlns:a16="http://schemas.microsoft.com/office/drawing/2014/main" id="{CE1171EA-4497-9129-6FC4-736A2EF8571F}"/>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Takuhiro Sato, Sharp</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6" name="日付プレースホルダー 5">
            <a:extLst>
              <a:ext uri="{FF2B5EF4-FFF2-40B4-BE49-F238E27FC236}">
                <a16:creationId xmlns:a16="http://schemas.microsoft.com/office/drawing/2014/main" id="{42ADBDA8-655C-FDC3-2C98-E93F3E94F424}"/>
              </a:ext>
            </a:extLst>
          </p:cNvPr>
          <p:cNvSpPr>
            <a:spLocks noGrp="1"/>
          </p:cNvSpPr>
          <p:nvPr>
            <p:ph type="dt" idx="15"/>
          </p:nvPr>
        </p:nvSpPr>
        <p:spPr/>
        <p:txBody>
          <a:bodyPr/>
          <a:lstStyle/>
          <a:p>
            <a:r>
              <a:rPr lang="en-US" altLang="ja-JP" dirty="0"/>
              <a:t>Oct. 2024</a:t>
            </a:r>
            <a:endParaRPr lang="en-GB" altLang="ja-JP" dirty="0"/>
          </a:p>
        </p:txBody>
      </p:sp>
      <p:sp>
        <p:nvSpPr>
          <p:cNvPr id="270" name="テキスト ボックス 269">
            <a:extLst>
              <a:ext uri="{FF2B5EF4-FFF2-40B4-BE49-F238E27FC236}">
                <a16:creationId xmlns:a16="http://schemas.microsoft.com/office/drawing/2014/main" id="{99FA70BB-71CD-4B91-A5FA-7B3859C14055}"/>
              </a:ext>
            </a:extLst>
          </p:cNvPr>
          <p:cNvSpPr txBox="1"/>
          <p:nvPr/>
        </p:nvSpPr>
        <p:spPr>
          <a:xfrm>
            <a:off x="7026368" y="1272268"/>
            <a:ext cx="2998942" cy="307777"/>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64" name="テキスト ボックス 63">
            <a:extLst>
              <a:ext uri="{FF2B5EF4-FFF2-40B4-BE49-F238E27FC236}">
                <a16:creationId xmlns:a16="http://schemas.microsoft.com/office/drawing/2014/main" id="{324E6A49-9C80-7EDA-0D63-BB67391ECFBB}"/>
              </a:ext>
            </a:extLst>
          </p:cNvPr>
          <p:cNvSpPr txBox="1"/>
          <p:nvPr/>
        </p:nvSpPr>
        <p:spPr>
          <a:xfrm>
            <a:off x="3452623" y="3815616"/>
            <a:ext cx="2318737" cy="738664"/>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AGVs report </a:t>
            </a:r>
            <a:r>
              <a:rPr kumimoji="1" lang="en-US" altLang="ja-JP" sz="1400" b="0" i="0" strike="noStrike" kern="1200" cap="none" spc="0" normalizeH="0" baseline="0" noProof="0" dirty="0">
                <a:ln>
                  <a:noFill/>
                </a:ln>
                <a:solidFill>
                  <a:srgbClr val="000000"/>
                </a:solidFill>
                <a:effectLst/>
                <a:uLnTx/>
                <a:uFillTx/>
                <a:latin typeface="Times New Roman" pitchFamily="16" charset="0"/>
                <a:ea typeface="MS Gothic" charset="-128"/>
                <a:cs typeface="+mn-cs"/>
              </a:rPr>
              <a:t>location information </a:t>
            </a: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to the associated AP </a:t>
            </a:r>
            <a:r>
              <a:rPr kumimoji="1" lang="en-US" altLang="ja-JP" sz="1400" b="0" i="0" u="sng" strike="noStrike" kern="1200" cap="none" spc="0" normalizeH="0" baseline="0" noProof="0" dirty="0">
                <a:ln>
                  <a:noFill/>
                </a:ln>
                <a:solidFill>
                  <a:srgbClr val="000000"/>
                </a:solidFill>
                <a:effectLst/>
                <a:uLnTx/>
                <a:uFillTx/>
                <a:latin typeface="Times New Roman" pitchFamily="16" charset="0"/>
                <a:ea typeface="MS Gothic" charset="-128"/>
                <a:cs typeface="+mn-cs"/>
              </a:rPr>
              <a:t>while moving</a:t>
            </a:r>
            <a:endParaRPr kumimoji="1" lang="ja-JP" altLang="en-US" sz="1400" b="0" i="0" u="sng"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108" name="グループ化 107">
            <a:extLst>
              <a:ext uri="{FF2B5EF4-FFF2-40B4-BE49-F238E27FC236}">
                <a16:creationId xmlns:a16="http://schemas.microsoft.com/office/drawing/2014/main" id="{098E29BF-0201-AA1A-2E07-CACDAC6DBAFD}"/>
              </a:ext>
            </a:extLst>
          </p:cNvPr>
          <p:cNvGrpSpPr/>
          <p:nvPr/>
        </p:nvGrpSpPr>
        <p:grpSpPr>
          <a:xfrm>
            <a:off x="452273" y="1214013"/>
            <a:ext cx="5074419" cy="4597591"/>
            <a:chOff x="425631" y="1214013"/>
            <a:chExt cx="5720429" cy="4597591"/>
          </a:xfrm>
        </p:grpSpPr>
        <p:grpSp>
          <p:nvGrpSpPr>
            <p:cNvPr id="217" name="グループ化 216">
              <a:extLst>
                <a:ext uri="{FF2B5EF4-FFF2-40B4-BE49-F238E27FC236}">
                  <a16:creationId xmlns:a16="http://schemas.microsoft.com/office/drawing/2014/main" id="{1923868B-9312-A00F-17C5-0F0A322ABFB0}"/>
                </a:ext>
              </a:extLst>
            </p:cNvPr>
            <p:cNvGrpSpPr/>
            <p:nvPr/>
          </p:nvGrpSpPr>
          <p:grpSpPr>
            <a:xfrm>
              <a:off x="914149" y="1787521"/>
              <a:ext cx="4150907" cy="759494"/>
              <a:chOff x="4833294" y="2996117"/>
              <a:chExt cx="6417430" cy="1147897"/>
            </a:xfrm>
          </p:grpSpPr>
          <p:sp>
            <p:nvSpPr>
              <p:cNvPr id="229" name="フローチャート: データ 228">
                <a:extLst>
                  <a:ext uri="{FF2B5EF4-FFF2-40B4-BE49-F238E27FC236}">
                    <a16:creationId xmlns:a16="http://schemas.microsoft.com/office/drawing/2014/main" id="{02D6EAC5-D3A6-B83C-6AF2-AD154E5B72E1}"/>
                  </a:ext>
                </a:extLst>
              </p:cNvPr>
              <p:cNvSpPr/>
              <p:nvPr/>
            </p:nvSpPr>
            <p:spPr bwMode="auto">
              <a:xfrm>
                <a:off x="4833294" y="3008803"/>
                <a:ext cx="6417430" cy="1132040"/>
              </a:xfrm>
              <a:prstGeom prst="flowChartInputOutpu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230" name="直線コネクタ 229">
                <a:extLst>
                  <a:ext uri="{FF2B5EF4-FFF2-40B4-BE49-F238E27FC236}">
                    <a16:creationId xmlns:a16="http://schemas.microsoft.com/office/drawing/2014/main" id="{8688BB2E-E8B8-654E-1758-5F7569089F3F}"/>
                  </a:ext>
                </a:extLst>
              </p:cNvPr>
              <p:cNvCxnSpPr>
                <a:cxnSpLocks/>
              </p:cNvCxnSpPr>
              <p:nvPr/>
            </p:nvCxnSpPr>
            <p:spPr bwMode="auto">
              <a:xfrm flipH="1">
                <a:off x="5303912" y="3732172"/>
                <a:ext cx="5112568" cy="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nvGrpSpPr>
              <p:cNvPr id="231" name="グループ化 230">
                <a:extLst>
                  <a:ext uri="{FF2B5EF4-FFF2-40B4-BE49-F238E27FC236}">
                    <a16:creationId xmlns:a16="http://schemas.microsoft.com/office/drawing/2014/main" id="{C5AEE2A8-27E0-47E6-AADF-728126C62D03}"/>
                  </a:ext>
                </a:extLst>
              </p:cNvPr>
              <p:cNvGrpSpPr/>
              <p:nvPr/>
            </p:nvGrpSpPr>
            <p:grpSpPr>
              <a:xfrm>
                <a:off x="5395389" y="3002460"/>
                <a:ext cx="2287144" cy="1138383"/>
                <a:chOff x="5395389" y="3002460"/>
                <a:chExt cx="2287144" cy="1138383"/>
              </a:xfrm>
            </p:grpSpPr>
            <p:cxnSp>
              <p:nvCxnSpPr>
                <p:cNvPr id="241" name="直線コネクタ 240">
                  <a:extLst>
                    <a:ext uri="{FF2B5EF4-FFF2-40B4-BE49-F238E27FC236}">
                      <a16:creationId xmlns:a16="http://schemas.microsoft.com/office/drawing/2014/main" id="{903DD53D-793E-0616-F6C1-892FBADC9B12}"/>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42" name="直線コネクタ 241">
                  <a:extLst>
                    <a:ext uri="{FF2B5EF4-FFF2-40B4-BE49-F238E27FC236}">
                      <a16:creationId xmlns:a16="http://schemas.microsoft.com/office/drawing/2014/main" id="{BD213658-CBA9-457C-D71E-B19CA94B08EF}"/>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43" name="直線コネクタ 242">
                  <a:extLst>
                    <a:ext uri="{FF2B5EF4-FFF2-40B4-BE49-F238E27FC236}">
                      <a16:creationId xmlns:a16="http://schemas.microsoft.com/office/drawing/2014/main" id="{A315582B-C9C5-2E8B-4C00-9674B624828C}"/>
                    </a:ext>
                  </a:extLst>
                </p:cNvPr>
                <p:cNvCxnSpPr>
                  <a:cxnSpLocks/>
                </p:cNvCxnSpPr>
                <p:nvPr/>
              </p:nvCxnSpPr>
              <p:spPr bwMode="auto">
                <a:xfrm flipH="1">
                  <a:off x="6448488" y="3002460"/>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grpSp>
            <p:nvGrpSpPr>
              <p:cNvPr id="232" name="グループ化 231">
                <a:extLst>
                  <a:ext uri="{FF2B5EF4-FFF2-40B4-BE49-F238E27FC236}">
                    <a16:creationId xmlns:a16="http://schemas.microsoft.com/office/drawing/2014/main" id="{244349E2-9576-39C4-EAFE-DA8E8365518E}"/>
                  </a:ext>
                </a:extLst>
              </p:cNvPr>
              <p:cNvGrpSpPr/>
              <p:nvPr/>
            </p:nvGrpSpPr>
            <p:grpSpPr>
              <a:xfrm>
                <a:off x="6929058" y="2996117"/>
                <a:ext cx="2287143" cy="1138383"/>
                <a:chOff x="5395389" y="3002460"/>
                <a:chExt cx="2287143" cy="1138383"/>
              </a:xfrm>
            </p:grpSpPr>
            <p:cxnSp>
              <p:nvCxnSpPr>
                <p:cNvPr id="238" name="直線コネクタ 237">
                  <a:extLst>
                    <a:ext uri="{FF2B5EF4-FFF2-40B4-BE49-F238E27FC236}">
                      <a16:creationId xmlns:a16="http://schemas.microsoft.com/office/drawing/2014/main" id="{951BB06C-BF6E-3C54-E3C9-EF2B286EC61B}"/>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39" name="直線コネクタ 238">
                  <a:extLst>
                    <a:ext uri="{FF2B5EF4-FFF2-40B4-BE49-F238E27FC236}">
                      <a16:creationId xmlns:a16="http://schemas.microsoft.com/office/drawing/2014/main" id="{FF8374B2-A723-D3FD-9A51-1414AC10B309}"/>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40" name="直線コネクタ 239">
                  <a:extLst>
                    <a:ext uri="{FF2B5EF4-FFF2-40B4-BE49-F238E27FC236}">
                      <a16:creationId xmlns:a16="http://schemas.microsoft.com/office/drawing/2014/main" id="{E83C0322-DBD2-1E46-7A1A-054A7ABBE967}"/>
                    </a:ext>
                  </a:extLst>
                </p:cNvPr>
                <p:cNvCxnSpPr>
                  <a:cxnSpLocks/>
                </p:cNvCxnSpPr>
                <p:nvPr/>
              </p:nvCxnSpPr>
              <p:spPr bwMode="auto">
                <a:xfrm flipH="1">
                  <a:off x="6448487" y="3002460"/>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grpSp>
            <p:nvGrpSpPr>
              <p:cNvPr id="233" name="グループ化 232">
                <a:extLst>
                  <a:ext uri="{FF2B5EF4-FFF2-40B4-BE49-F238E27FC236}">
                    <a16:creationId xmlns:a16="http://schemas.microsoft.com/office/drawing/2014/main" id="{7F7DAEB3-62B8-E86A-8B98-7076E629EED9}"/>
                  </a:ext>
                </a:extLst>
              </p:cNvPr>
              <p:cNvGrpSpPr/>
              <p:nvPr/>
            </p:nvGrpSpPr>
            <p:grpSpPr>
              <a:xfrm>
                <a:off x="8500010" y="3005631"/>
                <a:ext cx="2243935" cy="1138383"/>
                <a:chOff x="5523145" y="3002460"/>
                <a:chExt cx="2243935" cy="1138383"/>
              </a:xfrm>
            </p:grpSpPr>
            <p:cxnSp>
              <p:nvCxnSpPr>
                <p:cNvPr id="235" name="直線コネクタ 234">
                  <a:extLst>
                    <a:ext uri="{FF2B5EF4-FFF2-40B4-BE49-F238E27FC236}">
                      <a16:creationId xmlns:a16="http://schemas.microsoft.com/office/drawing/2014/main" id="{72F34B33-49AB-D8A8-7E70-86B69B86BB87}"/>
                    </a:ext>
                  </a:extLst>
                </p:cNvPr>
                <p:cNvCxnSpPr>
                  <a:cxnSpLocks/>
                </p:cNvCxnSpPr>
                <p:nvPr/>
              </p:nvCxnSpPr>
              <p:spPr bwMode="auto">
                <a:xfrm flipH="1">
                  <a:off x="5523145"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36" name="直線コネクタ 235">
                  <a:extLst>
                    <a:ext uri="{FF2B5EF4-FFF2-40B4-BE49-F238E27FC236}">
                      <a16:creationId xmlns:a16="http://schemas.microsoft.com/office/drawing/2014/main" id="{A7C10DCF-FB39-63A1-829E-2288F3A6CA50}"/>
                    </a:ext>
                  </a:extLst>
                </p:cNvPr>
                <p:cNvCxnSpPr>
                  <a:cxnSpLocks/>
                </p:cNvCxnSpPr>
                <p:nvPr/>
              </p:nvCxnSpPr>
              <p:spPr bwMode="auto">
                <a:xfrm flipH="1">
                  <a:off x="6028089"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37" name="直線コネクタ 236">
                  <a:extLst>
                    <a:ext uri="{FF2B5EF4-FFF2-40B4-BE49-F238E27FC236}">
                      <a16:creationId xmlns:a16="http://schemas.microsoft.com/office/drawing/2014/main" id="{559606B5-5F15-CCCD-51F8-0199EB4E4FE7}"/>
                    </a:ext>
                  </a:extLst>
                </p:cNvPr>
                <p:cNvCxnSpPr>
                  <a:cxnSpLocks/>
                </p:cNvCxnSpPr>
                <p:nvPr/>
              </p:nvCxnSpPr>
              <p:spPr bwMode="auto">
                <a:xfrm flipH="1">
                  <a:off x="6533035" y="3002460"/>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cxnSp>
            <p:nvCxnSpPr>
              <p:cNvPr id="234" name="直線コネクタ 233">
                <a:extLst>
                  <a:ext uri="{FF2B5EF4-FFF2-40B4-BE49-F238E27FC236}">
                    <a16:creationId xmlns:a16="http://schemas.microsoft.com/office/drawing/2014/main" id="{781F22D6-307C-B2DE-93C4-38EBC73B0862}"/>
                  </a:ext>
                </a:extLst>
              </p:cNvPr>
              <p:cNvCxnSpPr>
                <a:cxnSpLocks/>
              </p:cNvCxnSpPr>
              <p:nvPr/>
            </p:nvCxnSpPr>
            <p:spPr bwMode="auto">
              <a:xfrm flipH="1">
                <a:off x="5769361" y="3336343"/>
                <a:ext cx="5112568" cy="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grpSp>
          <p:nvGrpSpPr>
            <p:cNvPr id="27" name="グループ化 26">
              <a:extLst>
                <a:ext uri="{FF2B5EF4-FFF2-40B4-BE49-F238E27FC236}">
                  <a16:creationId xmlns:a16="http://schemas.microsoft.com/office/drawing/2014/main" id="{B3107DFD-C757-B1E8-50A1-780C7ED72F8C}"/>
                </a:ext>
              </a:extLst>
            </p:cNvPr>
            <p:cNvGrpSpPr/>
            <p:nvPr/>
          </p:nvGrpSpPr>
          <p:grpSpPr>
            <a:xfrm>
              <a:off x="1247076" y="3320494"/>
              <a:ext cx="3674886" cy="2358482"/>
              <a:chOff x="-2026602" y="1781271"/>
              <a:chExt cx="3674886" cy="2358482"/>
            </a:xfrm>
          </p:grpSpPr>
          <p:grpSp>
            <p:nvGrpSpPr>
              <p:cNvPr id="8" name="グループ化 7">
                <a:extLst>
                  <a:ext uri="{FF2B5EF4-FFF2-40B4-BE49-F238E27FC236}">
                    <a16:creationId xmlns:a16="http://schemas.microsoft.com/office/drawing/2014/main" id="{D7CD6279-5024-5869-0E1A-26383AC8D758}"/>
                  </a:ext>
                </a:extLst>
              </p:cNvPr>
              <p:cNvGrpSpPr/>
              <p:nvPr/>
            </p:nvGrpSpPr>
            <p:grpSpPr>
              <a:xfrm>
                <a:off x="-1563322" y="1781271"/>
                <a:ext cx="3204347" cy="1839143"/>
                <a:chOff x="8455508" y="2642232"/>
                <a:chExt cx="2809871" cy="1612733"/>
              </a:xfrm>
            </p:grpSpPr>
            <p:pic>
              <p:nvPicPr>
                <p:cNvPr id="9" name="グラフィックス 8" descr="無線ルーター 単色塗りつぶし">
                  <a:extLst>
                    <a:ext uri="{FF2B5EF4-FFF2-40B4-BE49-F238E27FC236}">
                      <a16:creationId xmlns:a16="http://schemas.microsoft.com/office/drawing/2014/main" id="{7B505EEB-6DA9-5B45-149E-30BE66F658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2760" y="2642232"/>
                  <a:ext cx="576064" cy="576064"/>
                </a:xfrm>
                <a:prstGeom prst="rect">
                  <a:avLst/>
                </a:prstGeom>
              </p:spPr>
            </p:pic>
            <p:cxnSp>
              <p:nvCxnSpPr>
                <p:cNvPr id="12" name="直線矢印コネクタ 11">
                  <a:extLst>
                    <a:ext uri="{FF2B5EF4-FFF2-40B4-BE49-F238E27FC236}">
                      <a16:creationId xmlns:a16="http://schemas.microsoft.com/office/drawing/2014/main" id="{6E2E0FB6-2003-FAA8-DC7E-082621D85D2D}"/>
                    </a:ext>
                  </a:extLst>
                </p:cNvPr>
                <p:cNvCxnSpPr>
                  <a:cxnSpLocks/>
                </p:cNvCxnSpPr>
                <p:nvPr/>
              </p:nvCxnSpPr>
              <p:spPr bwMode="auto">
                <a:xfrm flipV="1">
                  <a:off x="8455508" y="3258617"/>
                  <a:ext cx="1065885" cy="94409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4DA5061B-E390-A84F-DC4A-0042B06C3A31}"/>
                    </a:ext>
                  </a:extLst>
                </p:cNvPr>
                <p:cNvCxnSpPr>
                  <a:cxnSpLocks/>
                </p:cNvCxnSpPr>
                <p:nvPr/>
              </p:nvCxnSpPr>
              <p:spPr bwMode="auto">
                <a:xfrm flipV="1">
                  <a:off x="9298991" y="3319528"/>
                  <a:ext cx="292753" cy="9354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79A7CC56-D93B-D5AC-C7BC-5EC6DF6D75D3}"/>
                    </a:ext>
                  </a:extLst>
                </p:cNvPr>
                <p:cNvCxnSpPr>
                  <a:cxnSpLocks/>
                </p:cNvCxnSpPr>
                <p:nvPr/>
              </p:nvCxnSpPr>
              <p:spPr bwMode="auto">
                <a:xfrm flipH="1" flipV="1">
                  <a:off x="9943940" y="3279207"/>
                  <a:ext cx="1321439" cy="87667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8" name="テキスト ボックス 17">
                  <a:extLst>
                    <a:ext uri="{FF2B5EF4-FFF2-40B4-BE49-F238E27FC236}">
                      <a16:creationId xmlns:a16="http://schemas.microsoft.com/office/drawing/2014/main" id="{83AE8608-4812-81C7-7713-C495CE46B92B}"/>
                    </a:ext>
                  </a:extLst>
                </p:cNvPr>
                <p:cNvSpPr txBox="1"/>
                <p:nvPr/>
              </p:nvSpPr>
              <p:spPr>
                <a:xfrm>
                  <a:off x="10067115" y="2807794"/>
                  <a:ext cx="413896" cy="307777"/>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pic>
            <p:nvPicPr>
              <p:cNvPr id="2" name="Picture 2" descr="Agv」の写真素材 | 4,121件の無料イラスト画像 | Adobe Stock">
                <a:extLst>
                  <a:ext uri="{FF2B5EF4-FFF2-40B4-BE49-F238E27FC236}">
                    <a16:creationId xmlns:a16="http://schemas.microsoft.com/office/drawing/2014/main" id="{D3FAFC32-E129-DE70-0614-DC13217BCC1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2026602" y="3456987"/>
                <a:ext cx="714149" cy="582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gv」の写真素材 | 4,121件の無料イラスト画像 | Adobe Stock">
                <a:extLst>
                  <a:ext uri="{FF2B5EF4-FFF2-40B4-BE49-F238E27FC236}">
                    <a16:creationId xmlns:a16="http://schemas.microsoft.com/office/drawing/2014/main" id="{4F366079-36EF-6A5C-122C-75795B1909D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1073514" y="3456987"/>
                <a:ext cx="714149" cy="582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gv」の写真素材 | 4,121件の無料イラスト画像 | Adobe Stock">
                <a:extLst>
                  <a:ext uri="{FF2B5EF4-FFF2-40B4-BE49-F238E27FC236}">
                    <a16:creationId xmlns:a16="http://schemas.microsoft.com/office/drawing/2014/main" id="{B0338DBD-3484-C623-F063-1056011A867F}"/>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934135" y="3456986"/>
                <a:ext cx="714149" cy="58220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1161B88F-1970-B210-792C-794A77F64015}"/>
                  </a:ext>
                </a:extLst>
              </p:cNvPr>
              <p:cNvSpPr txBox="1"/>
              <p:nvPr/>
            </p:nvSpPr>
            <p:spPr>
              <a:xfrm>
                <a:off x="-144911" y="3031757"/>
                <a:ext cx="998819" cy="1107996"/>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6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66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grpSp>
        <p:sp>
          <p:nvSpPr>
            <p:cNvPr id="28" name="フローチャート: データ 27">
              <a:extLst>
                <a:ext uri="{FF2B5EF4-FFF2-40B4-BE49-F238E27FC236}">
                  <a16:creationId xmlns:a16="http://schemas.microsoft.com/office/drawing/2014/main" id="{D60A7C94-4A74-364A-257F-5E26E260148F}"/>
                </a:ext>
              </a:extLst>
            </p:cNvPr>
            <p:cNvSpPr/>
            <p:nvPr/>
          </p:nvSpPr>
          <p:spPr bwMode="auto">
            <a:xfrm>
              <a:off x="425631" y="4744842"/>
              <a:ext cx="5720429" cy="1066762"/>
            </a:xfrm>
            <a:prstGeom prst="flowChartInputOutput">
              <a:avLst/>
            </a:prstGeom>
            <a:noFill/>
            <a:ln w="63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cxnSp>
          <p:nvCxnSpPr>
            <p:cNvPr id="30" name="直線矢印コネクタ 29">
              <a:extLst>
                <a:ext uri="{FF2B5EF4-FFF2-40B4-BE49-F238E27FC236}">
                  <a16:creationId xmlns:a16="http://schemas.microsoft.com/office/drawing/2014/main" id="{A3075D1B-329C-97B2-BF8A-714C89EFAC37}"/>
                </a:ext>
              </a:extLst>
            </p:cNvPr>
            <p:cNvCxnSpPr>
              <a:cxnSpLocks/>
              <a:endCxn id="9" idx="0"/>
            </p:cNvCxnSpPr>
            <p:nvPr/>
          </p:nvCxnSpPr>
          <p:spPr bwMode="auto">
            <a:xfrm>
              <a:off x="3171047" y="2536523"/>
              <a:ext cx="16437" cy="783971"/>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31" name="フリーフォーム: 図形 30">
              <a:extLst>
                <a:ext uri="{FF2B5EF4-FFF2-40B4-BE49-F238E27FC236}">
                  <a16:creationId xmlns:a16="http://schemas.microsoft.com/office/drawing/2014/main" id="{4E32F66D-C39C-CC67-6B53-B51E37DF9463}"/>
                </a:ext>
              </a:extLst>
            </p:cNvPr>
            <p:cNvSpPr/>
            <p:nvPr/>
          </p:nvSpPr>
          <p:spPr bwMode="auto">
            <a:xfrm>
              <a:off x="1635166" y="1856012"/>
              <a:ext cx="3175000" cy="520700"/>
            </a:xfrm>
            <a:custGeom>
              <a:avLst/>
              <a:gdLst>
                <a:gd name="connsiteX0" fmla="*/ 114300 w 3175000"/>
                <a:gd name="connsiteY0" fmla="*/ 0 h 520700"/>
                <a:gd name="connsiteX1" fmla="*/ 520700 w 3175000"/>
                <a:gd name="connsiteY1" fmla="*/ 0 h 520700"/>
                <a:gd name="connsiteX2" fmla="*/ 0 w 3175000"/>
                <a:gd name="connsiteY2" fmla="*/ 520700 h 520700"/>
                <a:gd name="connsiteX3" fmla="*/ 1346200 w 3175000"/>
                <a:gd name="connsiteY3" fmla="*/ 520700 h 520700"/>
                <a:gd name="connsiteX4" fmla="*/ 1765300 w 3175000"/>
                <a:gd name="connsiteY4" fmla="*/ 101600 h 520700"/>
                <a:gd name="connsiteX5" fmla="*/ 2463800 w 3175000"/>
                <a:gd name="connsiteY5" fmla="*/ 101600 h 520700"/>
                <a:gd name="connsiteX6" fmla="*/ 2057400 w 3175000"/>
                <a:gd name="connsiteY6" fmla="*/ 508000 h 520700"/>
                <a:gd name="connsiteX7" fmla="*/ 2692400 w 3175000"/>
                <a:gd name="connsiteY7" fmla="*/ 508000 h 520700"/>
                <a:gd name="connsiteX8" fmla="*/ 3175000 w 3175000"/>
                <a:gd name="connsiteY8" fmla="*/ 254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00" h="520700">
                  <a:moveTo>
                    <a:pt x="114300" y="0"/>
                  </a:moveTo>
                  <a:lnTo>
                    <a:pt x="520700" y="0"/>
                  </a:lnTo>
                  <a:lnTo>
                    <a:pt x="0" y="520700"/>
                  </a:lnTo>
                  <a:lnTo>
                    <a:pt x="1346200" y="520700"/>
                  </a:lnTo>
                  <a:lnTo>
                    <a:pt x="1765300" y="101600"/>
                  </a:lnTo>
                  <a:lnTo>
                    <a:pt x="2463800" y="101600"/>
                  </a:lnTo>
                  <a:lnTo>
                    <a:pt x="2057400" y="508000"/>
                  </a:lnTo>
                  <a:lnTo>
                    <a:pt x="2692400" y="508000"/>
                  </a:lnTo>
                  <a:lnTo>
                    <a:pt x="3175000" y="25400"/>
                  </a:lnTo>
                </a:path>
              </a:pathLst>
            </a:cu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28" name="テキスト ボックス 227">
              <a:extLst>
                <a:ext uri="{FF2B5EF4-FFF2-40B4-BE49-F238E27FC236}">
                  <a16:creationId xmlns:a16="http://schemas.microsoft.com/office/drawing/2014/main" id="{84D17DFD-8E30-531D-30A4-E56F940E79F5}"/>
                </a:ext>
              </a:extLst>
            </p:cNvPr>
            <p:cNvSpPr txBox="1"/>
            <p:nvPr/>
          </p:nvSpPr>
          <p:spPr>
            <a:xfrm>
              <a:off x="4601160" y="1214013"/>
              <a:ext cx="1460479" cy="523220"/>
            </a:xfrm>
            <a:prstGeom prst="rect">
              <a:avLst/>
            </a:prstGeom>
            <a:noFill/>
          </p:spPr>
          <p:txBody>
            <a:bodyPr wrap="non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Server</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(Path planning)</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45" name="テキスト ボックス 244">
              <a:extLst>
                <a:ext uri="{FF2B5EF4-FFF2-40B4-BE49-F238E27FC236}">
                  <a16:creationId xmlns:a16="http://schemas.microsoft.com/office/drawing/2014/main" id="{7822FB7F-5A80-9E96-D0A9-63108C7277D4}"/>
                </a:ext>
              </a:extLst>
            </p:cNvPr>
            <p:cNvSpPr txBox="1"/>
            <p:nvPr/>
          </p:nvSpPr>
          <p:spPr>
            <a:xfrm>
              <a:off x="1468160" y="4230239"/>
              <a:ext cx="801566" cy="307777"/>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UL Data</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66" name="楕円 65">
              <a:extLst>
                <a:ext uri="{FF2B5EF4-FFF2-40B4-BE49-F238E27FC236}">
                  <a16:creationId xmlns:a16="http://schemas.microsoft.com/office/drawing/2014/main" id="{33823527-48FD-2030-8BF7-F2C9E4607A77}"/>
                </a:ext>
              </a:extLst>
            </p:cNvPr>
            <p:cNvSpPr/>
            <p:nvPr/>
          </p:nvSpPr>
          <p:spPr bwMode="auto">
            <a:xfrm>
              <a:off x="1621062" y="1675755"/>
              <a:ext cx="266328" cy="266328"/>
            </a:xfrm>
            <a:prstGeom prst="ellipse">
              <a:avLst/>
            </a:prstGeom>
            <a:solidFill>
              <a:srgbClr val="00B8FF">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grpSp>
          <p:nvGrpSpPr>
            <p:cNvPr id="304" name="グループ化 303">
              <a:extLst>
                <a:ext uri="{FF2B5EF4-FFF2-40B4-BE49-F238E27FC236}">
                  <a16:creationId xmlns:a16="http://schemas.microsoft.com/office/drawing/2014/main" id="{6EFB2D80-2132-DF6F-7E0E-55AF16352EA9}"/>
                </a:ext>
              </a:extLst>
            </p:cNvPr>
            <p:cNvGrpSpPr/>
            <p:nvPr/>
          </p:nvGrpSpPr>
          <p:grpSpPr>
            <a:xfrm>
              <a:off x="2409342" y="2270867"/>
              <a:ext cx="3557542" cy="650926"/>
              <a:chOff x="4833294" y="2996117"/>
              <a:chExt cx="6417430" cy="1147897"/>
            </a:xfrm>
          </p:grpSpPr>
          <p:sp>
            <p:nvSpPr>
              <p:cNvPr id="306" name="フローチャート: データ 305">
                <a:extLst>
                  <a:ext uri="{FF2B5EF4-FFF2-40B4-BE49-F238E27FC236}">
                    <a16:creationId xmlns:a16="http://schemas.microsoft.com/office/drawing/2014/main" id="{DEF3F456-D7E3-01DE-646F-73FBDF7BF01E}"/>
                  </a:ext>
                </a:extLst>
              </p:cNvPr>
              <p:cNvSpPr/>
              <p:nvPr/>
            </p:nvSpPr>
            <p:spPr bwMode="auto">
              <a:xfrm>
                <a:off x="4833294" y="3008803"/>
                <a:ext cx="6417430" cy="1132040"/>
              </a:xfrm>
              <a:prstGeom prst="flowChartInputOutput">
                <a:avLst/>
              </a:prstGeom>
              <a:noFill/>
              <a:ln w="63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307" name="直線コネクタ 306">
                <a:extLst>
                  <a:ext uri="{FF2B5EF4-FFF2-40B4-BE49-F238E27FC236}">
                    <a16:creationId xmlns:a16="http://schemas.microsoft.com/office/drawing/2014/main" id="{57FADA80-0522-2C29-0A8D-2E98BD91E728}"/>
                  </a:ext>
                </a:extLst>
              </p:cNvPr>
              <p:cNvCxnSpPr>
                <a:cxnSpLocks/>
              </p:cNvCxnSpPr>
              <p:nvPr/>
            </p:nvCxnSpPr>
            <p:spPr bwMode="auto">
              <a:xfrm flipH="1">
                <a:off x="5303912" y="3732172"/>
                <a:ext cx="5112568" cy="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nvGrpSpPr>
              <p:cNvPr id="309" name="グループ化 308">
                <a:extLst>
                  <a:ext uri="{FF2B5EF4-FFF2-40B4-BE49-F238E27FC236}">
                    <a16:creationId xmlns:a16="http://schemas.microsoft.com/office/drawing/2014/main" id="{761B96DA-A660-6304-B360-23D07442DE43}"/>
                  </a:ext>
                </a:extLst>
              </p:cNvPr>
              <p:cNvGrpSpPr/>
              <p:nvPr/>
            </p:nvGrpSpPr>
            <p:grpSpPr>
              <a:xfrm>
                <a:off x="5395389" y="3002460"/>
                <a:ext cx="2287144" cy="1138383"/>
                <a:chOff x="5395389" y="3002460"/>
                <a:chExt cx="2287144" cy="1138383"/>
              </a:xfrm>
            </p:grpSpPr>
            <p:cxnSp>
              <p:nvCxnSpPr>
                <p:cNvPr id="319" name="直線コネクタ 318">
                  <a:extLst>
                    <a:ext uri="{FF2B5EF4-FFF2-40B4-BE49-F238E27FC236}">
                      <a16:creationId xmlns:a16="http://schemas.microsoft.com/office/drawing/2014/main" id="{4A753E08-A2B1-4A8F-E338-629810EF4E87}"/>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98" name="直線コネクタ 97">
                  <a:extLst>
                    <a:ext uri="{FF2B5EF4-FFF2-40B4-BE49-F238E27FC236}">
                      <a16:creationId xmlns:a16="http://schemas.microsoft.com/office/drawing/2014/main" id="{B8CE4651-6F4E-6477-9362-CE923B5189C2}"/>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106" name="直線コネクタ 105">
                  <a:extLst>
                    <a:ext uri="{FF2B5EF4-FFF2-40B4-BE49-F238E27FC236}">
                      <a16:creationId xmlns:a16="http://schemas.microsoft.com/office/drawing/2014/main" id="{0AA14325-CE09-C05B-A77F-5DD2DA319333}"/>
                    </a:ext>
                  </a:extLst>
                </p:cNvPr>
                <p:cNvCxnSpPr>
                  <a:cxnSpLocks/>
                </p:cNvCxnSpPr>
                <p:nvPr/>
              </p:nvCxnSpPr>
              <p:spPr bwMode="auto">
                <a:xfrm flipH="1">
                  <a:off x="6448488" y="3002460"/>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grpSp>
            <p:nvGrpSpPr>
              <p:cNvPr id="310" name="グループ化 309">
                <a:extLst>
                  <a:ext uri="{FF2B5EF4-FFF2-40B4-BE49-F238E27FC236}">
                    <a16:creationId xmlns:a16="http://schemas.microsoft.com/office/drawing/2014/main" id="{BF6A3EBC-85B4-037B-A93D-3E92881400A0}"/>
                  </a:ext>
                </a:extLst>
              </p:cNvPr>
              <p:cNvGrpSpPr/>
              <p:nvPr/>
            </p:nvGrpSpPr>
            <p:grpSpPr>
              <a:xfrm>
                <a:off x="6929058" y="2996117"/>
                <a:ext cx="2287143" cy="1138383"/>
                <a:chOff x="5395389" y="3002460"/>
                <a:chExt cx="2287143" cy="1138383"/>
              </a:xfrm>
            </p:grpSpPr>
            <p:cxnSp>
              <p:nvCxnSpPr>
                <p:cNvPr id="316" name="直線コネクタ 315">
                  <a:extLst>
                    <a:ext uri="{FF2B5EF4-FFF2-40B4-BE49-F238E27FC236}">
                      <a16:creationId xmlns:a16="http://schemas.microsoft.com/office/drawing/2014/main" id="{1C340CB5-6DBD-435A-C6FF-CB3FA7D1EFE7}"/>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7" name="直線コネクタ 316">
                  <a:extLst>
                    <a:ext uri="{FF2B5EF4-FFF2-40B4-BE49-F238E27FC236}">
                      <a16:creationId xmlns:a16="http://schemas.microsoft.com/office/drawing/2014/main" id="{EAE7FF33-9FD3-7D2B-56E4-9EF475869940}"/>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8" name="直線コネクタ 317">
                  <a:extLst>
                    <a:ext uri="{FF2B5EF4-FFF2-40B4-BE49-F238E27FC236}">
                      <a16:creationId xmlns:a16="http://schemas.microsoft.com/office/drawing/2014/main" id="{4571C92D-594F-C18F-4EC6-7E01FA667E67}"/>
                    </a:ext>
                  </a:extLst>
                </p:cNvPr>
                <p:cNvCxnSpPr>
                  <a:cxnSpLocks/>
                </p:cNvCxnSpPr>
                <p:nvPr/>
              </p:nvCxnSpPr>
              <p:spPr bwMode="auto">
                <a:xfrm flipH="1">
                  <a:off x="6448487" y="3002460"/>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grpSp>
            <p:nvGrpSpPr>
              <p:cNvPr id="311" name="グループ化 310">
                <a:extLst>
                  <a:ext uri="{FF2B5EF4-FFF2-40B4-BE49-F238E27FC236}">
                    <a16:creationId xmlns:a16="http://schemas.microsoft.com/office/drawing/2014/main" id="{3C575997-5C36-AC12-A281-F8C50A9BF6A5}"/>
                  </a:ext>
                </a:extLst>
              </p:cNvPr>
              <p:cNvGrpSpPr/>
              <p:nvPr/>
            </p:nvGrpSpPr>
            <p:grpSpPr>
              <a:xfrm>
                <a:off x="8500010" y="3005631"/>
                <a:ext cx="2243935" cy="1138383"/>
                <a:chOff x="5523145" y="3002460"/>
                <a:chExt cx="2243935" cy="1138383"/>
              </a:xfrm>
            </p:grpSpPr>
            <p:cxnSp>
              <p:nvCxnSpPr>
                <p:cNvPr id="313" name="直線コネクタ 312">
                  <a:extLst>
                    <a:ext uri="{FF2B5EF4-FFF2-40B4-BE49-F238E27FC236}">
                      <a16:creationId xmlns:a16="http://schemas.microsoft.com/office/drawing/2014/main" id="{0CA63351-532A-5466-5D46-BF671B1F2DCF}"/>
                    </a:ext>
                  </a:extLst>
                </p:cNvPr>
                <p:cNvCxnSpPr>
                  <a:cxnSpLocks/>
                </p:cNvCxnSpPr>
                <p:nvPr/>
              </p:nvCxnSpPr>
              <p:spPr bwMode="auto">
                <a:xfrm flipH="1">
                  <a:off x="5523145"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4" name="直線コネクタ 313">
                  <a:extLst>
                    <a:ext uri="{FF2B5EF4-FFF2-40B4-BE49-F238E27FC236}">
                      <a16:creationId xmlns:a16="http://schemas.microsoft.com/office/drawing/2014/main" id="{75399E26-2489-4B30-80E4-596FC81B0287}"/>
                    </a:ext>
                  </a:extLst>
                </p:cNvPr>
                <p:cNvCxnSpPr>
                  <a:cxnSpLocks/>
                </p:cNvCxnSpPr>
                <p:nvPr/>
              </p:nvCxnSpPr>
              <p:spPr bwMode="auto">
                <a:xfrm flipH="1">
                  <a:off x="6028089"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5" name="直線コネクタ 314">
                  <a:extLst>
                    <a:ext uri="{FF2B5EF4-FFF2-40B4-BE49-F238E27FC236}">
                      <a16:creationId xmlns:a16="http://schemas.microsoft.com/office/drawing/2014/main" id="{A8E2CB31-A3EF-D176-4196-F4EAEA0C3E88}"/>
                    </a:ext>
                  </a:extLst>
                </p:cNvPr>
                <p:cNvCxnSpPr>
                  <a:cxnSpLocks/>
                </p:cNvCxnSpPr>
                <p:nvPr/>
              </p:nvCxnSpPr>
              <p:spPr bwMode="auto">
                <a:xfrm flipH="1">
                  <a:off x="6533035" y="3002460"/>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cxnSp>
            <p:nvCxnSpPr>
              <p:cNvPr id="312" name="直線コネクタ 311">
                <a:extLst>
                  <a:ext uri="{FF2B5EF4-FFF2-40B4-BE49-F238E27FC236}">
                    <a16:creationId xmlns:a16="http://schemas.microsoft.com/office/drawing/2014/main" id="{2E2712C9-CE02-3BE7-FCEC-D7D38EA7148F}"/>
                  </a:ext>
                </a:extLst>
              </p:cNvPr>
              <p:cNvCxnSpPr>
                <a:cxnSpLocks/>
              </p:cNvCxnSpPr>
              <p:nvPr/>
            </p:nvCxnSpPr>
            <p:spPr bwMode="auto">
              <a:xfrm flipH="1">
                <a:off x="5769361" y="3336343"/>
                <a:ext cx="5112568" cy="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sp>
          <p:nvSpPr>
            <p:cNvPr id="107" name="テキスト ボックス 106">
              <a:extLst>
                <a:ext uri="{FF2B5EF4-FFF2-40B4-BE49-F238E27FC236}">
                  <a16:creationId xmlns:a16="http://schemas.microsoft.com/office/drawing/2014/main" id="{A98A2F39-F0A0-4FE8-AF90-04BCDB195B86}"/>
                </a:ext>
              </a:extLst>
            </p:cNvPr>
            <p:cNvSpPr txBox="1"/>
            <p:nvPr/>
          </p:nvSpPr>
          <p:spPr>
            <a:xfrm>
              <a:off x="4344938" y="1643924"/>
              <a:ext cx="1231403" cy="1107996"/>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6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66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grpSp>
      <p:sp>
        <p:nvSpPr>
          <p:cNvPr id="114" name="テキスト ボックス 113">
            <a:extLst>
              <a:ext uri="{FF2B5EF4-FFF2-40B4-BE49-F238E27FC236}">
                <a16:creationId xmlns:a16="http://schemas.microsoft.com/office/drawing/2014/main" id="{9AE75985-BA8C-66A0-7C37-02B7EA3B3AE4}"/>
              </a:ext>
            </a:extLst>
          </p:cNvPr>
          <p:cNvSpPr txBox="1"/>
          <p:nvPr/>
        </p:nvSpPr>
        <p:spPr>
          <a:xfrm>
            <a:off x="6092826" y="994627"/>
            <a:ext cx="5942645" cy="646331"/>
          </a:xfrm>
          <a:prstGeom prst="rect">
            <a:avLst/>
          </a:prstGeom>
          <a:noFill/>
        </p:spPr>
        <p:txBody>
          <a:bodyPr wrap="square">
            <a:spAutoFit/>
          </a:bodyPr>
          <a:lstStyle/>
          <a:p>
            <a:pPr marL="0" marR="0" lvl="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0" i="0" u="sng" strike="noStrike" kern="1200" cap="none" spc="0" normalizeH="0" baseline="0" noProof="0" dirty="0">
                <a:ln>
                  <a:noFill/>
                </a:ln>
                <a:solidFill>
                  <a:srgbClr val="000000"/>
                </a:solidFill>
                <a:effectLst/>
                <a:uLnTx/>
                <a:uFillTx/>
                <a:latin typeface="Times New Roman" pitchFamily="16" charset="0"/>
                <a:ea typeface="MS Gothic" charset="-128"/>
                <a:cs typeface="+mn-cs"/>
              </a:rPr>
              <a:t>Some location information may become obsolete</a:t>
            </a:r>
            <a:r>
              <a:rPr kumimoji="1" lang="en-US" altLang="ja-JP" sz="1800" u="sng" dirty="0">
                <a:solidFill>
                  <a:srgbClr val="000000"/>
                </a:solidFill>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in terms of calculating the optimal route plan at a given moment.</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120" name="テキスト ボックス 119">
            <a:extLst>
              <a:ext uri="{FF2B5EF4-FFF2-40B4-BE49-F238E27FC236}">
                <a16:creationId xmlns:a16="http://schemas.microsoft.com/office/drawing/2014/main" id="{A05A130E-C0E1-55BB-C821-522A467C1833}"/>
              </a:ext>
            </a:extLst>
          </p:cNvPr>
          <p:cNvSpPr txBox="1"/>
          <p:nvPr/>
        </p:nvSpPr>
        <p:spPr>
          <a:xfrm>
            <a:off x="829847" y="6132178"/>
            <a:ext cx="6083717" cy="369332"/>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rPr>
              <a:t>※The details of other applications are omitted from this slide.</a:t>
            </a:r>
            <a:endParaRPr kumimoji="1" lang="ja-JP" altLang="en-US"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p:txBody>
      </p:sp>
      <p:grpSp>
        <p:nvGrpSpPr>
          <p:cNvPr id="10" name="グループ化 9">
            <a:extLst>
              <a:ext uri="{FF2B5EF4-FFF2-40B4-BE49-F238E27FC236}">
                <a16:creationId xmlns:a16="http://schemas.microsoft.com/office/drawing/2014/main" id="{2958077C-4694-C78B-26A7-D71B1D6E5000}"/>
              </a:ext>
            </a:extLst>
          </p:cNvPr>
          <p:cNvGrpSpPr/>
          <p:nvPr/>
        </p:nvGrpSpPr>
        <p:grpSpPr>
          <a:xfrm>
            <a:off x="6205597" y="1674799"/>
            <a:ext cx="4891993" cy="1754201"/>
            <a:chOff x="6205597" y="1674799"/>
            <a:chExt cx="4891993" cy="1891433"/>
          </a:xfrm>
        </p:grpSpPr>
        <p:sp>
          <p:nvSpPr>
            <p:cNvPr id="251" name="テキスト ボックス 250">
              <a:extLst>
                <a:ext uri="{FF2B5EF4-FFF2-40B4-BE49-F238E27FC236}">
                  <a16:creationId xmlns:a16="http://schemas.microsoft.com/office/drawing/2014/main" id="{3F0981EF-47B1-1D8C-4629-1137B53E7681}"/>
                </a:ext>
              </a:extLst>
            </p:cNvPr>
            <p:cNvSpPr txBox="1"/>
            <p:nvPr/>
          </p:nvSpPr>
          <p:spPr>
            <a:xfrm>
              <a:off x="6205597" y="2102647"/>
              <a:ext cx="2987959" cy="106183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#1</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2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#2 ...				</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#N</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66" name="正方形/長方形 265">
              <a:extLst>
                <a:ext uri="{FF2B5EF4-FFF2-40B4-BE49-F238E27FC236}">
                  <a16:creationId xmlns:a16="http://schemas.microsoft.com/office/drawing/2014/main" id="{9521CE13-8101-48A2-F150-876E8126AEE3}"/>
                </a:ext>
              </a:extLst>
            </p:cNvPr>
            <p:cNvSpPr/>
            <p:nvPr/>
          </p:nvSpPr>
          <p:spPr bwMode="auto">
            <a:xfrm>
              <a:off x="7669502" y="2214577"/>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67" name="正方形/長方形 266">
              <a:extLst>
                <a:ext uri="{FF2B5EF4-FFF2-40B4-BE49-F238E27FC236}">
                  <a16:creationId xmlns:a16="http://schemas.microsoft.com/office/drawing/2014/main" id="{56182C87-FE0F-2D74-5B13-7F720C723260}"/>
                </a:ext>
              </a:extLst>
            </p:cNvPr>
            <p:cNvSpPr/>
            <p:nvPr/>
          </p:nvSpPr>
          <p:spPr bwMode="auto">
            <a:xfrm>
              <a:off x="8630843" y="2567714"/>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68" name="正方形/長方形 267">
              <a:extLst>
                <a:ext uri="{FF2B5EF4-FFF2-40B4-BE49-F238E27FC236}">
                  <a16:creationId xmlns:a16="http://schemas.microsoft.com/office/drawing/2014/main" id="{17A84DF8-5FD0-C106-7837-A711D3BF35DA}"/>
                </a:ext>
              </a:extLst>
            </p:cNvPr>
            <p:cNvSpPr/>
            <p:nvPr/>
          </p:nvSpPr>
          <p:spPr bwMode="auto">
            <a:xfrm>
              <a:off x="9797994" y="2923606"/>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73" name="テキスト ボックス 272">
              <a:extLst>
                <a:ext uri="{FF2B5EF4-FFF2-40B4-BE49-F238E27FC236}">
                  <a16:creationId xmlns:a16="http://schemas.microsoft.com/office/drawing/2014/main" id="{D565EAB5-7BD6-92B0-9C46-8596EC9DA490}"/>
                </a:ext>
              </a:extLst>
            </p:cNvPr>
            <p:cNvSpPr txBox="1"/>
            <p:nvPr/>
          </p:nvSpPr>
          <p:spPr>
            <a:xfrm>
              <a:off x="8928309" y="2234141"/>
              <a:ext cx="908184" cy="646331"/>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3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36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cxnSp>
          <p:nvCxnSpPr>
            <p:cNvPr id="274" name="直線矢印コネクタ 273">
              <a:extLst>
                <a:ext uri="{FF2B5EF4-FFF2-40B4-BE49-F238E27FC236}">
                  <a16:creationId xmlns:a16="http://schemas.microsoft.com/office/drawing/2014/main" id="{0D859776-6287-BEA1-087C-834BBFA397DD}"/>
                </a:ext>
              </a:extLst>
            </p:cNvPr>
            <p:cNvCxnSpPr>
              <a:cxnSpLocks/>
              <a:stCxn id="266" idx="3"/>
            </p:cNvCxnSpPr>
            <p:nvPr/>
          </p:nvCxnSpPr>
          <p:spPr bwMode="auto">
            <a:xfrm flipV="1">
              <a:off x="7837539" y="2106919"/>
              <a:ext cx="0" cy="23748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1" name="直線矢印コネクタ 280">
              <a:extLst>
                <a:ext uri="{FF2B5EF4-FFF2-40B4-BE49-F238E27FC236}">
                  <a16:creationId xmlns:a16="http://schemas.microsoft.com/office/drawing/2014/main" id="{1F6CE636-E4D4-E651-E4A8-C23873C731FB}"/>
                </a:ext>
              </a:extLst>
            </p:cNvPr>
            <p:cNvCxnSpPr>
              <a:cxnSpLocks/>
              <a:stCxn id="267" idx="3"/>
            </p:cNvCxnSpPr>
            <p:nvPr/>
          </p:nvCxnSpPr>
          <p:spPr bwMode="auto">
            <a:xfrm flipV="1">
              <a:off x="8798880" y="2106919"/>
              <a:ext cx="0" cy="59062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4" name="直線矢印コネクタ 283">
              <a:extLst>
                <a:ext uri="{FF2B5EF4-FFF2-40B4-BE49-F238E27FC236}">
                  <a16:creationId xmlns:a16="http://schemas.microsoft.com/office/drawing/2014/main" id="{E9918C19-DAF6-FE3A-D7C9-1DCDD4DD3C43}"/>
                </a:ext>
              </a:extLst>
            </p:cNvPr>
            <p:cNvCxnSpPr>
              <a:cxnSpLocks/>
              <a:stCxn id="268" idx="3"/>
            </p:cNvCxnSpPr>
            <p:nvPr/>
          </p:nvCxnSpPr>
          <p:spPr bwMode="auto">
            <a:xfrm flipV="1">
              <a:off x="9966031" y="2106919"/>
              <a:ext cx="0" cy="9465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0" name="テキスト ボックス 109">
              <a:extLst>
                <a:ext uri="{FF2B5EF4-FFF2-40B4-BE49-F238E27FC236}">
                  <a16:creationId xmlns:a16="http://schemas.microsoft.com/office/drawing/2014/main" id="{FCE5E45D-C95D-B315-3467-8D5F9DCD8F49}"/>
                </a:ext>
              </a:extLst>
            </p:cNvPr>
            <p:cNvSpPr txBox="1"/>
            <p:nvPr/>
          </p:nvSpPr>
          <p:spPr>
            <a:xfrm>
              <a:off x="6249774" y="1712246"/>
              <a:ext cx="445956" cy="338554"/>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119" name="グループ化 118">
              <a:extLst>
                <a:ext uri="{FF2B5EF4-FFF2-40B4-BE49-F238E27FC236}">
                  <a16:creationId xmlns:a16="http://schemas.microsoft.com/office/drawing/2014/main" id="{B1334851-E7FE-E870-74F4-C4ED9F6A85AB}"/>
                </a:ext>
              </a:extLst>
            </p:cNvPr>
            <p:cNvGrpSpPr/>
            <p:nvPr/>
          </p:nvGrpSpPr>
          <p:grpSpPr>
            <a:xfrm>
              <a:off x="6277605" y="2109667"/>
              <a:ext cx="4819985" cy="1079040"/>
              <a:chOff x="5825450" y="2781245"/>
              <a:chExt cx="6027248" cy="1079040"/>
            </a:xfrm>
          </p:grpSpPr>
          <p:cxnSp>
            <p:nvCxnSpPr>
              <p:cNvPr id="115" name="直線矢印コネクタ 114">
                <a:extLst>
                  <a:ext uri="{FF2B5EF4-FFF2-40B4-BE49-F238E27FC236}">
                    <a16:creationId xmlns:a16="http://schemas.microsoft.com/office/drawing/2014/main" id="{C14F81FE-47DE-D65D-4079-24D31D19582B}"/>
                  </a:ext>
                </a:extLst>
              </p:cNvPr>
              <p:cNvCxnSpPr>
                <a:cxnSpLocks/>
              </p:cNvCxnSpPr>
              <p:nvPr/>
            </p:nvCxnSpPr>
            <p:spPr bwMode="auto">
              <a:xfrm>
                <a:off x="5876034" y="314615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6" name="直線矢印コネクタ 115">
                <a:extLst>
                  <a:ext uri="{FF2B5EF4-FFF2-40B4-BE49-F238E27FC236}">
                    <a16:creationId xmlns:a16="http://schemas.microsoft.com/office/drawing/2014/main" id="{B019F300-18BF-7600-73BA-55E3BE9BED98}"/>
                  </a:ext>
                </a:extLst>
              </p:cNvPr>
              <p:cNvCxnSpPr>
                <a:cxnSpLocks/>
              </p:cNvCxnSpPr>
              <p:nvPr/>
            </p:nvCxnSpPr>
            <p:spPr bwMode="auto">
              <a:xfrm>
                <a:off x="5876034" y="3503220"/>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7" name="直線矢印コネクタ 116">
                <a:extLst>
                  <a:ext uri="{FF2B5EF4-FFF2-40B4-BE49-F238E27FC236}">
                    <a16:creationId xmlns:a16="http://schemas.microsoft.com/office/drawing/2014/main" id="{EDA08245-87AC-F0A1-45AC-BA07062219AF}"/>
                  </a:ext>
                </a:extLst>
              </p:cNvPr>
              <p:cNvCxnSpPr>
                <a:cxnSpLocks/>
              </p:cNvCxnSpPr>
              <p:nvPr/>
            </p:nvCxnSpPr>
            <p:spPr bwMode="auto">
              <a:xfrm>
                <a:off x="5876034" y="386028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8" name="直線矢印コネクタ 117">
                <a:extLst>
                  <a:ext uri="{FF2B5EF4-FFF2-40B4-BE49-F238E27FC236}">
                    <a16:creationId xmlns:a16="http://schemas.microsoft.com/office/drawing/2014/main" id="{F0E76ABF-1A91-61CF-7D58-47B64DB2694F}"/>
                  </a:ext>
                </a:extLst>
              </p:cNvPr>
              <p:cNvCxnSpPr>
                <a:cxnSpLocks/>
              </p:cNvCxnSpPr>
              <p:nvPr/>
            </p:nvCxnSpPr>
            <p:spPr bwMode="auto">
              <a:xfrm>
                <a:off x="5825450" y="278124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21" name="正方形/長方形 120">
              <a:extLst>
                <a:ext uri="{FF2B5EF4-FFF2-40B4-BE49-F238E27FC236}">
                  <a16:creationId xmlns:a16="http://schemas.microsoft.com/office/drawing/2014/main" id="{669D5308-F0AB-F9CD-C29F-82195E7BCBDA}"/>
                </a:ext>
              </a:extLst>
            </p:cNvPr>
            <p:cNvSpPr/>
            <p:nvPr/>
          </p:nvSpPr>
          <p:spPr bwMode="auto">
            <a:xfrm>
              <a:off x="9408368" y="1674799"/>
              <a:ext cx="971256" cy="1891433"/>
            </a:xfrm>
            <a:prstGeom prst="rect">
              <a:avLst/>
            </a:prstGeom>
            <a:solidFill>
              <a:schemeClr val="bg2">
                <a:lumMod val="20000"/>
                <a:lumOff val="80000"/>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grpSp>
      <p:sp>
        <p:nvSpPr>
          <p:cNvPr id="322" name="テキスト ボックス 321">
            <a:extLst>
              <a:ext uri="{FF2B5EF4-FFF2-40B4-BE49-F238E27FC236}">
                <a16:creationId xmlns:a16="http://schemas.microsoft.com/office/drawing/2014/main" id="{4BFB6216-2802-11ED-8BF0-DED6EB7EA9B9}"/>
              </a:ext>
            </a:extLst>
          </p:cNvPr>
          <p:cNvSpPr txBox="1"/>
          <p:nvPr/>
        </p:nvSpPr>
        <p:spPr>
          <a:xfrm>
            <a:off x="6096000" y="3881442"/>
            <a:ext cx="5544616" cy="646331"/>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The Application ID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facilitates the transmission of traffic associated with SCSIDs</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within</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specified</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period</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11" name="グループ化 10">
            <a:extLst>
              <a:ext uri="{FF2B5EF4-FFF2-40B4-BE49-F238E27FC236}">
                <a16:creationId xmlns:a16="http://schemas.microsoft.com/office/drawing/2014/main" id="{F124323D-926D-8236-EE32-FC0BC5D0AC09}"/>
              </a:ext>
            </a:extLst>
          </p:cNvPr>
          <p:cNvGrpSpPr/>
          <p:nvPr/>
        </p:nvGrpSpPr>
        <p:grpSpPr>
          <a:xfrm>
            <a:off x="6176719" y="4505097"/>
            <a:ext cx="4920871" cy="1639733"/>
            <a:chOff x="6176719" y="4345751"/>
            <a:chExt cx="4920871" cy="1768010"/>
          </a:xfrm>
        </p:grpSpPr>
        <p:cxnSp>
          <p:nvCxnSpPr>
            <p:cNvPr id="199" name="直線コネクタ 198">
              <a:extLst>
                <a:ext uri="{FF2B5EF4-FFF2-40B4-BE49-F238E27FC236}">
                  <a16:creationId xmlns:a16="http://schemas.microsoft.com/office/drawing/2014/main" id="{E1065E11-1C9A-40B9-E48D-4BA939D32E03}"/>
                </a:ext>
              </a:extLst>
            </p:cNvPr>
            <p:cNvCxnSpPr>
              <a:cxnSpLocks/>
            </p:cNvCxnSpPr>
            <p:nvPr/>
          </p:nvCxnSpPr>
          <p:spPr bwMode="auto">
            <a:xfrm>
              <a:off x="7509071" y="4390614"/>
              <a:ext cx="9466" cy="1719485"/>
            </a:xfrm>
            <a:prstGeom prst="line">
              <a:avLst/>
            </a:prstGeom>
            <a:solidFill>
              <a:srgbClr val="00B8FF"/>
            </a:solidFill>
            <a:ln w="38100" cap="flat" cmpd="sng" algn="ctr">
              <a:solidFill>
                <a:schemeClr val="tx1"/>
              </a:solidFill>
              <a:prstDash val="dash"/>
              <a:round/>
              <a:headEnd type="none" w="med" len="med"/>
              <a:tailEnd type="none" w="med" len="med"/>
            </a:ln>
            <a:effectLst/>
          </p:spPr>
        </p:cxnSp>
        <p:sp>
          <p:nvSpPr>
            <p:cNvPr id="200" name="テキスト ボックス 199">
              <a:extLst>
                <a:ext uri="{FF2B5EF4-FFF2-40B4-BE49-F238E27FC236}">
                  <a16:creationId xmlns:a16="http://schemas.microsoft.com/office/drawing/2014/main" id="{B6D7520E-D8A3-6F35-5080-6C0F31F5924F}"/>
                </a:ext>
              </a:extLst>
            </p:cNvPr>
            <p:cNvSpPr txBox="1"/>
            <p:nvPr/>
          </p:nvSpPr>
          <p:spPr>
            <a:xfrm>
              <a:off x="6205597" y="4754938"/>
              <a:ext cx="2987959" cy="1061829"/>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#1</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2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#2 ...				</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#N</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01" name="正方形/長方形 200">
              <a:extLst>
                <a:ext uri="{FF2B5EF4-FFF2-40B4-BE49-F238E27FC236}">
                  <a16:creationId xmlns:a16="http://schemas.microsoft.com/office/drawing/2014/main" id="{B24E5BB1-4AE5-B86A-AE32-A43272C2E9F4}"/>
                </a:ext>
              </a:extLst>
            </p:cNvPr>
            <p:cNvSpPr/>
            <p:nvPr/>
          </p:nvSpPr>
          <p:spPr bwMode="auto">
            <a:xfrm>
              <a:off x="7669502" y="4848082"/>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02" name="正方形/長方形 201">
              <a:extLst>
                <a:ext uri="{FF2B5EF4-FFF2-40B4-BE49-F238E27FC236}">
                  <a16:creationId xmlns:a16="http://schemas.microsoft.com/office/drawing/2014/main" id="{C76679F6-D61F-F19E-DBDB-CBDA5C2EC5DA}"/>
                </a:ext>
              </a:extLst>
            </p:cNvPr>
            <p:cNvSpPr/>
            <p:nvPr/>
          </p:nvSpPr>
          <p:spPr bwMode="auto">
            <a:xfrm>
              <a:off x="8158885" y="5201219"/>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03" name="正方形/長方形 202">
              <a:extLst>
                <a:ext uri="{FF2B5EF4-FFF2-40B4-BE49-F238E27FC236}">
                  <a16:creationId xmlns:a16="http://schemas.microsoft.com/office/drawing/2014/main" id="{71F657AC-636A-7D76-D152-0BB3FD576DDA}"/>
                </a:ext>
              </a:extLst>
            </p:cNvPr>
            <p:cNvSpPr/>
            <p:nvPr/>
          </p:nvSpPr>
          <p:spPr bwMode="auto">
            <a:xfrm>
              <a:off x="9188588" y="5557111"/>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204" name="直線コネクタ 203">
              <a:extLst>
                <a:ext uri="{FF2B5EF4-FFF2-40B4-BE49-F238E27FC236}">
                  <a16:creationId xmlns:a16="http://schemas.microsoft.com/office/drawing/2014/main" id="{FA464DA2-C480-8C60-6F9D-081FBE20D6E5}"/>
                </a:ext>
              </a:extLst>
            </p:cNvPr>
            <p:cNvCxnSpPr>
              <a:cxnSpLocks/>
            </p:cNvCxnSpPr>
            <p:nvPr/>
          </p:nvCxnSpPr>
          <p:spPr bwMode="auto">
            <a:xfrm>
              <a:off x="9627296" y="4394277"/>
              <a:ext cx="9466" cy="1719484"/>
            </a:xfrm>
            <a:prstGeom prst="line">
              <a:avLst/>
            </a:prstGeom>
            <a:solidFill>
              <a:srgbClr val="00B8FF"/>
            </a:solidFill>
            <a:ln w="38100" cap="flat" cmpd="sng" algn="ctr">
              <a:solidFill>
                <a:schemeClr val="tx1"/>
              </a:solidFill>
              <a:prstDash val="dash"/>
              <a:round/>
              <a:headEnd type="none" w="med" len="med"/>
              <a:tailEnd type="none" w="med" len="med"/>
            </a:ln>
            <a:effectLst/>
          </p:spPr>
        </p:cxnSp>
        <p:sp>
          <p:nvSpPr>
            <p:cNvPr id="205" name="テキスト ボックス 204">
              <a:extLst>
                <a:ext uri="{FF2B5EF4-FFF2-40B4-BE49-F238E27FC236}">
                  <a16:creationId xmlns:a16="http://schemas.microsoft.com/office/drawing/2014/main" id="{F2991A76-7089-3500-4DD4-AA6CCD3434DE}"/>
                </a:ext>
              </a:extLst>
            </p:cNvPr>
            <p:cNvSpPr txBox="1"/>
            <p:nvPr/>
          </p:nvSpPr>
          <p:spPr>
            <a:xfrm>
              <a:off x="8460093" y="4650181"/>
              <a:ext cx="908184" cy="923330"/>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5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54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cxnSp>
          <p:nvCxnSpPr>
            <p:cNvPr id="206" name="直線矢印コネクタ 205">
              <a:extLst>
                <a:ext uri="{FF2B5EF4-FFF2-40B4-BE49-F238E27FC236}">
                  <a16:creationId xmlns:a16="http://schemas.microsoft.com/office/drawing/2014/main" id="{2CD81477-E44C-4DAF-3310-B2BC79AC1F7E}"/>
                </a:ext>
              </a:extLst>
            </p:cNvPr>
            <p:cNvCxnSpPr>
              <a:cxnSpLocks/>
              <a:stCxn id="201" idx="3"/>
            </p:cNvCxnSpPr>
            <p:nvPr/>
          </p:nvCxnSpPr>
          <p:spPr bwMode="auto">
            <a:xfrm flipV="1">
              <a:off x="7837539" y="4740424"/>
              <a:ext cx="0" cy="23748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7" name="直線矢印コネクタ 206">
              <a:extLst>
                <a:ext uri="{FF2B5EF4-FFF2-40B4-BE49-F238E27FC236}">
                  <a16:creationId xmlns:a16="http://schemas.microsoft.com/office/drawing/2014/main" id="{CBD18D29-EC5E-C03E-8730-FBD8D83D9E89}"/>
                </a:ext>
              </a:extLst>
            </p:cNvPr>
            <p:cNvCxnSpPr>
              <a:cxnSpLocks/>
              <a:stCxn id="202" idx="3"/>
            </p:cNvCxnSpPr>
            <p:nvPr/>
          </p:nvCxnSpPr>
          <p:spPr bwMode="auto">
            <a:xfrm flipV="1">
              <a:off x="8326922" y="4740424"/>
              <a:ext cx="0" cy="59062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8" name="直線矢印コネクタ 207">
              <a:extLst>
                <a:ext uri="{FF2B5EF4-FFF2-40B4-BE49-F238E27FC236}">
                  <a16:creationId xmlns:a16="http://schemas.microsoft.com/office/drawing/2014/main" id="{C1665C32-756C-CBEE-F9F0-6AFFCF439C86}"/>
                </a:ext>
              </a:extLst>
            </p:cNvPr>
            <p:cNvCxnSpPr>
              <a:cxnSpLocks/>
              <a:stCxn id="203" idx="3"/>
            </p:cNvCxnSpPr>
            <p:nvPr/>
          </p:nvCxnSpPr>
          <p:spPr bwMode="auto">
            <a:xfrm flipV="1">
              <a:off x="9356625" y="4740424"/>
              <a:ext cx="0" cy="9465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9" name="テキスト ボックス 208">
              <a:extLst>
                <a:ext uri="{FF2B5EF4-FFF2-40B4-BE49-F238E27FC236}">
                  <a16:creationId xmlns:a16="http://schemas.microsoft.com/office/drawing/2014/main" id="{208E6A97-A782-0B59-F3CF-E0C9D4311D72}"/>
                </a:ext>
              </a:extLst>
            </p:cNvPr>
            <p:cNvSpPr txBox="1"/>
            <p:nvPr/>
          </p:nvSpPr>
          <p:spPr>
            <a:xfrm>
              <a:off x="6249774" y="4345751"/>
              <a:ext cx="445956" cy="338554"/>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210" name="グループ化 209">
              <a:extLst>
                <a:ext uri="{FF2B5EF4-FFF2-40B4-BE49-F238E27FC236}">
                  <a16:creationId xmlns:a16="http://schemas.microsoft.com/office/drawing/2014/main" id="{8465BCEC-1301-2B22-1B2A-2860EFF5B20F}"/>
                </a:ext>
              </a:extLst>
            </p:cNvPr>
            <p:cNvGrpSpPr/>
            <p:nvPr/>
          </p:nvGrpSpPr>
          <p:grpSpPr>
            <a:xfrm>
              <a:off x="6277605" y="4743172"/>
              <a:ext cx="4819985" cy="1079040"/>
              <a:chOff x="5825450" y="2781245"/>
              <a:chExt cx="6027248" cy="1079040"/>
            </a:xfrm>
          </p:grpSpPr>
          <p:cxnSp>
            <p:nvCxnSpPr>
              <p:cNvPr id="211" name="直線矢印コネクタ 210">
                <a:extLst>
                  <a:ext uri="{FF2B5EF4-FFF2-40B4-BE49-F238E27FC236}">
                    <a16:creationId xmlns:a16="http://schemas.microsoft.com/office/drawing/2014/main" id="{5C550416-6055-05A7-BEC6-AA9CD0C76714}"/>
                  </a:ext>
                </a:extLst>
              </p:cNvPr>
              <p:cNvCxnSpPr>
                <a:cxnSpLocks/>
              </p:cNvCxnSpPr>
              <p:nvPr/>
            </p:nvCxnSpPr>
            <p:spPr bwMode="auto">
              <a:xfrm>
                <a:off x="5876034" y="314615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2" name="直線矢印コネクタ 211">
                <a:extLst>
                  <a:ext uri="{FF2B5EF4-FFF2-40B4-BE49-F238E27FC236}">
                    <a16:creationId xmlns:a16="http://schemas.microsoft.com/office/drawing/2014/main" id="{009602B2-0558-0CEC-35E8-E295BFED628D}"/>
                  </a:ext>
                </a:extLst>
              </p:cNvPr>
              <p:cNvCxnSpPr>
                <a:cxnSpLocks/>
              </p:cNvCxnSpPr>
              <p:nvPr/>
            </p:nvCxnSpPr>
            <p:spPr bwMode="auto">
              <a:xfrm>
                <a:off x="5876034" y="3503220"/>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3" name="直線矢印コネクタ 212">
                <a:extLst>
                  <a:ext uri="{FF2B5EF4-FFF2-40B4-BE49-F238E27FC236}">
                    <a16:creationId xmlns:a16="http://schemas.microsoft.com/office/drawing/2014/main" id="{E148DA14-0313-0FEA-064D-1E25DC4ED729}"/>
                  </a:ext>
                </a:extLst>
              </p:cNvPr>
              <p:cNvCxnSpPr>
                <a:cxnSpLocks/>
              </p:cNvCxnSpPr>
              <p:nvPr/>
            </p:nvCxnSpPr>
            <p:spPr bwMode="auto">
              <a:xfrm>
                <a:off x="5876034" y="386028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4" name="直線矢印コネクタ 213">
                <a:extLst>
                  <a:ext uri="{FF2B5EF4-FFF2-40B4-BE49-F238E27FC236}">
                    <a16:creationId xmlns:a16="http://schemas.microsoft.com/office/drawing/2014/main" id="{27E35C5F-4064-5CA1-4FC4-5E442AF35734}"/>
                  </a:ext>
                </a:extLst>
              </p:cNvPr>
              <p:cNvCxnSpPr>
                <a:cxnSpLocks/>
              </p:cNvCxnSpPr>
              <p:nvPr/>
            </p:nvCxnSpPr>
            <p:spPr bwMode="auto">
              <a:xfrm>
                <a:off x="5825450" y="278124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320" name="正方形/長方形 319">
              <a:extLst>
                <a:ext uri="{FF2B5EF4-FFF2-40B4-BE49-F238E27FC236}">
                  <a16:creationId xmlns:a16="http://schemas.microsoft.com/office/drawing/2014/main" id="{819727E7-0594-FF51-5660-FDF8927AA336}"/>
                </a:ext>
              </a:extLst>
            </p:cNvPr>
            <p:cNvSpPr/>
            <p:nvPr/>
          </p:nvSpPr>
          <p:spPr bwMode="auto">
            <a:xfrm>
              <a:off x="6176719" y="4777295"/>
              <a:ext cx="1056382" cy="1041765"/>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323" name="直線矢印コネクタ 322">
              <a:extLst>
                <a:ext uri="{FF2B5EF4-FFF2-40B4-BE49-F238E27FC236}">
                  <a16:creationId xmlns:a16="http://schemas.microsoft.com/office/drawing/2014/main" id="{4CD82559-00CF-61AC-DD48-A3F2A8DBDA91}"/>
                </a:ext>
              </a:extLst>
            </p:cNvPr>
            <p:cNvCxnSpPr/>
            <p:nvPr/>
          </p:nvCxnSpPr>
          <p:spPr bwMode="auto">
            <a:xfrm>
              <a:off x="7583778" y="4504728"/>
              <a:ext cx="1977986" cy="0"/>
            </a:xfrm>
            <a:prstGeom prst="straightConnector1">
              <a:avLst/>
            </a:prstGeom>
            <a:solidFill>
              <a:srgbClr val="00B8FF"/>
            </a:solidFill>
            <a:ln w="76200" cap="flat" cmpd="sng" algn="ctr">
              <a:solidFill>
                <a:schemeClr val="tx1"/>
              </a:solidFill>
              <a:prstDash val="solid"/>
              <a:round/>
              <a:headEnd type="triangle"/>
              <a:tailEnd type="triangle"/>
            </a:ln>
            <a:effectLst/>
          </p:spPr>
        </p:cxnSp>
      </p:grpSp>
      <p:sp>
        <p:nvSpPr>
          <p:cNvPr id="324" name="テキスト ボックス 323">
            <a:extLst>
              <a:ext uri="{FF2B5EF4-FFF2-40B4-BE49-F238E27FC236}">
                <a16:creationId xmlns:a16="http://schemas.microsoft.com/office/drawing/2014/main" id="{AA703F05-4E41-A5A2-91A8-D209E279FC59}"/>
              </a:ext>
            </a:extLst>
          </p:cNvPr>
          <p:cNvSpPr txBox="1"/>
          <p:nvPr/>
        </p:nvSpPr>
        <p:spPr>
          <a:xfrm>
            <a:off x="818698" y="617639"/>
            <a:ext cx="5145961" cy="584775"/>
          </a:xfrm>
          <a:prstGeom prst="rect">
            <a:avLst/>
          </a:prstGeom>
          <a:noFill/>
        </p:spPr>
        <p:txBody>
          <a:bodyPr wrap="non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3200" b="1" i="1" u="none" strike="noStrike" kern="1200" cap="none" spc="0" normalizeH="0" baseline="0" noProof="0" dirty="0">
                <a:ln>
                  <a:noFill/>
                </a:ln>
                <a:solidFill>
                  <a:srgbClr val="000000"/>
                </a:solidFill>
                <a:effectLst/>
                <a:uLnTx/>
                <a:uFillTx/>
                <a:latin typeface="Times New Roman" pitchFamily="16" charset="0"/>
                <a:ea typeface="MS Gothic" charset="-128"/>
                <a:cs typeface="+mn-cs"/>
              </a:rPr>
              <a:t>Appendix: Possible Use-case </a:t>
            </a:r>
            <a:endParaRPr kumimoji="1" lang="ja-JP" altLang="en-US" sz="3200" b="1" i="1"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14" name="矢印: 下 13">
            <a:extLst>
              <a:ext uri="{FF2B5EF4-FFF2-40B4-BE49-F238E27FC236}">
                <a16:creationId xmlns:a16="http://schemas.microsoft.com/office/drawing/2014/main" id="{B86F1AF6-A402-A979-74D6-2BF09288CEAF}"/>
              </a:ext>
            </a:extLst>
          </p:cNvPr>
          <p:cNvSpPr/>
          <p:nvPr/>
        </p:nvSpPr>
        <p:spPr bwMode="auto">
          <a:xfrm>
            <a:off x="7184870" y="3391406"/>
            <a:ext cx="484632" cy="402344"/>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テキスト ボックス 15">
            <a:extLst>
              <a:ext uri="{FF2B5EF4-FFF2-40B4-BE49-F238E27FC236}">
                <a16:creationId xmlns:a16="http://schemas.microsoft.com/office/drawing/2014/main" id="{DB4A0F74-4BED-630C-8CD2-EE393B3BEFB9}"/>
              </a:ext>
            </a:extLst>
          </p:cNvPr>
          <p:cNvSpPr txBox="1"/>
          <p:nvPr/>
        </p:nvSpPr>
        <p:spPr>
          <a:xfrm>
            <a:off x="7641117" y="3456021"/>
            <a:ext cx="4038855" cy="307777"/>
          </a:xfrm>
          <a:prstGeom prst="rect">
            <a:avLst/>
          </a:prstGeom>
          <a:noFill/>
        </p:spPr>
        <p:txBody>
          <a:bodyPr wrap="square">
            <a:spAutoFit/>
          </a:bodyPr>
          <a:lstStyle/>
          <a:p>
            <a:r>
              <a:rPr kumimoji="1" lang="en-US" altLang="ja-JP" sz="1400" i="1" dirty="0">
                <a:solidFill>
                  <a:srgbClr val="000000"/>
                </a:solidFill>
              </a:rPr>
              <a:t>In order to the route plan accurately calculated ...</a:t>
            </a:r>
            <a:endParaRPr kumimoji="1" lang="ja-JP" altLang="en-US" sz="1400" i="1" dirty="0">
              <a:solidFill>
                <a:srgbClr val="000000"/>
              </a:solidFill>
            </a:endParaRPr>
          </a:p>
        </p:txBody>
      </p:sp>
    </p:spTree>
    <p:extLst>
      <p:ext uri="{BB962C8B-B14F-4D97-AF65-F5344CB8AC3E}">
        <p14:creationId xmlns:p14="http://schemas.microsoft.com/office/powerpoint/2010/main" val="196003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6"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B3165115-9078-433B-A278-1F5ED971F63A}"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5" name="Footer Placeholder 4"/>
          <p:cNvSpPr>
            <a:spLocks noGrp="1"/>
          </p:cNvSpPr>
          <p:nvPr>
            <p:ph type="ftr" idx="14"/>
          </p:nvPr>
        </p:nvSpPr>
        <p:spPr/>
        <p:txBody>
          <a:bodyPr/>
          <a:lstStyle/>
          <a:p>
            <a:r>
              <a:rPr lang="en-GB" altLang="ja-JP" dirty="0">
                <a:latin typeface="+mj-lt"/>
              </a:rPr>
              <a:t>Takuhiro Sato, Sharp</a:t>
            </a:r>
          </a:p>
        </p:txBody>
      </p:sp>
      <p:sp>
        <p:nvSpPr>
          <p:cNvPr id="4" name="Date Placeholder 3"/>
          <p:cNvSpPr>
            <a:spLocks noGrp="1"/>
          </p:cNvSpPr>
          <p:nvPr>
            <p:ph type="dt" idx="15"/>
          </p:nvPr>
        </p:nvSpPr>
        <p:spPr/>
        <p:txBody>
          <a:bodyPr/>
          <a:lstStyle/>
          <a:p>
            <a:r>
              <a:rPr lang="en-US" altLang="ja-JP" dirty="0">
                <a:latin typeface="+mj-lt"/>
              </a:rPr>
              <a:t>Oct. 2024</a:t>
            </a:r>
            <a:endParaRPr lang="en-GB" altLang="ja-JP" dirty="0">
              <a:latin typeface="+mj-lt"/>
            </a:endParaRPr>
          </a:p>
        </p:txBody>
      </p:sp>
      <p:sp>
        <p:nvSpPr>
          <p:cNvPr id="5122" name="Rectangle 2"/>
          <p:cNvSpPr>
            <a:spLocks noGrp="1" noChangeArrowheads="1"/>
          </p:cNvSpPr>
          <p:nvPr>
            <p:ph idx="1"/>
          </p:nvPr>
        </p:nvSpPr>
        <p:spPr>
          <a:xfrm>
            <a:off x="676060" y="1709223"/>
            <a:ext cx="7076124" cy="3286506"/>
          </a:xfrm>
          <a:ln/>
        </p:spPr>
        <p:txBody>
          <a:bodyPr/>
          <a:lstStyle/>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solidFill>
                  <a:schemeClr val="tx1"/>
                </a:solidFill>
                <a:latin typeface="+mj-lt"/>
              </a:rPr>
              <a:t>In applications indicated in the PAR</a:t>
            </a:r>
            <a:r>
              <a:rPr lang="ja-JP" altLang="en-US" sz="1600" dirty="0">
                <a:solidFill>
                  <a:schemeClr val="tx1"/>
                </a:solidFill>
                <a:latin typeface="+mj-lt"/>
              </a:rPr>
              <a:t> </a:t>
            </a:r>
            <a:r>
              <a:rPr lang="en-US" altLang="ja-JP" sz="1600" dirty="0">
                <a:solidFill>
                  <a:schemeClr val="tx1"/>
                </a:solidFill>
                <a:latin typeface="+mj-lt"/>
              </a:rPr>
              <a:t>[1]:</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latin typeface="+mj-lt"/>
              </a:rPr>
              <a:t>Virtual reality (VR), robotics, industrial automation for industrial IoT, etc.</a:t>
            </a:r>
          </a:p>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400" b="0" dirty="0">
                <a:solidFill>
                  <a:schemeClr val="tx1"/>
                </a:solidFill>
                <a:latin typeface="+mj-lt"/>
              </a:rPr>
              <a:t>  </a:t>
            </a:r>
          </a:p>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solidFill>
                  <a:schemeClr val="tx1"/>
                </a:solidFill>
                <a:latin typeface="+mj-lt"/>
              </a:rPr>
              <a:t>In a scenario where a single AP manages the entire room within a house under a single BSS, the AP must control all devices handling multiple applications, such as VR apps and other applications, </a:t>
            </a:r>
            <a:r>
              <a:rPr lang="en-US" altLang="ja-JP" sz="1600" u="sng" dirty="0">
                <a:solidFill>
                  <a:schemeClr val="tx1"/>
                </a:solidFill>
                <a:latin typeface="+mj-lt"/>
              </a:rPr>
              <a:t>while meeting the application requirements</a:t>
            </a:r>
            <a:r>
              <a:rPr lang="en-US" altLang="ja-JP" sz="1600" dirty="0">
                <a:solidFill>
                  <a:schemeClr val="tx1"/>
                </a:solidFill>
                <a:latin typeface="+mj-lt"/>
              </a:rPr>
              <a:t>.</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latin typeface="+mj-lt"/>
              </a:rPr>
              <a:t>Audio-Video synchronization is one of the minimum requirements for immersive experience.</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latin typeface="+mj-lt"/>
              </a:rPr>
              <a:t>STA groups [2]</a:t>
            </a:r>
          </a:p>
        </p:txBody>
      </p:sp>
      <p:grpSp>
        <p:nvGrpSpPr>
          <p:cNvPr id="12" name="グループ化 11">
            <a:extLst>
              <a:ext uri="{FF2B5EF4-FFF2-40B4-BE49-F238E27FC236}">
                <a16:creationId xmlns:a16="http://schemas.microsoft.com/office/drawing/2014/main" id="{0F33BB34-867C-68B4-536C-8639C55D8C4B}"/>
              </a:ext>
            </a:extLst>
          </p:cNvPr>
          <p:cNvGrpSpPr/>
          <p:nvPr/>
        </p:nvGrpSpPr>
        <p:grpSpPr>
          <a:xfrm>
            <a:off x="2783632" y="1699496"/>
            <a:ext cx="9333031" cy="4825129"/>
            <a:chOff x="2715265" y="1887517"/>
            <a:chExt cx="8969350" cy="4637108"/>
          </a:xfrm>
        </p:grpSpPr>
        <p:grpSp>
          <p:nvGrpSpPr>
            <p:cNvPr id="11" name="グループ化 10">
              <a:extLst>
                <a:ext uri="{FF2B5EF4-FFF2-40B4-BE49-F238E27FC236}">
                  <a16:creationId xmlns:a16="http://schemas.microsoft.com/office/drawing/2014/main" id="{54AC7EDE-EE65-2ED2-2BE6-CA3B209C8CDC}"/>
                </a:ext>
              </a:extLst>
            </p:cNvPr>
            <p:cNvGrpSpPr/>
            <p:nvPr/>
          </p:nvGrpSpPr>
          <p:grpSpPr>
            <a:xfrm>
              <a:off x="2715265" y="1887517"/>
              <a:ext cx="8969350" cy="4637108"/>
              <a:chOff x="2715265" y="1887517"/>
              <a:chExt cx="8969350" cy="4637108"/>
            </a:xfrm>
          </p:grpSpPr>
          <p:grpSp>
            <p:nvGrpSpPr>
              <p:cNvPr id="7" name="グループ化 6">
                <a:extLst>
                  <a:ext uri="{FF2B5EF4-FFF2-40B4-BE49-F238E27FC236}">
                    <a16:creationId xmlns:a16="http://schemas.microsoft.com/office/drawing/2014/main" id="{8F042F48-E675-8D55-4769-CD8B3D82DD35}"/>
                  </a:ext>
                </a:extLst>
              </p:cNvPr>
              <p:cNvGrpSpPr/>
              <p:nvPr/>
            </p:nvGrpSpPr>
            <p:grpSpPr>
              <a:xfrm>
                <a:off x="2715265" y="1887517"/>
                <a:ext cx="8856984" cy="4637108"/>
                <a:chOff x="3143672" y="1886993"/>
                <a:chExt cx="8856984" cy="4637108"/>
              </a:xfrm>
            </p:grpSpPr>
            <p:pic>
              <p:nvPicPr>
                <p:cNvPr id="18" name="図 17">
                  <a:extLst>
                    <a:ext uri="{FF2B5EF4-FFF2-40B4-BE49-F238E27FC236}">
                      <a16:creationId xmlns:a16="http://schemas.microsoft.com/office/drawing/2014/main" id="{03AB863E-921F-4393-8125-1D1EF222249F}"/>
                    </a:ext>
                  </a:extLst>
                </p:cNvPr>
                <p:cNvPicPr>
                  <a:picLocks noChangeAspect="1"/>
                </p:cNvPicPr>
                <p:nvPr/>
              </p:nvPicPr>
              <p:blipFill rotWithShape="1">
                <a:blip r:embed="rId3"/>
                <a:srcRect t="6339" r="2160" b="2270"/>
                <a:stretch/>
              </p:blipFill>
              <p:spPr>
                <a:xfrm>
                  <a:off x="3143672" y="1886993"/>
                  <a:ext cx="8856984" cy="4588421"/>
                </a:xfrm>
                <a:prstGeom prst="rect">
                  <a:avLst/>
                </a:prstGeom>
              </p:spPr>
            </p:pic>
            <p:sp>
              <p:nvSpPr>
                <p:cNvPr id="3" name="テキスト ボックス 2">
                  <a:extLst>
                    <a:ext uri="{FF2B5EF4-FFF2-40B4-BE49-F238E27FC236}">
                      <a16:creationId xmlns:a16="http://schemas.microsoft.com/office/drawing/2014/main" id="{8D0A72C9-FF43-BF9A-CC19-8D6A60DFE573}"/>
                    </a:ext>
                  </a:extLst>
                </p:cNvPr>
                <p:cNvSpPr txBox="1"/>
                <p:nvPr/>
              </p:nvSpPr>
              <p:spPr>
                <a:xfrm>
                  <a:off x="6880273" y="6154769"/>
                  <a:ext cx="1462650" cy="369332"/>
                </a:xfrm>
                <a:prstGeom prst="rect">
                  <a:avLst/>
                </a:prstGeom>
                <a:noFill/>
              </p:spPr>
              <p:txBody>
                <a:bodyPr wrap="square">
                  <a:spAutoFit/>
                </a:bodyPr>
                <a:lstStyle/>
                <a:p>
                  <a:pPr algn="ctr"/>
                  <a:r>
                    <a:rPr kumimoji="1" lang="en-US" altLang="ja-JP" sz="1800" dirty="0">
                      <a:solidFill>
                        <a:schemeClr val="tx1"/>
                      </a:solidFill>
                      <a:latin typeface="+mj-lt"/>
                      <a:ea typeface="+mn-ea"/>
                    </a:rPr>
                    <a:t>Example</a:t>
                  </a:r>
                  <a:endParaRPr kumimoji="1" lang="ja-JP" altLang="en-US" sz="1800" dirty="0">
                    <a:solidFill>
                      <a:schemeClr val="tx1"/>
                    </a:solidFill>
                    <a:latin typeface="+mj-lt"/>
                    <a:ea typeface="+mn-ea"/>
                  </a:endParaRPr>
                </a:p>
              </p:txBody>
            </p:sp>
          </p:grpSp>
          <p:sp>
            <p:nvSpPr>
              <p:cNvPr id="8" name="テキスト ボックス 7">
                <a:extLst>
                  <a:ext uri="{FF2B5EF4-FFF2-40B4-BE49-F238E27FC236}">
                    <a16:creationId xmlns:a16="http://schemas.microsoft.com/office/drawing/2014/main" id="{7FE93E84-78A5-D68A-99EE-6113B56021B5}"/>
                  </a:ext>
                </a:extLst>
              </p:cNvPr>
              <p:cNvSpPr txBox="1"/>
              <p:nvPr/>
            </p:nvSpPr>
            <p:spPr>
              <a:xfrm>
                <a:off x="9916065" y="2493420"/>
                <a:ext cx="1768550" cy="646331"/>
              </a:xfrm>
              <a:prstGeom prst="rect">
                <a:avLst/>
              </a:prstGeom>
              <a:noFill/>
            </p:spPr>
            <p:txBody>
              <a:bodyPr wrap="square">
                <a:spAutoFit/>
              </a:bodyPr>
              <a:lstStyle/>
              <a:p>
                <a:pPr algn="ctr"/>
                <a:r>
                  <a:rPr lang="en-US" altLang="ja-JP" sz="1800" i="1" dirty="0">
                    <a:solidFill>
                      <a:srgbClr val="00B050"/>
                    </a:solidFill>
                    <a:latin typeface="+mj-lt"/>
                  </a:rPr>
                  <a:t>Virtual meetings</a:t>
                </a:r>
                <a:r>
                  <a:rPr lang="ja-JP" altLang="en-US" sz="1800" i="1" dirty="0">
                    <a:solidFill>
                      <a:srgbClr val="00B050"/>
                    </a:solidFill>
                    <a:latin typeface="+mj-lt"/>
                  </a:rPr>
                  <a:t> </a:t>
                </a:r>
                <a:r>
                  <a:rPr lang="en-US" altLang="ja-JP" sz="1800" i="1" dirty="0">
                    <a:solidFill>
                      <a:srgbClr val="00B050"/>
                    </a:solidFill>
                    <a:latin typeface="+mj-lt"/>
                  </a:rPr>
                  <a:t>with avatars</a:t>
                </a:r>
                <a:endParaRPr lang="ja-JP" altLang="en-US" sz="1800" i="1" dirty="0">
                  <a:solidFill>
                    <a:srgbClr val="00B050"/>
                  </a:solidFill>
                </a:endParaRPr>
              </a:p>
            </p:txBody>
          </p:sp>
        </p:grpSp>
        <p:sp>
          <p:nvSpPr>
            <p:cNvPr id="10" name="テキスト ボックス 9">
              <a:extLst>
                <a:ext uri="{FF2B5EF4-FFF2-40B4-BE49-F238E27FC236}">
                  <a16:creationId xmlns:a16="http://schemas.microsoft.com/office/drawing/2014/main" id="{F78E40D4-EC25-1ACC-BE74-AD43F28F8265}"/>
                </a:ext>
              </a:extLst>
            </p:cNvPr>
            <p:cNvSpPr txBox="1"/>
            <p:nvPr/>
          </p:nvSpPr>
          <p:spPr>
            <a:xfrm>
              <a:off x="9768408" y="4509120"/>
              <a:ext cx="1368152" cy="461665"/>
            </a:xfrm>
            <a:prstGeom prst="rect">
              <a:avLst/>
            </a:prstGeom>
            <a:noFill/>
          </p:spPr>
          <p:txBody>
            <a:bodyPr wrap="square">
              <a:spAutoFit/>
            </a:bodyPr>
            <a:lstStyle/>
            <a:p>
              <a:pPr algn="ctr"/>
              <a:r>
                <a:rPr lang="en-US" altLang="ja-JP" b="1" i="1" dirty="0">
                  <a:solidFill>
                    <a:schemeClr val="tx1"/>
                  </a:solidFill>
                  <a:latin typeface="+mj-lt"/>
                </a:rPr>
                <a:t>At DL</a:t>
              </a:r>
              <a:endParaRPr lang="ja-JP" altLang="en-US" b="1" i="1" dirty="0"/>
            </a:p>
          </p:txBody>
        </p:sp>
      </p:grpSp>
    </p:spTree>
    <p:extLst>
      <p:ext uri="{BB962C8B-B14F-4D97-AF65-F5344CB8AC3E}">
        <p14:creationId xmlns:p14="http://schemas.microsoft.com/office/powerpoint/2010/main" val="3152654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p:txBody>
          <a:bodyPr/>
          <a:lstStyle/>
          <a:p>
            <a:r>
              <a:rPr kumimoji="1" lang="en-US" altLang="ja-JP" dirty="0">
                <a:ea typeface="源ノ角ゴシック JP Regular" panose="020B0500000000000000" pitchFamily="34" charset="-128"/>
              </a:rPr>
              <a:t>Existing procedure</a:t>
            </a:r>
            <a:r>
              <a:rPr lang="ja-JP" altLang="en-US" dirty="0">
                <a:ea typeface="源ノ角ゴシック JP Regular" panose="020B0500000000000000" pitchFamily="34" charset="-128"/>
              </a:rPr>
              <a:t> </a:t>
            </a:r>
            <a:r>
              <a:rPr lang="en-US" altLang="ja-JP" dirty="0">
                <a:ea typeface="源ノ角ゴシック JP Regular" panose="020B0500000000000000" pitchFamily="34" charset="-128"/>
              </a:rPr>
              <a:t>in 11be</a:t>
            </a:r>
            <a:endParaRPr kumimoji="1" lang="ja-JP" altLang="en-US" dirty="0">
              <a:ea typeface="源ノ角ゴシック JP Regular" panose="020B0500000000000000" pitchFamily="34" charset="-128"/>
            </a:endParaRPr>
          </a:p>
        </p:txBody>
      </p:sp>
      <p:sp>
        <p:nvSpPr>
          <p:cNvPr id="3" name="コンテンツ プレースホルダー 2">
            <a:extLst>
              <a:ext uri="{FF2B5EF4-FFF2-40B4-BE49-F238E27FC236}">
                <a16:creationId xmlns:a16="http://schemas.microsoft.com/office/drawing/2014/main" id="{5BF29582-31B6-0C1D-CE5D-C82A75278682}"/>
              </a:ext>
            </a:extLst>
          </p:cNvPr>
          <p:cNvSpPr>
            <a:spLocks noGrp="1"/>
          </p:cNvSpPr>
          <p:nvPr>
            <p:ph idx="1"/>
          </p:nvPr>
        </p:nvSpPr>
        <p:spPr>
          <a:xfrm>
            <a:off x="830239" y="1981201"/>
            <a:ext cx="10798222" cy="4113213"/>
          </a:xfrm>
        </p:spPr>
        <p:txBody>
          <a:bodyPr/>
          <a:lstStyle/>
          <a:p>
            <a:pPr>
              <a:buFont typeface="Arial" panose="020B0604020202020204" pitchFamily="34" charset="0"/>
              <a:buChar char="•"/>
            </a:pPr>
            <a:r>
              <a:rPr lang="en-US" altLang="ja-JP" sz="1800" b="1" dirty="0"/>
              <a:t>Restricted Target Wake Time (R-TWT)</a:t>
            </a:r>
          </a:p>
          <a:p>
            <a:pPr>
              <a:buFont typeface="Arial" panose="020B0604020202020204" pitchFamily="34" charset="0"/>
              <a:buChar char="•"/>
            </a:pPr>
            <a:endParaRPr lang="en-US" altLang="ja-JP" sz="1800" b="1" dirty="0"/>
          </a:p>
          <a:p>
            <a:pPr>
              <a:buFont typeface="Arial" panose="020B0604020202020204" pitchFamily="34" charset="0"/>
              <a:buChar char="•"/>
            </a:pPr>
            <a:r>
              <a:rPr lang="en-US" altLang="ja-JP" sz="1800" b="1" dirty="0"/>
              <a:t>Stream Classification Service</a:t>
            </a:r>
            <a:r>
              <a:rPr lang="ja-JP" altLang="en-US" sz="1800" dirty="0"/>
              <a:t> </a:t>
            </a:r>
            <a:r>
              <a:rPr lang="en-US" altLang="ja-JP" sz="1800" dirty="0"/>
              <a:t>(SCS)</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t>One or more SCS streams can be established between one or multiple non-AP STAs and an AP</a:t>
            </a:r>
          </a:p>
          <a:p>
            <a:pPr lvl="2">
              <a:buFont typeface="Arial" panose="020B0604020202020204" pitchFamily="34" charset="0"/>
              <a:buChar char="•"/>
            </a:pPr>
            <a:r>
              <a:rPr lang="en-US" altLang="ja-JP" b="0" dirty="0"/>
              <a:t>Each SCS stream is managed by an SCSID</a:t>
            </a:r>
          </a:p>
          <a:p>
            <a:pPr lvl="2">
              <a:buFont typeface="Arial" panose="020B0604020202020204" pitchFamily="34" charset="0"/>
              <a:buChar char="•"/>
            </a:pPr>
            <a:r>
              <a:rPr lang="en-US" altLang="ja-JP" b="0" dirty="0"/>
              <a:t>For MLD, SCSID is managed at the MLD level</a:t>
            </a:r>
            <a:endParaRPr lang="en-US" altLang="ja-JP"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t>QoS requirements for each SCS stream are set parametrically using the QoS Characteristics Element from the STA side</a:t>
            </a:r>
          </a:p>
          <a:p>
            <a:pPr lvl="2" indent="-285750">
              <a:buFont typeface="Arial" panose="020B0604020202020204" pitchFamily="34" charset="0"/>
              <a:buChar char="•"/>
            </a:pPr>
            <a:r>
              <a:rPr lang="en-US" altLang="ja-JP" dirty="0"/>
              <a:t>Delay bound, etc.</a:t>
            </a:r>
            <a:endParaRPr lang="en-US" altLang="ja-JP" b="0" dirty="0"/>
          </a:p>
          <a:p>
            <a:pPr indent="-285750">
              <a:buFont typeface="Arial" panose="020B0604020202020204" pitchFamily="34" charset="0"/>
              <a:buChar char="•"/>
            </a:pPr>
            <a:endParaRPr lang="en-US" altLang="ja-JP" sz="2200" dirty="0"/>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ea typeface="源ノ角ゴシック JP Regular" panose="020B0500000000000000" pitchFamily="34" charset="-128"/>
              </a:rPr>
              <a:t>Slide </a:t>
            </a:r>
            <a:fld id="{440F5867-744E-4AA6-B0ED-4C44D2DFBB7B}" type="slidenum">
              <a:rPr lang="en-GB" smtClean="0">
                <a:latin typeface="+mj-lt"/>
                <a:ea typeface="源ノ角ゴシック JP Regular" panose="020B0500000000000000" pitchFamily="34" charset="-128"/>
              </a:rPr>
              <a:pPr/>
              <a:t>3</a:t>
            </a:fld>
            <a:endParaRPr lang="en-GB" dirty="0">
              <a:latin typeface="+mj-lt"/>
              <a:ea typeface="源ノ角ゴシック JP Regular" panose="020B0500000000000000" pitchFamily="34" charset="-128"/>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ea typeface="源ノ角ゴシック JP Regular" panose="020B0500000000000000" pitchFamily="34" charset="-128"/>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ea typeface="源ノ角ゴシック JP Regular" panose="020B0500000000000000" pitchFamily="34" charset="-128"/>
              </a:rPr>
              <a:t>Oct. 2024</a:t>
            </a:r>
            <a:endParaRPr lang="en-GB" dirty="0">
              <a:latin typeface="+mj-lt"/>
              <a:ea typeface="源ノ角ゴシック JP Regular" panose="020B0500000000000000" pitchFamily="34" charset="-128"/>
            </a:endParaRPr>
          </a:p>
        </p:txBody>
      </p:sp>
    </p:spTree>
    <p:extLst>
      <p:ext uri="{BB962C8B-B14F-4D97-AF65-F5344CB8AC3E}">
        <p14:creationId xmlns:p14="http://schemas.microsoft.com/office/powerpoint/2010/main" val="2295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p:txBody>
          <a:bodyPr/>
          <a:lstStyle/>
          <a:p>
            <a:r>
              <a:rPr lang="en-US" altLang="ja-JP" dirty="0">
                <a:ea typeface="源ノ角ゴシック JP Regular" panose="020B0500000000000000" pitchFamily="34" charset="-128"/>
              </a:rPr>
              <a:t>Issue</a:t>
            </a:r>
            <a:endParaRPr kumimoji="1" lang="ja-JP" altLang="en-US" dirty="0">
              <a:ea typeface="源ノ角ゴシック JP Regular" panose="020B0500000000000000" pitchFamily="34" charset="-128"/>
            </a:endParaRPr>
          </a:p>
        </p:txBody>
      </p:sp>
      <p:sp>
        <p:nvSpPr>
          <p:cNvPr id="3" name="コンテンツ プレースホルダー 2">
            <a:extLst>
              <a:ext uri="{FF2B5EF4-FFF2-40B4-BE49-F238E27FC236}">
                <a16:creationId xmlns:a16="http://schemas.microsoft.com/office/drawing/2014/main" id="{5BF29582-31B6-0C1D-CE5D-C82A75278682}"/>
              </a:ext>
            </a:extLst>
          </p:cNvPr>
          <p:cNvSpPr>
            <a:spLocks noGrp="1"/>
          </p:cNvSpPr>
          <p:nvPr>
            <p:ph idx="1"/>
          </p:nvPr>
        </p:nvSpPr>
        <p:spPr>
          <a:xfrm>
            <a:off x="616697" y="1562597"/>
            <a:ext cx="11058090" cy="2224460"/>
          </a:xfrm>
        </p:spPr>
        <p:txBody>
          <a:bodyPr/>
          <a:lstStyle/>
          <a:p>
            <a:pPr marL="57150" indent="0">
              <a:lnSpc>
                <a:spcPts val="13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latin typeface="+mj-lt"/>
              </a:rPr>
              <a:t>For example, in VR applications, the specific application requirements necessary to achieve an immersive experience can</a:t>
            </a:r>
            <a:r>
              <a:rPr lang="ja-JP" altLang="en-US" sz="1600" dirty="0">
                <a:latin typeface="+mj-lt"/>
              </a:rPr>
              <a:t>　</a:t>
            </a:r>
            <a:r>
              <a:rPr lang="en-US" altLang="ja-JP" sz="1600" dirty="0">
                <a:latin typeface="+mj-lt"/>
              </a:rPr>
              <a:t>not be fully addressed within the SCS.</a:t>
            </a:r>
          </a:p>
          <a:p>
            <a:pPr marL="341313" indent="-284163">
              <a:lnSpc>
                <a:spcPts val="1300"/>
              </a:lnSpc>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latin typeface="+mj-lt"/>
              </a:rPr>
              <a:t>Minimum requirement: Video and audio synchronization (e.g., lip-sync)</a:t>
            </a:r>
            <a:br>
              <a:rPr lang="en-US" altLang="ja-JP" sz="1600" dirty="0">
                <a:latin typeface="+mj-lt"/>
              </a:rPr>
            </a:br>
            <a:endParaRPr lang="en-US" altLang="ja-JP" sz="100" b="0" dirty="0">
              <a:latin typeface="+mj-lt"/>
            </a:endParaRPr>
          </a:p>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latin typeface="+mj-lt"/>
              </a:rPr>
              <a:t>In addition, while QoS is configured using parametric settings (e.g., the QoS Characteristics element), it is managed through TID values ranging from 0 to 7. This limits the ability to differentiate and prioritize traffic flows [3].</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highlight>
                  <a:srgbClr val="FFFF00"/>
                </a:highlight>
                <a:latin typeface="+mj-lt"/>
              </a:rPr>
              <a:t>When multiple SCS streams are assigned the same TID</a:t>
            </a:r>
            <a:r>
              <a:rPr lang="en-US" altLang="ja-JP" sz="1600" b="0" dirty="0">
                <a:solidFill>
                  <a:schemeClr val="tx1"/>
                </a:solidFill>
                <a:latin typeface="+mj-lt"/>
              </a:rPr>
              <a:t>, before the traffic from the VR application (e.g., SCSID#1 and SCSID#2) is fully transmitted, traffic from other applications (e.g., SCSID#N) may intervene. This can lead to issues such as out-of-sync video and audio (e.g., lip-sync).</a:t>
            </a:r>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4</a:t>
            </a:fld>
            <a:endParaRPr lang="en-GB" dirty="0">
              <a:latin typeface="+mj-lt"/>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sp>
        <p:nvSpPr>
          <p:cNvPr id="10" name="吹き出し: 四角形 9">
            <a:extLst>
              <a:ext uri="{FF2B5EF4-FFF2-40B4-BE49-F238E27FC236}">
                <a16:creationId xmlns:a16="http://schemas.microsoft.com/office/drawing/2014/main" id="{AEEC8C49-21D4-C90B-7B7F-72A4A612DAF2}"/>
              </a:ext>
            </a:extLst>
          </p:cNvPr>
          <p:cNvSpPr/>
          <p:nvPr/>
        </p:nvSpPr>
        <p:spPr bwMode="auto">
          <a:xfrm>
            <a:off x="479376" y="4927776"/>
            <a:ext cx="1911124" cy="1237808"/>
          </a:xfrm>
          <a:prstGeom prst="wedgeRectCallout">
            <a:avLst>
              <a:gd name="adj1" fmla="val 68667"/>
              <a:gd name="adj2" fmla="val 33557"/>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テキスト ボックス 18">
            <a:extLst>
              <a:ext uri="{FF2B5EF4-FFF2-40B4-BE49-F238E27FC236}">
                <a16:creationId xmlns:a16="http://schemas.microsoft.com/office/drawing/2014/main" id="{8A0CB483-30B9-143A-002D-C885F3344D3C}"/>
              </a:ext>
            </a:extLst>
          </p:cNvPr>
          <p:cNvSpPr txBox="1"/>
          <p:nvPr/>
        </p:nvSpPr>
        <p:spPr>
          <a:xfrm>
            <a:off x="479376" y="5734697"/>
            <a:ext cx="1911124" cy="430887"/>
          </a:xfrm>
          <a:prstGeom prst="rect">
            <a:avLst/>
          </a:prstGeom>
          <a:noFill/>
        </p:spPr>
        <p:txBody>
          <a:bodyPr wrap="square">
            <a:spAutoFit/>
          </a:bodyPr>
          <a:lstStyle/>
          <a:p>
            <a:r>
              <a:rPr kumimoji="1" lang="en-US" altLang="ja-JP" sz="1100" dirty="0">
                <a:solidFill>
                  <a:srgbClr val="000000"/>
                </a:solidFill>
                <a:latin typeface="+mj-lt"/>
                <a:ea typeface="+mn-ea"/>
              </a:rPr>
              <a:t>VR App</a:t>
            </a:r>
            <a:br>
              <a:rPr kumimoji="1" lang="en-US" altLang="ja-JP" sz="1100" dirty="0">
                <a:solidFill>
                  <a:srgbClr val="000000"/>
                </a:solidFill>
                <a:latin typeface="+mj-lt"/>
                <a:ea typeface="+mn-ea"/>
              </a:rPr>
            </a:br>
            <a:r>
              <a:rPr kumimoji="1" lang="en-US" altLang="ja-JP" sz="1100" dirty="0">
                <a:solidFill>
                  <a:srgbClr val="000000"/>
                </a:solidFill>
                <a:latin typeface="+mj-lt"/>
                <a:ea typeface="+mn-ea"/>
              </a:rPr>
              <a:t>with application requirements </a:t>
            </a:r>
            <a:endParaRPr kumimoji="1" lang="ja-JP" altLang="en-US" sz="1100" dirty="0">
              <a:solidFill>
                <a:srgbClr val="000000"/>
              </a:solidFill>
              <a:latin typeface="+mj-lt"/>
              <a:ea typeface="+mn-ea"/>
            </a:endParaRPr>
          </a:p>
        </p:txBody>
      </p:sp>
      <p:pic>
        <p:nvPicPr>
          <p:cNvPr id="12" name="図 11">
            <a:extLst>
              <a:ext uri="{FF2B5EF4-FFF2-40B4-BE49-F238E27FC236}">
                <a16:creationId xmlns:a16="http://schemas.microsoft.com/office/drawing/2014/main" id="{BBF6F7F0-5D8C-5CBA-7C6A-CFC389E928D4}"/>
              </a:ext>
            </a:extLst>
          </p:cNvPr>
          <p:cNvPicPr>
            <a:picLocks noChangeAspect="1"/>
          </p:cNvPicPr>
          <p:nvPr/>
        </p:nvPicPr>
        <p:blipFill>
          <a:blip r:embed="rId3"/>
          <a:stretch>
            <a:fillRect/>
          </a:stretch>
        </p:blipFill>
        <p:spPr>
          <a:xfrm>
            <a:off x="695400" y="5040986"/>
            <a:ext cx="1640626" cy="723643"/>
          </a:xfrm>
          <a:prstGeom prst="rect">
            <a:avLst/>
          </a:prstGeom>
        </p:spPr>
      </p:pic>
      <p:pic>
        <p:nvPicPr>
          <p:cNvPr id="13" name="図 12">
            <a:extLst>
              <a:ext uri="{FF2B5EF4-FFF2-40B4-BE49-F238E27FC236}">
                <a16:creationId xmlns:a16="http://schemas.microsoft.com/office/drawing/2014/main" id="{DB633225-6189-F46B-D261-3C580F7EC8B9}"/>
              </a:ext>
            </a:extLst>
          </p:cNvPr>
          <p:cNvPicPr>
            <a:picLocks noChangeAspect="1"/>
          </p:cNvPicPr>
          <p:nvPr/>
        </p:nvPicPr>
        <p:blipFill>
          <a:blip r:embed="rId4"/>
          <a:stretch>
            <a:fillRect/>
          </a:stretch>
        </p:blipFill>
        <p:spPr>
          <a:xfrm>
            <a:off x="2639605" y="3735906"/>
            <a:ext cx="9216000" cy="2842318"/>
          </a:xfrm>
          <a:prstGeom prst="rect">
            <a:avLst/>
          </a:prstGeom>
        </p:spPr>
      </p:pic>
    </p:spTree>
    <p:extLst>
      <p:ext uri="{BB962C8B-B14F-4D97-AF65-F5344CB8AC3E}">
        <p14:creationId xmlns:p14="http://schemas.microsoft.com/office/powerpoint/2010/main" val="369505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p:txBody>
          <a:bodyPr/>
          <a:lstStyle/>
          <a:p>
            <a:pPr marL="457200" lvl="1" indent="0"/>
            <a:r>
              <a:rPr lang="en-US" altLang="ja-JP" sz="3200" dirty="0">
                <a:latin typeface="+mj-lt"/>
                <a:ea typeface="源ノ角ゴシック JP Regular" panose="020B0500000000000000" pitchFamily="34" charset="-128"/>
                <a:cs typeface="+mn-cs"/>
              </a:rPr>
              <a:t>Grouping Multiple SCS Streams</a:t>
            </a:r>
          </a:p>
        </p:txBody>
      </p:sp>
      <p:sp>
        <p:nvSpPr>
          <p:cNvPr id="32" name="コンテンツ プレースホルダー 31">
            <a:extLst>
              <a:ext uri="{FF2B5EF4-FFF2-40B4-BE49-F238E27FC236}">
                <a16:creationId xmlns:a16="http://schemas.microsoft.com/office/drawing/2014/main" id="{0F60377C-89AF-4550-A1CE-E2990FD279EC}"/>
              </a:ext>
            </a:extLst>
          </p:cNvPr>
          <p:cNvSpPr>
            <a:spLocks noGrp="1"/>
          </p:cNvSpPr>
          <p:nvPr>
            <p:ph idx="1"/>
          </p:nvPr>
        </p:nvSpPr>
        <p:spPr>
          <a:xfrm>
            <a:off x="914400" y="1939037"/>
            <a:ext cx="10726216" cy="4255003"/>
          </a:xfrm>
        </p:spPr>
        <p:txBody>
          <a:bodyPr/>
          <a:lstStyle/>
          <a:p>
            <a:pPr marL="0" indent="0"/>
            <a:r>
              <a:rPr lang="en-US" altLang="ja-JP" sz="1800" dirty="0"/>
              <a:t>The Application ID (App ID) is included in the SCS Request frame and notified to the AP alongside the SCSID, enabling the AP to group multiple SCSIDs based on the App ID.</a:t>
            </a:r>
          </a:p>
          <a:p>
            <a:pPr marL="0" indent="0"/>
            <a:endParaRPr lang="en-US" altLang="ja-JP" sz="1800" dirty="0"/>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5</a:t>
            </a:fld>
            <a:endParaRPr lang="en-GB" dirty="0">
              <a:latin typeface="+mj-lt"/>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pic>
        <p:nvPicPr>
          <p:cNvPr id="3" name="図 2">
            <a:extLst>
              <a:ext uri="{FF2B5EF4-FFF2-40B4-BE49-F238E27FC236}">
                <a16:creationId xmlns:a16="http://schemas.microsoft.com/office/drawing/2014/main" id="{794F015D-6209-CA46-8C35-DA0AB0115B82}"/>
              </a:ext>
            </a:extLst>
          </p:cNvPr>
          <p:cNvPicPr>
            <a:picLocks noChangeAspect="1"/>
          </p:cNvPicPr>
          <p:nvPr/>
        </p:nvPicPr>
        <p:blipFill rotWithShape="1">
          <a:blip r:embed="rId3"/>
          <a:srcRect r="1381" b="1855"/>
          <a:stretch/>
        </p:blipFill>
        <p:spPr>
          <a:xfrm>
            <a:off x="4996874" y="2652443"/>
            <a:ext cx="6962793" cy="3682284"/>
          </a:xfrm>
          <a:prstGeom prst="rect">
            <a:avLst/>
          </a:prstGeom>
        </p:spPr>
      </p:pic>
      <p:sp>
        <p:nvSpPr>
          <p:cNvPr id="13" name="テキスト ボックス 12">
            <a:extLst>
              <a:ext uri="{FF2B5EF4-FFF2-40B4-BE49-F238E27FC236}">
                <a16:creationId xmlns:a16="http://schemas.microsoft.com/office/drawing/2014/main" id="{3888C0A8-6F7D-707A-649C-B22EBDF2F400}"/>
              </a:ext>
            </a:extLst>
          </p:cNvPr>
          <p:cNvSpPr txBox="1"/>
          <p:nvPr/>
        </p:nvSpPr>
        <p:spPr>
          <a:xfrm>
            <a:off x="929216" y="3494543"/>
            <a:ext cx="4086664" cy="2677656"/>
          </a:xfrm>
          <a:prstGeom prst="rect">
            <a:avLst/>
          </a:prstGeom>
          <a:noFill/>
        </p:spPr>
        <p:txBody>
          <a:bodyPr wrap="square">
            <a:spAutoFit/>
          </a:bodyPr>
          <a:lstStyle/>
          <a:p>
            <a:pPr marL="57150">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ja-JP" sz="800" b="0" i="0" u="none" strike="noStrike" kern="1200" cap="none" spc="0" normalizeH="0" baseline="0" noProof="0" dirty="0">
                <a:ln>
                  <a:noFill/>
                </a:ln>
                <a:solidFill>
                  <a:srgbClr val="000000"/>
                </a:solidFill>
                <a:effectLst/>
                <a:uLnTx/>
                <a:uFillTx/>
                <a:latin typeface="Times New Roman 本文"/>
                <a:ea typeface="MS Gothic" charset="-128"/>
                <a:cs typeface="+mn-cs"/>
              </a:rPr>
              <a:t> </a:t>
            </a:r>
            <a:endParaRPr lang="en-US" altLang="ja-JP" sz="1800" b="1" dirty="0">
              <a:solidFill>
                <a:schemeClr val="tx1"/>
              </a:solidFill>
              <a:latin typeface="Times New Roman 本文"/>
            </a:endParaRP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1" dirty="0">
                <a:solidFill>
                  <a:schemeClr val="tx1"/>
                </a:solidFill>
                <a:latin typeface="Times New Roman 本文"/>
              </a:rPr>
              <a:t>Non-AP STA: </a:t>
            </a:r>
            <a:r>
              <a:rPr lang="en-US" altLang="ja-JP" sz="1800" dirty="0">
                <a:solidFill>
                  <a:schemeClr val="tx1"/>
                </a:solidFill>
                <a:latin typeface="Times New Roman 本文"/>
              </a:rPr>
              <a:t>Sends an SCS Request frame that includes both the SCSID and the Application ID.</a:t>
            </a:r>
            <a:br>
              <a:rPr lang="en-US" altLang="ja-JP" sz="1800" dirty="0">
                <a:solidFill>
                  <a:schemeClr val="tx1"/>
                </a:solidFill>
                <a:latin typeface="Times New Roman 本文"/>
              </a:rPr>
            </a:br>
            <a:r>
              <a:rPr lang="en-US" altLang="ja-JP" sz="800" dirty="0">
                <a:solidFill>
                  <a:schemeClr val="tx1"/>
                </a:solidFill>
                <a:latin typeface="Times New Roman 本文"/>
              </a:rPr>
              <a:t> </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1" dirty="0">
                <a:solidFill>
                  <a:schemeClr val="tx1"/>
                </a:solidFill>
                <a:latin typeface="Times New Roman 本文"/>
              </a:rPr>
              <a:t>AP: </a:t>
            </a:r>
            <a:r>
              <a:rPr lang="en-US" altLang="ja-JP" sz="1800" dirty="0">
                <a:solidFill>
                  <a:schemeClr val="tx1"/>
                </a:solidFill>
                <a:latin typeface="Times New Roman 本文"/>
              </a:rPr>
              <a:t>Sends an SCS Response frame to establish the SCS stream with the Non-AP STA and </a:t>
            </a:r>
            <a:r>
              <a:rPr lang="en-US" altLang="ja-JP" sz="1800" u="sng" dirty="0">
                <a:solidFill>
                  <a:schemeClr val="tx1"/>
                </a:solidFill>
                <a:latin typeface="Times New Roman 本文"/>
              </a:rPr>
              <a:t>performs scheduling using the Application ID</a:t>
            </a:r>
            <a:r>
              <a:rPr lang="en-US" altLang="ja-JP" sz="1800" dirty="0">
                <a:solidFill>
                  <a:schemeClr val="tx1"/>
                </a:solidFill>
                <a:latin typeface="Times New Roman 本文"/>
              </a:rPr>
              <a:t>, which groups multiple SCSIDs.</a:t>
            </a:r>
          </a:p>
          <a:p>
            <a:pPr marL="57150">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ja-JP" sz="800" b="0" i="0" u="none" strike="noStrike" kern="1200" cap="none" spc="0" normalizeH="0" baseline="0" noProof="0" dirty="0">
                <a:ln>
                  <a:noFill/>
                </a:ln>
                <a:solidFill>
                  <a:srgbClr val="000000"/>
                </a:solidFill>
                <a:effectLst/>
                <a:uLnTx/>
                <a:uFillTx/>
                <a:latin typeface="Times New Roman 本文"/>
                <a:ea typeface="MS Gothic" charset="-128"/>
                <a:cs typeface="+mn-cs"/>
              </a:rPr>
              <a:t> </a:t>
            </a:r>
            <a:endParaRPr lang="en-US" altLang="ja-JP" sz="1800" dirty="0">
              <a:solidFill>
                <a:schemeClr val="tx1"/>
              </a:solidFill>
              <a:latin typeface="Times New Roman 本文"/>
            </a:endParaRPr>
          </a:p>
        </p:txBody>
      </p:sp>
    </p:spTree>
    <p:extLst>
      <p:ext uri="{BB962C8B-B14F-4D97-AF65-F5344CB8AC3E}">
        <p14:creationId xmlns:p14="http://schemas.microsoft.com/office/powerpoint/2010/main" val="239716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a:xfrm>
            <a:off x="804901" y="685801"/>
            <a:ext cx="10582199" cy="1065213"/>
          </a:xfrm>
        </p:spPr>
        <p:txBody>
          <a:bodyPr/>
          <a:lstStyle/>
          <a:p>
            <a:r>
              <a:rPr kumimoji="1" lang="en-US" altLang="ja-JP" dirty="0"/>
              <a:t>Scheduling across Multiple SCS Streams by Application ID</a:t>
            </a:r>
            <a:endParaRPr kumimoji="1" lang="ja-JP" altLang="en-US" dirty="0"/>
          </a:p>
        </p:txBody>
      </p:sp>
      <p:sp>
        <p:nvSpPr>
          <p:cNvPr id="3" name="コンテンツ プレースホルダー 2">
            <a:extLst>
              <a:ext uri="{FF2B5EF4-FFF2-40B4-BE49-F238E27FC236}">
                <a16:creationId xmlns:a16="http://schemas.microsoft.com/office/drawing/2014/main" id="{5BF29582-31B6-0C1D-CE5D-C82A75278682}"/>
              </a:ext>
            </a:extLst>
          </p:cNvPr>
          <p:cNvSpPr>
            <a:spLocks noGrp="1"/>
          </p:cNvSpPr>
          <p:nvPr>
            <p:ph idx="1"/>
          </p:nvPr>
        </p:nvSpPr>
        <p:spPr>
          <a:xfrm>
            <a:off x="804900" y="1996380"/>
            <a:ext cx="11071440" cy="1403462"/>
          </a:xfrm>
        </p:spPr>
        <p:txBody>
          <a:bodyPr/>
          <a:lstStyle/>
          <a:p>
            <a:pPr marL="0" indent="0">
              <a:defRPr/>
            </a:pPr>
            <a:r>
              <a:rPr lang="en-US" altLang="ja-JP" sz="1800" dirty="0">
                <a:latin typeface="+mj-lt"/>
                <a:ea typeface="源ノ角ゴシック JP Regular" panose="020B0500000000000000" pitchFamily="34" charset="-128"/>
              </a:rPr>
              <a:t>The Application ID facilitates the transmission of traffic associated with SCSIDs</a:t>
            </a:r>
            <a:r>
              <a:rPr lang="ja-JP" altLang="en-US" sz="1800" dirty="0">
                <a:latin typeface="+mj-lt"/>
                <a:ea typeface="源ノ角ゴシック JP Regular" panose="020B0500000000000000" pitchFamily="34" charset="-128"/>
              </a:rPr>
              <a:t> </a:t>
            </a:r>
            <a:r>
              <a:rPr lang="en-US" altLang="ja-JP" sz="1800" dirty="0">
                <a:latin typeface="+mj-lt"/>
                <a:ea typeface="源ノ角ゴシック JP Regular" panose="020B0500000000000000" pitchFamily="34" charset="-128"/>
              </a:rPr>
              <a:t>tied to the same application.</a:t>
            </a:r>
            <a:endParaRPr lang="en-US" altLang="ja-JP" sz="1800" dirty="0"/>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t>For instance, in VR applications, requirements like video and audio synchronization (e.g., lip-sync) can be effectively managed through the Application ID.</a:t>
            </a:r>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6</a:t>
            </a:fld>
            <a:endParaRPr lang="en-GB" dirty="0">
              <a:latin typeface="+mj-lt"/>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grpSp>
        <p:nvGrpSpPr>
          <p:cNvPr id="11" name="グループ化 10">
            <a:extLst>
              <a:ext uri="{FF2B5EF4-FFF2-40B4-BE49-F238E27FC236}">
                <a16:creationId xmlns:a16="http://schemas.microsoft.com/office/drawing/2014/main" id="{75F8BFF4-FCD2-E2DC-5755-8DEAB96ACE15}"/>
              </a:ext>
            </a:extLst>
          </p:cNvPr>
          <p:cNvGrpSpPr/>
          <p:nvPr/>
        </p:nvGrpSpPr>
        <p:grpSpPr>
          <a:xfrm>
            <a:off x="1343472" y="4994740"/>
            <a:ext cx="1858471" cy="1173690"/>
            <a:chOff x="1420217" y="4666391"/>
            <a:chExt cx="2200532" cy="1389713"/>
          </a:xfrm>
        </p:grpSpPr>
        <p:sp>
          <p:nvSpPr>
            <p:cNvPr id="12" name="吹き出し: 四角形 11">
              <a:extLst>
                <a:ext uri="{FF2B5EF4-FFF2-40B4-BE49-F238E27FC236}">
                  <a16:creationId xmlns:a16="http://schemas.microsoft.com/office/drawing/2014/main" id="{A7ABEE70-4EE0-1152-2C23-5B917E98CB46}"/>
                </a:ext>
              </a:extLst>
            </p:cNvPr>
            <p:cNvSpPr/>
            <p:nvPr/>
          </p:nvSpPr>
          <p:spPr bwMode="auto">
            <a:xfrm>
              <a:off x="1542178" y="4666391"/>
              <a:ext cx="2038280" cy="1296144"/>
            </a:xfrm>
            <a:prstGeom prst="wedgeRectCallout">
              <a:avLst>
                <a:gd name="adj1" fmla="val 68667"/>
                <a:gd name="adj2" fmla="val 33557"/>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pic>
          <p:nvPicPr>
            <p:cNvPr id="13" name="図 12">
              <a:extLst>
                <a:ext uri="{FF2B5EF4-FFF2-40B4-BE49-F238E27FC236}">
                  <a16:creationId xmlns:a16="http://schemas.microsoft.com/office/drawing/2014/main" id="{EB329AAD-96A8-B8AF-7E91-1C83B07DD6A4}"/>
                </a:ext>
              </a:extLst>
            </p:cNvPr>
            <p:cNvPicPr>
              <a:picLocks noChangeAspect="1"/>
            </p:cNvPicPr>
            <p:nvPr/>
          </p:nvPicPr>
          <p:blipFill>
            <a:blip r:embed="rId3"/>
            <a:stretch>
              <a:fillRect/>
            </a:stretch>
          </p:blipFill>
          <p:spPr>
            <a:xfrm>
              <a:off x="1420217" y="4890713"/>
              <a:ext cx="2200532" cy="1165391"/>
            </a:xfrm>
            <a:prstGeom prst="rect">
              <a:avLst/>
            </a:prstGeom>
          </p:spPr>
        </p:pic>
      </p:grpSp>
      <p:pic>
        <p:nvPicPr>
          <p:cNvPr id="14" name="図 13">
            <a:extLst>
              <a:ext uri="{FF2B5EF4-FFF2-40B4-BE49-F238E27FC236}">
                <a16:creationId xmlns:a16="http://schemas.microsoft.com/office/drawing/2014/main" id="{8C88B447-1FE6-4F52-903D-DC0363493710}"/>
              </a:ext>
            </a:extLst>
          </p:cNvPr>
          <p:cNvPicPr>
            <a:picLocks noChangeAspect="1"/>
          </p:cNvPicPr>
          <p:nvPr/>
        </p:nvPicPr>
        <p:blipFill>
          <a:blip r:embed="rId4"/>
          <a:stretch>
            <a:fillRect/>
          </a:stretch>
        </p:blipFill>
        <p:spPr>
          <a:xfrm>
            <a:off x="3575720" y="3089035"/>
            <a:ext cx="7667364" cy="3435590"/>
          </a:xfrm>
          <a:prstGeom prst="rect">
            <a:avLst/>
          </a:prstGeom>
        </p:spPr>
      </p:pic>
      <p:sp>
        <p:nvSpPr>
          <p:cNvPr id="15" name="テキスト ボックス 14">
            <a:extLst>
              <a:ext uri="{FF2B5EF4-FFF2-40B4-BE49-F238E27FC236}">
                <a16:creationId xmlns:a16="http://schemas.microsoft.com/office/drawing/2014/main" id="{F6767BFB-ACFE-C3DD-5CAF-EC3455E355B2}"/>
              </a:ext>
            </a:extLst>
          </p:cNvPr>
          <p:cNvSpPr txBox="1"/>
          <p:nvPr/>
        </p:nvSpPr>
        <p:spPr>
          <a:xfrm>
            <a:off x="1343472" y="6034959"/>
            <a:ext cx="2076258" cy="261610"/>
          </a:xfrm>
          <a:prstGeom prst="rect">
            <a:avLst/>
          </a:prstGeom>
          <a:noFill/>
        </p:spPr>
        <p:txBody>
          <a:bodyPr wrap="square">
            <a:spAutoFit/>
          </a:bodyPr>
          <a:lstStyle/>
          <a:p>
            <a:r>
              <a:rPr kumimoji="1" lang="en-US" altLang="ja-JP" sz="1100" b="1" dirty="0">
                <a:solidFill>
                  <a:srgbClr val="000000"/>
                </a:solidFill>
                <a:latin typeface="+mj-lt"/>
                <a:ea typeface="+mn-ea"/>
              </a:rPr>
              <a:t>with application requirements </a:t>
            </a:r>
            <a:endParaRPr kumimoji="1" lang="ja-JP" altLang="en-US" sz="1100" b="1" dirty="0">
              <a:solidFill>
                <a:srgbClr val="000000"/>
              </a:solidFill>
              <a:latin typeface="+mj-lt"/>
              <a:ea typeface="+mn-ea"/>
            </a:endParaRPr>
          </a:p>
        </p:txBody>
      </p:sp>
    </p:spTree>
    <p:extLst>
      <p:ext uri="{BB962C8B-B14F-4D97-AF65-F5344CB8AC3E}">
        <p14:creationId xmlns:p14="http://schemas.microsoft.com/office/powerpoint/2010/main" val="150703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3534F-AC6F-B6B4-27E3-D053FC23A093}"/>
              </a:ext>
            </a:extLst>
          </p:cNvPr>
          <p:cNvSpPr>
            <a:spLocks noGrp="1"/>
          </p:cNvSpPr>
          <p:nvPr>
            <p:ph type="title"/>
          </p:nvPr>
        </p:nvSpPr>
        <p:spPr/>
        <p:txBody>
          <a:bodyPr/>
          <a:lstStyle/>
          <a:p>
            <a:r>
              <a:rPr kumimoji="1" lang="en-US" altLang="ja-JP" dirty="0"/>
              <a:t>Summary</a:t>
            </a:r>
            <a:endParaRPr kumimoji="1" lang="ja-JP" altLang="en-US" dirty="0"/>
          </a:p>
        </p:txBody>
      </p:sp>
      <p:sp>
        <p:nvSpPr>
          <p:cNvPr id="3" name="コンテンツ プレースホルダー 2">
            <a:extLst>
              <a:ext uri="{FF2B5EF4-FFF2-40B4-BE49-F238E27FC236}">
                <a16:creationId xmlns:a16="http://schemas.microsoft.com/office/drawing/2014/main" id="{06BA1B45-91FD-4687-F2C7-E6AF47306F21}"/>
              </a:ext>
            </a:extLst>
          </p:cNvPr>
          <p:cNvSpPr>
            <a:spLocks noGrp="1"/>
          </p:cNvSpPr>
          <p:nvPr>
            <p:ph idx="1"/>
          </p:nvPr>
        </p:nvSpPr>
        <p:spPr>
          <a:xfrm>
            <a:off x="914401" y="1981201"/>
            <a:ext cx="10654207" cy="4113213"/>
          </a:xfrm>
        </p:spPr>
        <p:txBody>
          <a:bodyPr/>
          <a:lstStyle/>
          <a:p>
            <a:pPr marL="0" indent="0"/>
            <a:r>
              <a:rPr lang="en-US" altLang="ja-JP" sz="1800" dirty="0">
                <a:latin typeface="+mj-lt"/>
                <a:ea typeface="源ノ角ゴシック JP Regular" panose="020B0500000000000000" pitchFamily="34" charset="-128"/>
              </a:rPr>
              <a:t>This contribution proposes using the Application ID to group multiple SCSIDs.</a:t>
            </a:r>
          </a:p>
          <a:p>
            <a:pPr marL="0" indent="0"/>
            <a:endParaRPr lang="en-US" altLang="ja-JP" sz="1800" dirty="0">
              <a:latin typeface="+mj-lt"/>
              <a:ea typeface="源ノ角ゴシック JP Regular" panose="020B0500000000000000" pitchFamily="34" charset="-128"/>
            </a:endParaRPr>
          </a:p>
          <a:p>
            <a:pPr marL="0" indent="0">
              <a:defRPr/>
            </a:pPr>
            <a:r>
              <a:rPr lang="en-US" altLang="ja-JP" sz="1800" dirty="0">
                <a:latin typeface="+mj-lt"/>
                <a:ea typeface="源ノ角ゴシック JP Regular" panose="020B0500000000000000" pitchFamily="34" charset="-128"/>
              </a:rPr>
              <a:t>The Application ID can group multiple SCSIDs, facilitating the transmission of traffic associated with SCSIDs tied to the same application.</a:t>
            </a:r>
          </a:p>
          <a:p>
            <a:pPr marL="685800" lvl="1">
              <a:buFont typeface="Arial" panose="020B0604020202020204" pitchFamily="34" charset="0"/>
              <a:buChar char="•"/>
              <a:defRPr/>
            </a:pPr>
            <a:r>
              <a:rPr lang="en-US" altLang="ja-JP" sz="1800" dirty="0">
                <a:solidFill>
                  <a:schemeClr val="tx1"/>
                </a:solidFill>
                <a:latin typeface="+mj-lt"/>
              </a:rPr>
              <a:t>In scenarios where a single AP manages the entire room in a house under a single BSS, the Application ID helps meet specific application requirements, such as video and audio synchronization (e.g., lip-sync) in VR applications.</a:t>
            </a:r>
            <a:endParaRPr lang="en-US" altLang="ja-JP" sz="1800" dirty="0">
              <a:latin typeface="+mj-lt"/>
              <a:ea typeface="源ノ角ゴシック JP Regular" panose="020B0500000000000000" pitchFamily="34" charset="-128"/>
            </a:endParaRPr>
          </a:p>
        </p:txBody>
      </p:sp>
      <p:sp>
        <p:nvSpPr>
          <p:cNvPr id="4" name="スライド番号プレースホルダー 3">
            <a:extLst>
              <a:ext uri="{FF2B5EF4-FFF2-40B4-BE49-F238E27FC236}">
                <a16:creationId xmlns:a16="http://schemas.microsoft.com/office/drawing/2014/main" id="{465740CA-53AE-90EF-3F77-4837223826EB}"/>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7</a:t>
            </a:fld>
            <a:endParaRPr lang="en-GB" dirty="0">
              <a:latin typeface="+mj-lt"/>
            </a:endParaRPr>
          </a:p>
        </p:txBody>
      </p:sp>
      <p:sp>
        <p:nvSpPr>
          <p:cNvPr id="5" name="フッター プレースホルダー 4">
            <a:extLst>
              <a:ext uri="{FF2B5EF4-FFF2-40B4-BE49-F238E27FC236}">
                <a16:creationId xmlns:a16="http://schemas.microsoft.com/office/drawing/2014/main" id="{0D83CE1E-8733-E29C-B8F3-E1A60E52414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AE9B5FC3-FA21-E8F0-C920-374812F4AFE3}"/>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spTree>
    <p:extLst>
      <p:ext uri="{BB962C8B-B14F-4D97-AF65-F5344CB8AC3E}">
        <p14:creationId xmlns:p14="http://schemas.microsoft.com/office/powerpoint/2010/main" val="330164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B9E73-EFB1-C657-F247-B689D3825830}"/>
              </a:ext>
            </a:extLst>
          </p:cNvPr>
          <p:cNvSpPr>
            <a:spLocks noGrp="1"/>
          </p:cNvSpPr>
          <p:nvPr>
            <p:ph type="title"/>
          </p:nvPr>
        </p:nvSpPr>
        <p:spPr>
          <a:xfrm>
            <a:off x="914401" y="967035"/>
            <a:ext cx="10361084" cy="1065213"/>
          </a:xfrm>
        </p:spPr>
        <p:txBody>
          <a:bodyPr/>
          <a:lstStyle/>
          <a:p>
            <a:r>
              <a:rPr lang="en-US" altLang="ja-JP" dirty="0"/>
              <a:t>Straw Poll 1 </a:t>
            </a:r>
            <a:endParaRPr kumimoji="1" lang="ja-JP" altLang="en-US" dirty="0"/>
          </a:p>
        </p:txBody>
      </p:sp>
      <p:sp>
        <p:nvSpPr>
          <p:cNvPr id="3" name="コンテンツ プレースホルダー 2">
            <a:extLst>
              <a:ext uri="{FF2B5EF4-FFF2-40B4-BE49-F238E27FC236}">
                <a16:creationId xmlns:a16="http://schemas.microsoft.com/office/drawing/2014/main" id="{32F3FA93-CAD1-2871-8BE7-C83069CAE312}"/>
              </a:ext>
            </a:extLst>
          </p:cNvPr>
          <p:cNvSpPr>
            <a:spLocks noGrp="1"/>
          </p:cNvSpPr>
          <p:nvPr>
            <p:ph idx="1"/>
          </p:nvPr>
        </p:nvSpPr>
        <p:spPr>
          <a:xfrm>
            <a:off x="914401" y="2276872"/>
            <a:ext cx="10361084" cy="3817542"/>
          </a:xfrm>
        </p:spPr>
        <p:txBody>
          <a:bodyPr/>
          <a:lstStyle/>
          <a:p>
            <a:pPr>
              <a:buFont typeface="Arial" panose="020B0604020202020204" pitchFamily="34" charset="0"/>
              <a:buChar char="•"/>
            </a:pPr>
            <a:r>
              <a:rPr kumimoji="1" lang="en-US" altLang="ja-JP" dirty="0"/>
              <a:t>Define a high-level ID that groups multiple SCS streams, each identified by SCSIDs, from the perspective of the application layer, in the SFD.</a:t>
            </a:r>
          </a:p>
          <a:p>
            <a:pPr lvl="1">
              <a:buFont typeface="Arial" panose="020B0604020202020204" pitchFamily="34" charset="0"/>
              <a:buChar char="•"/>
            </a:pPr>
            <a:r>
              <a:rPr kumimoji="1" lang="en-US" altLang="ja-JP" dirty="0"/>
              <a:t>The high-level ID may be used to assist an AP MLD or Non-AP MLD in scheduling radio resources to meet relative QoS requirements among the multiple SCS streams (e.g., allowable delay time for one type of SCS stream relative to another)</a:t>
            </a:r>
            <a:endParaRPr kumimoji="1" lang="ja-JP" altLang="en-US" dirty="0"/>
          </a:p>
        </p:txBody>
      </p:sp>
      <p:sp>
        <p:nvSpPr>
          <p:cNvPr id="4" name="スライド番号プレースホルダー 3">
            <a:extLst>
              <a:ext uri="{FF2B5EF4-FFF2-40B4-BE49-F238E27FC236}">
                <a16:creationId xmlns:a16="http://schemas.microsoft.com/office/drawing/2014/main" id="{016DB2C4-C522-2EBE-CBC8-DD7B657248F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フッター プレースホルダー 4">
            <a:extLst>
              <a:ext uri="{FF2B5EF4-FFF2-40B4-BE49-F238E27FC236}">
                <a16:creationId xmlns:a16="http://schemas.microsoft.com/office/drawing/2014/main" id="{F2CCC061-DE79-E017-1D7D-FB8474B9A7F7}"/>
              </a:ext>
            </a:extLst>
          </p:cNvPr>
          <p:cNvSpPr>
            <a:spLocks noGrp="1"/>
          </p:cNvSpPr>
          <p:nvPr>
            <p:ph type="ftr" idx="14"/>
          </p:nvPr>
        </p:nvSpPr>
        <p:spPr/>
        <p:txBody>
          <a:bodyPr/>
          <a:lstStyle/>
          <a:p>
            <a:r>
              <a:rPr lang="en-GB"/>
              <a:t>Takuhiro Sato, Sharp</a:t>
            </a:r>
            <a:endParaRPr lang="en-GB" dirty="0"/>
          </a:p>
        </p:txBody>
      </p:sp>
      <p:sp>
        <p:nvSpPr>
          <p:cNvPr id="6" name="日付プレースホルダー 5">
            <a:extLst>
              <a:ext uri="{FF2B5EF4-FFF2-40B4-BE49-F238E27FC236}">
                <a16:creationId xmlns:a16="http://schemas.microsoft.com/office/drawing/2014/main" id="{440C5289-3FDB-1AD9-9C6F-49201B867CCB}"/>
              </a:ext>
            </a:extLst>
          </p:cNvPr>
          <p:cNvSpPr>
            <a:spLocks noGrp="1"/>
          </p:cNvSpPr>
          <p:nvPr>
            <p:ph type="dt" idx="15"/>
          </p:nvPr>
        </p:nvSpPr>
        <p:spPr/>
        <p:txBody>
          <a:bodyPr/>
          <a:lstStyle/>
          <a:p>
            <a:r>
              <a:rPr lang="en-US" altLang="ja-JP"/>
              <a:t>Oct. 2024</a:t>
            </a:r>
            <a:endParaRPr lang="en-GB" dirty="0"/>
          </a:p>
        </p:txBody>
      </p:sp>
    </p:spTree>
    <p:extLst>
      <p:ext uri="{BB962C8B-B14F-4D97-AF65-F5344CB8AC3E}">
        <p14:creationId xmlns:p14="http://schemas.microsoft.com/office/powerpoint/2010/main" val="354618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pPr marL="0" indent="0"/>
            <a:r>
              <a:rPr lang="en-US" altLang="zh-CN" b="0" dirty="0">
                <a:solidFill>
                  <a:schemeClr val="tx1"/>
                </a:solidFill>
              </a:rPr>
              <a:t>[1] IEEE 802.11-23/480r3, </a:t>
            </a:r>
            <a:r>
              <a:rPr lang="en-US" altLang="ja-JP" b="0" dirty="0"/>
              <a:t>UHR proposed PAR</a:t>
            </a:r>
          </a:p>
          <a:p>
            <a:pPr marL="0" indent="0"/>
            <a:r>
              <a:rPr lang="en-US" altLang="zh-CN" b="0" dirty="0">
                <a:solidFill>
                  <a:schemeClr val="tx1"/>
                </a:solidFill>
              </a:rPr>
              <a:t>[2] IEEE 802.11-24/0625r0, </a:t>
            </a:r>
            <a:r>
              <a:rPr lang="en-US" altLang="ja-JP" b="0" dirty="0"/>
              <a:t>Thoughts on low latency traffic transmission</a:t>
            </a:r>
          </a:p>
          <a:p>
            <a:pPr marL="0" indent="0"/>
            <a:r>
              <a:rPr lang="en-US" altLang="zh-CN" b="0" dirty="0">
                <a:solidFill>
                  <a:schemeClr val="tx1"/>
                </a:solidFill>
              </a:rPr>
              <a:t>[3] IEEE 802.11-22/0041r0, </a:t>
            </a:r>
            <a:r>
              <a:rPr lang="en-US" altLang="zh-CN" b="0" dirty="0"/>
              <a:t>Some Issues on </a:t>
            </a:r>
            <a:r>
              <a:rPr lang="en-US" altLang="ja-JP" b="0" dirty="0"/>
              <a:t>SCS Operation</a:t>
            </a:r>
          </a:p>
          <a:p>
            <a:pPr marL="0" indent="0"/>
            <a:endParaRPr lang="en-US" altLang="zh-CN" b="0" dirty="0"/>
          </a:p>
          <a:p>
            <a:pPr marL="0" indent="0"/>
            <a:endParaRPr lang="en-US" altLang="zh-CN" b="0" dirty="0">
              <a:solidFill>
                <a:schemeClr val="tx1"/>
              </a:solidFill>
            </a:endParaRPr>
          </a:p>
          <a:p>
            <a:pPr marL="0" indent="0"/>
            <a:endParaRPr lang="en-US" altLang="zh-CN" b="0" dirty="0">
              <a:solidFill>
                <a:schemeClr val="tx1"/>
              </a:solidFill>
            </a:endParaRPr>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9</a:t>
            </a:fld>
            <a:endParaRPr lang="en-GB" dirty="0"/>
          </a:p>
        </p:txBody>
      </p:sp>
      <p:sp>
        <p:nvSpPr>
          <p:cNvPr id="5" name="Footer Placeholder 4"/>
          <p:cNvSpPr>
            <a:spLocks noGrp="1"/>
          </p:cNvSpPr>
          <p:nvPr>
            <p:ph type="ftr" idx="14"/>
          </p:nvPr>
        </p:nvSpPr>
        <p:spPr/>
        <p:txBody>
          <a:bodyPr/>
          <a:lstStyle/>
          <a:p>
            <a:r>
              <a:rPr lang="en-GB" altLang="ja-JP" dirty="0">
                <a:latin typeface="+mj-lt"/>
              </a:rPr>
              <a:t>Takuhiro Sato, Sharp</a:t>
            </a:r>
          </a:p>
        </p:txBody>
      </p:sp>
      <p:sp>
        <p:nvSpPr>
          <p:cNvPr id="4" name="Date Placeholder 3"/>
          <p:cNvSpPr>
            <a:spLocks noGrp="1"/>
          </p:cNvSpPr>
          <p:nvPr>
            <p:ph type="dt" idx="15"/>
          </p:nvPr>
        </p:nvSpPr>
        <p:spPr/>
        <p:txBody>
          <a:bodyPr/>
          <a:lstStyle/>
          <a:p>
            <a:r>
              <a:rPr lang="en-US" altLang="ja-JP" dirty="0"/>
              <a:t>Oct.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1_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3.xml><?xml version="1.0" encoding="utf-8"?>
<a:theme xmlns:a="http://schemas.openxmlformats.org/drawingml/2006/main" name="2_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12773</TotalTime>
  <Words>1102</Words>
  <Application>Microsoft Office PowerPoint</Application>
  <PresentationFormat>ワイド画面</PresentationFormat>
  <Paragraphs>181</Paragraphs>
  <Slides>11</Slides>
  <Notes>9</Notes>
  <HiddenSlides>0</HiddenSlides>
  <MMClips>0</MMClips>
  <ScaleCrop>false</ScaleCrop>
  <HeadingPairs>
    <vt:vector size="8" baseType="variant">
      <vt:variant>
        <vt:lpstr>使用されているフォント</vt:lpstr>
      </vt:variant>
      <vt:variant>
        <vt:i4>4</vt:i4>
      </vt:variant>
      <vt:variant>
        <vt:lpstr>テーマ</vt:lpstr>
      </vt:variant>
      <vt:variant>
        <vt:i4>3</vt:i4>
      </vt:variant>
      <vt:variant>
        <vt:lpstr>埋め込まれた OLE サーバー</vt:lpstr>
      </vt:variant>
      <vt:variant>
        <vt:i4>1</vt:i4>
      </vt:variant>
      <vt:variant>
        <vt:lpstr>スライド タイトル</vt:lpstr>
      </vt:variant>
      <vt:variant>
        <vt:i4>11</vt:i4>
      </vt:variant>
    </vt:vector>
  </HeadingPairs>
  <TitlesOfParts>
    <vt:vector size="19" baseType="lpstr">
      <vt:lpstr>Times New Roman 本文</vt:lpstr>
      <vt:lpstr>Arial</vt:lpstr>
      <vt:lpstr>Times New Roman</vt:lpstr>
      <vt:lpstr>Verdana</vt:lpstr>
      <vt:lpstr>Office テーマ</vt:lpstr>
      <vt:lpstr>1_Office テーマ</vt:lpstr>
      <vt:lpstr>2_Office テーマ</vt:lpstr>
      <vt:lpstr>Document</vt:lpstr>
      <vt:lpstr>Considerations on SCS enhancement</vt:lpstr>
      <vt:lpstr>Introduction</vt:lpstr>
      <vt:lpstr>Existing procedure in 11be</vt:lpstr>
      <vt:lpstr>Issue</vt:lpstr>
      <vt:lpstr>Grouping Multiple SCS Streams</vt:lpstr>
      <vt:lpstr>Scheduling across Multiple SCS Streams by Application ID</vt:lpstr>
      <vt:lpstr>Summary</vt:lpstr>
      <vt:lpstr>Straw Poll 1 </vt:lpstr>
      <vt:lpstr>References</vt:lpstr>
      <vt:lpstr>Appendix: Possible Use-case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sharp</dc:creator>
  <cp:keywords/>
  <cp:lastModifiedBy>佐藤拓広/研究員</cp:lastModifiedBy>
  <cp:revision>2578</cp:revision>
  <cp:lastPrinted>1601-01-01T00:00:00Z</cp:lastPrinted>
  <dcterms:created xsi:type="dcterms:W3CDTF">2024-03-25T08:17:42Z</dcterms:created>
  <dcterms:modified xsi:type="dcterms:W3CDTF">2024-11-13T18:57:44Z</dcterms:modified>
  <cp:category>Name, Affiliation</cp:category>
</cp:coreProperties>
</file>