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3"/>
  </p:notesMasterIdLst>
  <p:handoutMasterIdLst>
    <p:handoutMasterId r:id="rId24"/>
  </p:handoutMasterIdLst>
  <p:sldIdLst>
    <p:sldId id="269" r:id="rId5"/>
    <p:sldId id="2147470201" r:id="rId6"/>
    <p:sldId id="2147470237" r:id="rId7"/>
    <p:sldId id="2147470217" r:id="rId8"/>
    <p:sldId id="2147470213" r:id="rId9"/>
    <p:sldId id="2147470234" r:id="rId10"/>
    <p:sldId id="2147470178" r:id="rId11"/>
    <p:sldId id="2147470210" r:id="rId12"/>
    <p:sldId id="2147470235" r:id="rId13"/>
    <p:sldId id="1858" r:id="rId14"/>
    <p:sldId id="2147470238" r:id="rId15"/>
    <p:sldId id="2147470226" r:id="rId16"/>
    <p:sldId id="2147470239" r:id="rId17"/>
    <p:sldId id="2147470240" r:id="rId18"/>
    <p:sldId id="2147470231" r:id="rId19"/>
    <p:sldId id="2147470220" r:id="rId20"/>
    <p:sldId id="2147470215" r:id="rId21"/>
    <p:sldId id="2147470230"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54" autoAdjust="0"/>
    <p:restoredTop sz="83007" autoAdjust="0"/>
  </p:normalViewPr>
  <p:slideViewPr>
    <p:cSldViewPr>
      <p:cViewPr>
        <p:scale>
          <a:sx n="70" d="100"/>
          <a:sy n="70" d="100"/>
        </p:scale>
        <p:origin x="1637" y="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64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384175" y="701675"/>
            <a:ext cx="6165850" cy="3468688"/>
          </a:xfrm>
          <a:ln/>
        </p:spPr>
      </p:sp>
      <p:sp>
        <p:nvSpPr>
          <p:cNvPr id="31747" name="Rectangle 3"/>
          <p:cNvSpPr>
            <a:spLocks noGrp="1" noChangeArrowheads="1"/>
          </p:cNvSpPr>
          <p:nvPr>
            <p:ph type="body" idx="1"/>
          </p:nvPr>
        </p:nvSpPr>
        <p:spPr/>
        <p:txBody>
          <a:bodyPr/>
          <a:lstStyle/>
          <a:p>
            <a:endParaRPr lang="en-US" b="1"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33067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387890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7671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474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3</a:t>
            </a:fld>
            <a:endParaRPr lang="en-US"/>
          </a:p>
        </p:txBody>
      </p:sp>
    </p:spTree>
    <p:extLst>
      <p:ext uri="{BB962C8B-B14F-4D97-AF65-F5344CB8AC3E}">
        <p14:creationId xmlns:p14="http://schemas.microsoft.com/office/powerpoint/2010/main" val="412362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sz="quarter"/>
          </p:nvPr>
        </p:nvSpPr>
        <p:spPr/>
        <p:txBody>
          <a:bodyPr/>
          <a:lstStyle/>
          <a:p>
            <a:pPr marL="0" lvl="4" algn="r" defTabSz="933450"/>
            <a:r>
              <a:rPr lang="en-US"/>
              <a:t>doc.: IEEE 802.11-13/1421r1</a:t>
            </a:r>
          </a:p>
          <a:p>
            <a:endParaRPr lang="en-US" dirty="0"/>
          </a:p>
        </p:txBody>
      </p:sp>
      <p:sp>
        <p:nvSpPr>
          <p:cNvPr id="5" name="Date Placeholder 4"/>
          <p:cNvSpPr>
            <a:spLocks noGrp="1"/>
          </p:cNvSpPr>
          <p:nvPr>
            <p:ph type="dt" idx="1"/>
          </p:nvPr>
        </p:nvSpPr>
        <p:spPr/>
        <p:txBody>
          <a:bodyPr/>
          <a:lstStyle/>
          <a:p>
            <a:r>
              <a:rPr lang="en-US"/>
              <a:t>November 2013</a:t>
            </a:r>
          </a:p>
        </p:txBody>
      </p:sp>
      <p:sp>
        <p:nvSpPr>
          <p:cNvPr id="6" name="Footer Placeholder 5"/>
          <p:cNvSpPr>
            <a:spLocks noGrp="1"/>
          </p:cNvSpPr>
          <p:nvPr>
            <p:ph type="ftr" sz="quarter" idx="4"/>
          </p:nvPr>
        </p:nvSpPr>
        <p:spPr/>
        <p:txBody>
          <a:bodyPr/>
          <a:lstStyle/>
          <a:p>
            <a:pPr lvl="4"/>
            <a:r>
              <a:rPr lang="en-US"/>
              <a:t>Philip Levis, Stanford University</a:t>
            </a:r>
          </a:p>
        </p:txBody>
      </p:sp>
      <p:sp>
        <p:nvSpPr>
          <p:cNvPr id="7" name="Slide Number Placeholder 6"/>
          <p:cNvSpPr>
            <a:spLocks noGrp="1"/>
          </p:cNvSpPr>
          <p:nvPr>
            <p:ph type="sldNum" sz="quarter" idx="5"/>
          </p:nvPr>
        </p:nvSpPr>
        <p:spPr/>
        <p:txBody>
          <a:bodyPr/>
          <a:lstStyle/>
          <a:p>
            <a:r>
              <a:rPr lang="en-US"/>
              <a:t>Page </a:t>
            </a:r>
            <a:fld id="{3B191D38-BDD1-6541-816B-CB820FB164E2}" type="slidenum">
              <a:rPr lang="en-US" smtClean="0"/>
              <a:pPr/>
              <a:t>4</a:t>
            </a:fld>
            <a:endParaRPr lang="en-US"/>
          </a:p>
        </p:txBody>
      </p:sp>
    </p:spTree>
    <p:extLst>
      <p:ext uri="{BB962C8B-B14F-4D97-AF65-F5344CB8AC3E}">
        <p14:creationId xmlns:p14="http://schemas.microsoft.com/office/powerpoint/2010/main" val="235777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31188"/>
          </a:xfrm>
          <a:prstGeom prst="rect">
            <a:avLst/>
          </a:prstGeom>
          <a:noFill/>
          <a:ln w="12700">
            <a:solidFill>
              <a:prstClr val="black"/>
            </a:solidFill>
          </a:ln>
        </p:spPr>
      </p:sp>
      <p:sp>
        <p:nvSpPr>
          <p:cNvPr id="3" name="Notes Placeholder 2"/>
          <p:cNvSpPr>
            <a:spLocks noGrp="1"/>
          </p:cNvSpPr>
          <p:nvPr>
            <p:ph type="body" idx="1"/>
          </p:nvPr>
        </p:nvSpPr>
        <p:spPr>
          <a:xfrm>
            <a:off x="1371600" y="11736388"/>
            <a:ext cx="10972800" cy="9602787"/>
          </a:xfrm>
          <a:prstGeom prst="rect">
            <a:avLst/>
          </a:prstGeom>
        </p:spPr>
        <p:txBody>
          <a:bodyPr/>
          <a:lstStyle/>
          <a:p>
            <a:endParaRPr lang="en-US" dirty="0"/>
          </a:p>
        </p:txBody>
      </p:sp>
    </p:spTree>
    <p:extLst>
      <p:ext uri="{BB962C8B-B14F-4D97-AF65-F5344CB8AC3E}">
        <p14:creationId xmlns:p14="http://schemas.microsoft.com/office/powerpoint/2010/main" val="3646702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32609-0E31-3ABA-6E65-5EE783417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5A66A8-A72A-6CE4-8DA9-CEB9FD8034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F991A3-79C3-4412-6185-1B93C011D64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962640-10EA-2623-8EF9-5FAC7773D35B}"/>
              </a:ext>
            </a:extLst>
          </p:cNvPr>
          <p:cNvSpPr>
            <a:spLocks noGrp="1"/>
          </p:cNvSpPr>
          <p:nvPr>
            <p:ph type="sldNum" sz="quarter" idx="5"/>
          </p:nvPr>
        </p:nvSpPr>
        <p:spPr/>
        <p:txBody>
          <a:bodyPr/>
          <a:lstStyle/>
          <a:p>
            <a:fld id="{3BBF55C3-08C1-42B8-A1B2-E2CEF281AD18}" type="slidenum">
              <a:rPr lang="en-US" smtClean="0"/>
              <a:t>6</a:t>
            </a:fld>
            <a:endParaRPr lang="en-US"/>
          </a:p>
        </p:txBody>
      </p:sp>
    </p:spTree>
    <p:extLst>
      <p:ext uri="{BB962C8B-B14F-4D97-AF65-F5344CB8AC3E}">
        <p14:creationId xmlns:p14="http://schemas.microsoft.com/office/powerpoint/2010/main" val="3519143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614180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28037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4664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a:xfrm>
            <a:off x="914401" y="1751015"/>
            <a:ext cx="10361084" cy="4343400"/>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751015"/>
            <a:ext cx="5077884"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751015"/>
            <a:ext cx="508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914401" y="1751015"/>
            <a:ext cx="10361084" cy="4343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802.11-24/1350r0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 2024</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120336" y="6532772"/>
            <a:ext cx="2214451"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Lili Hervieu et al (CableLabs)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8" r:id="rId7"/>
    <p:sldLayoutId id="2147483659" r:id="rId8"/>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802.org/11/private/liaisons/WBA_2024_E2EQOS_L4S_v1.0.0%20-%20for%20IEEE%20802.1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pPr eaLnBrk="1" hangingPunct="1">
              <a:lnSpc>
                <a:spcPct val="120000"/>
              </a:lnSpc>
            </a:pP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L4S Support </a:t>
            </a:r>
            <a:r>
              <a:rPr lang="en-US" b="0" dirty="0">
                <a:highlight>
                  <a:srgbClr val="FFFFFF"/>
                </a:highlight>
                <a:latin typeface="Times New Roman" panose="02020603050405020304" pitchFamily="18" charset="0"/>
                <a:cs typeface="Times New Roman" panose="02020603050405020304" pitchFamily="18" charset="0"/>
              </a:rPr>
              <a:t>I</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mplementation </a:t>
            </a:r>
            <a:r>
              <a:rPr lang="en-US" b="0" dirty="0">
                <a:highlight>
                  <a:srgbClr val="FFFFFF"/>
                </a:highlight>
                <a:latin typeface="Times New Roman" panose="02020603050405020304" pitchFamily="18" charset="0"/>
                <a:cs typeface="Times New Roman" panose="02020603050405020304" pitchFamily="18" charset="0"/>
              </a:rPr>
              <a:t>O</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ptions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0726" name="Rectangle 6"/>
          <p:cNvSpPr>
            <a:spLocks noGrp="1" noChangeArrowheads="1"/>
          </p:cNvSpPr>
          <p:nvPr>
            <p:ph idx="1"/>
          </p:nvPr>
        </p:nvSpPr>
        <p:spPr>
          <a:xfrm>
            <a:off x="914401" y="1556792"/>
            <a:ext cx="10361084" cy="4343400"/>
          </a:xfrm>
          <a:noFill/>
          <a:ln/>
        </p:spPr>
        <p:txBody>
          <a:bodyPr/>
          <a:lstStyle/>
          <a:p>
            <a:pPr algn="ctr">
              <a:buFontTx/>
              <a:buNone/>
            </a:pPr>
            <a:r>
              <a:rPr lang="en-US" sz="2000" dirty="0"/>
              <a:t>Date: Sept 2024</a:t>
            </a:r>
            <a:endParaRPr lang="en-US" sz="2000" b="0" dirty="0"/>
          </a:p>
        </p:txBody>
      </p:sp>
      <p:sp>
        <p:nvSpPr>
          <p:cNvPr id="8" name="Slide Number Placeholder 5"/>
          <p:cNvSpPr>
            <a:spLocks noGrp="1"/>
          </p:cNvSpPr>
          <p:nvPr>
            <p:ph type="sldNum" idx="12"/>
          </p:nvPr>
        </p:nvSpPr>
        <p:spPr/>
        <p:txBody>
          <a:bodyPr/>
          <a:lstStyle/>
          <a:p>
            <a:r>
              <a:rPr lang="en-US"/>
              <a:t>Slide </a:t>
            </a:r>
            <a:fld id="{A1DF4EA4-62C6-4747-AA37-39380629ED0A}" type="slidenum">
              <a:rPr lang="en-US"/>
              <a:pPr/>
              <a:t>1</a:t>
            </a:fld>
            <a:endParaRPr lang="en-US"/>
          </a:p>
        </p:txBody>
      </p:sp>
      <p:sp>
        <p:nvSpPr>
          <p:cNvPr id="30732" name="Rectangle 12"/>
          <p:cNvSpPr>
            <a:spLocks noChangeArrowheads="1"/>
          </p:cNvSpPr>
          <p:nvPr/>
        </p:nvSpPr>
        <p:spPr bwMode="auto">
          <a:xfrm>
            <a:off x="2286000" y="2260341"/>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表格 9"/>
          <p:cNvGraphicFramePr>
            <a:graphicFrameLocks noGrp="1"/>
          </p:cNvGraphicFramePr>
          <p:nvPr>
            <p:extLst>
              <p:ext uri="{D42A27DB-BD31-4B8C-83A1-F6EECF244321}">
                <p14:modId xmlns:p14="http://schemas.microsoft.com/office/powerpoint/2010/main" val="871803486"/>
              </p:ext>
            </p:extLst>
          </p:nvPr>
        </p:nvGraphicFramePr>
        <p:xfrm>
          <a:off x="2495600" y="2713212"/>
          <a:ext cx="7467601" cy="1980215"/>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22948">
                  <a:extLst>
                    <a:ext uri="{9D8B030D-6E8A-4147-A177-3AD203B41FA5}">
                      <a16:colId xmlns:a16="http://schemas.microsoft.com/office/drawing/2014/main" val="20002"/>
                    </a:ext>
                  </a:extLst>
                </a:gridCol>
                <a:gridCol w="858252">
                  <a:extLst>
                    <a:ext uri="{9D8B030D-6E8A-4147-A177-3AD203B41FA5}">
                      <a16:colId xmlns:a16="http://schemas.microsoft.com/office/drawing/2014/main" val="20003"/>
                    </a:ext>
                  </a:extLst>
                </a:gridCol>
                <a:gridCol w="2286001">
                  <a:extLst>
                    <a:ext uri="{9D8B030D-6E8A-4147-A177-3AD203B41FA5}">
                      <a16:colId xmlns:a16="http://schemas.microsoft.com/office/drawing/2014/main" val="20004"/>
                    </a:ext>
                  </a:extLst>
                </a:gridCol>
              </a:tblGrid>
              <a:tr h="274320">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381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Lili Hervieu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u="none" dirty="0">
                          <a:solidFill>
                            <a:schemeClr val="tx1"/>
                          </a:solidFill>
                          <a:latin typeface="+mn-lt"/>
                          <a:ea typeface="Times New Roman"/>
                          <a:cs typeface="Arial"/>
                        </a:rPr>
                        <a:t>CableLabs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dirty="0">
                          <a:solidFill>
                            <a:schemeClr val="tx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latin typeface="+mn-lt"/>
                          <a:ea typeface="Times New Roman"/>
                          <a:cs typeface="Arial"/>
                        </a:rPr>
                        <a:t>l.hervieu@cablelabs.com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algn="ctr">
                        <a:spcBef>
                          <a:spcPts val="0"/>
                        </a:spcBef>
                        <a:spcAft>
                          <a:spcPts val="0"/>
                        </a:spcAft>
                      </a:pPr>
                      <a:r>
                        <a:rPr lang="en-US" sz="1200" dirty="0">
                          <a:latin typeface="+mn-lt"/>
                          <a:ea typeface="Times New Roman"/>
                          <a:cs typeface="Arial"/>
                        </a:rPr>
                        <a:t>Greg White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g.white@cablelabs.com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198440"/>
                  </a:ext>
                </a:extLst>
              </a:tr>
              <a:tr h="274320">
                <a:tc>
                  <a:txBody>
                    <a:bodyPr/>
                    <a:lstStyle/>
                    <a:p>
                      <a:pPr marL="0" marR="0" algn="ctr">
                        <a:spcBef>
                          <a:spcPts val="0"/>
                        </a:spcBef>
                        <a:spcAft>
                          <a:spcPts val="0"/>
                        </a:spcAft>
                      </a:pPr>
                      <a:r>
                        <a:rPr lang="en-US" sz="1200" dirty="0">
                          <a:solidFill>
                            <a:schemeClr val="tx1"/>
                          </a:solidFill>
                          <a:latin typeface="+mn-lt"/>
                          <a:ea typeface="Times New Roman"/>
                          <a:cs typeface="Arial"/>
                        </a:rPr>
                        <a:t>Luther Smith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chemeClr val="tx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l.smith@cablelabs.com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1029782"/>
                  </a:ext>
                </a:extLst>
              </a:tr>
              <a:tr h="274320">
                <a:tc>
                  <a:txBody>
                    <a:bodyPr/>
                    <a:lstStyle/>
                    <a:p>
                      <a:pPr marL="0" marR="0" algn="ctr">
                        <a:spcBef>
                          <a:spcPts val="0"/>
                        </a:spcBef>
                        <a:spcAft>
                          <a:spcPts val="0"/>
                        </a:spcAft>
                      </a:pPr>
                      <a:r>
                        <a:rPr lang="en-US" sz="1200" b="0" i="0" kern="1200" dirty="0">
                          <a:solidFill>
                            <a:schemeClr val="dk1"/>
                          </a:solidFill>
                          <a:effectLst/>
                          <a:latin typeface="+mn-lt"/>
                          <a:ea typeface="+mn-ea"/>
                          <a:cs typeface="+mn-cs"/>
                        </a:rPr>
                        <a:t>Darshak Thakore</a:t>
                      </a:r>
                      <a:endParaRPr lang="en-US" sz="10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chemeClr val="tx1"/>
                        </a:solidFill>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d.Thakore@cablelabs.com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277121"/>
                  </a:ext>
                </a:extLst>
              </a:tr>
              <a:tr h="274320">
                <a:tc>
                  <a:txBody>
                    <a:bodyPr/>
                    <a:lstStyle/>
                    <a:p>
                      <a:pPr marL="0" marR="0" algn="ctr">
                        <a:spcBef>
                          <a:spcPts val="0"/>
                        </a:spcBef>
                        <a:spcAft>
                          <a:spcPts val="0"/>
                        </a:spcAft>
                      </a:pPr>
                      <a:r>
                        <a:rPr lang="en-US" sz="1200" dirty="0">
                          <a:solidFill>
                            <a:schemeClr val="tx1"/>
                          </a:solidFill>
                          <a:latin typeface="+mn-lt"/>
                          <a:ea typeface="Times New Roman"/>
                          <a:cs typeface="Arial"/>
                        </a:rPr>
                        <a:t>Carol Ansley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latin typeface="+mn-lt"/>
                          <a:cs typeface="Arial"/>
                        </a:rPr>
                        <a:t>Cox</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mn-lt"/>
                          <a:ea typeface="Times New Roman"/>
                          <a:cs typeface="Arial"/>
                        </a:rPr>
                        <a:t>carol.ansley@cox.com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9443557"/>
                  </a:ext>
                </a:extLst>
              </a:tr>
              <a:tr h="274320">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0668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446CB-D3DA-5BFC-A4B3-895FF11FF961}"/>
              </a:ext>
            </a:extLst>
          </p:cNvPr>
          <p:cNvSpPr>
            <a:spLocks noGrp="1"/>
          </p:cNvSpPr>
          <p:nvPr>
            <p:ph type="title"/>
          </p:nvPr>
        </p:nvSpPr>
        <p:spPr/>
        <p:txBody>
          <a:bodyPr/>
          <a:lstStyle/>
          <a:p>
            <a:r>
              <a:rPr lang="en-US" dirty="0"/>
              <a:t>Summary of Tests</a:t>
            </a:r>
          </a:p>
        </p:txBody>
      </p:sp>
      <p:sp>
        <p:nvSpPr>
          <p:cNvPr id="3" name="Content Placeholder 2">
            <a:extLst>
              <a:ext uri="{FF2B5EF4-FFF2-40B4-BE49-F238E27FC236}">
                <a16:creationId xmlns:a16="http://schemas.microsoft.com/office/drawing/2014/main" id="{3C707B54-3AC7-35C5-AC15-314B04D764D6}"/>
              </a:ext>
            </a:extLst>
          </p:cNvPr>
          <p:cNvSpPr>
            <a:spLocks noGrp="1"/>
          </p:cNvSpPr>
          <p:nvPr>
            <p:ph idx="1"/>
          </p:nvPr>
        </p:nvSpPr>
        <p:spPr/>
        <p:txBody>
          <a:bodyPr/>
          <a:lstStyle/>
          <a:p>
            <a:r>
              <a:rPr lang="en-US" dirty="0"/>
              <a:t>L4S significantly reduces the latency while moderately reducing the throughput when latency is due to buffer delays</a:t>
            </a:r>
          </a:p>
          <a:p>
            <a:r>
              <a:rPr lang="en-US" dirty="0"/>
              <a:t>Dual-queue coupled AQM benefits L4S flows and also classic flows</a:t>
            </a:r>
          </a:p>
          <a:p>
            <a:r>
              <a:rPr lang="en-US" dirty="0"/>
              <a:t> L4S further reduces latency for L4S flows and leads to no packet drop</a:t>
            </a:r>
          </a:p>
          <a:p>
            <a:pPr lvl="1"/>
            <a:r>
              <a:rPr lang="en-US" dirty="0"/>
              <a:t>Lower packet drop may have a significant impact on applications                                      that are sensitive to packet loss. </a:t>
            </a:r>
          </a:p>
          <a:p>
            <a:r>
              <a:rPr lang="en-US" dirty="0"/>
              <a:t>L4S leads to ‘smoother’ throughput due to new                                           congestion control mechanism </a:t>
            </a:r>
          </a:p>
          <a:p>
            <a:pPr lvl="1"/>
            <a:r>
              <a:rPr lang="en-US" sz="1800" dirty="0"/>
              <a:t>May lead to better trigger access scheduling</a:t>
            </a:r>
          </a:p>
        </p:txBody>
      </p:sp>
      <p:sp>
        <p:nvSpPr>
          <p:cNvPr id="4" name="Slide Number Placeholder 3">
            <a:extLst>
              <a:ext uri="{FF2B5EF4-FFF2-40B4-BE49-F238E27FC236}">
                <a16:creationId xmlns:a16="http://schemas.microsoft.com/office/drawing/2014/main" id="{8AF16E16-E836-3FDA-6607-66A4A59C72F7}"/>
              </a:ext>
            </a:extLst>
          </p:cNvPr>
          <p:cNvSpPr>
            <a:spLocks noGrp="1"/>
          </p:cNvSpPr>
          <p:nvPr>
            <p:ph type="sldNum" idx="12"/>
          </p:nvPr>
        </p:nvSpPr>
        <p:spPr/>
        <p:txBody>
          <a:bodyPr/>
          <a:lstStyle/>
          <a:p>
            <a:r>
              <a:rPr lang="en-GB" dirty="0"/>
              <a:t>Slide </a:t>
            </a:r>
            <a:fld id="{440F5867-744E-4AA6-B0ED-4C44D2DFBB7B}" type="slidenum">
              <a:rPr lang="en-GB" dirty="0" smtClean="0"/>
              <a:pPr/>
              <a:t>10</a:t>
            </a:fld>
            <a:endParaRPr lang="en-GB" dirty="0"/>
          </a:p>
        </p:txBody>
      </p:sp>
      <p:pic>
        <p:nvPicPr>
          <p:cNvPr id="8" name="Picture 7">
            <a:extLst>
              <a:ext uri="{FF2B5EF4-FFF2-40B4-BE49-F238E27FC236}">
                <a16:creationId xmlns:a16="http://schemas.microsoft.com/office/drawing/2014/main" id="{131A150A-4095-67E1-FFF9-8CF2DA109B71}"/>
              </a:ext>
            </a:extLst>
          </p:cNvPr>
          <p:cNvPicPr>
            <a:picLocks noChangeAspect="1"/>
          </p:cNvPicPr>
          <p:nvPr/>
        </p:nvPicPr>
        <p:blipFill>
          <a:blip r:embed="rId2"/>
          <a:stretch>
            <a:fillRect/>
          </a:stretch>
        </p:blipFill>
        <p:spPr>
          <a:xfrm>
            <a:off x="7968208" y="3212976"/>
            <a:ext cx="4124338" cy="3148350"/>
          </a:xfrm>
          <a:prstGeom prst="rect">
            <a:avLst/>
          </a:prstGeom>
        </p:spPr>
      </p:pic>
    </p:spTree>
    <p:extLst>
      <p:ext uri="{BB962C8B-B14F-4D97-AF65-F5344CB8AC3E}">
        <p14:creationId xmlns:p14="http://schemas.microsoft.com/office/powerpoint/2010/main" val="2098804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7C077-CE5E-58A1-0564-F56E9AAC8AAA}"/>
              </a:ext>
            </a:extLst>
          </p:cNvPr>
          <p:cNvSpPr>
            <a:spLocks noGrp="1"/>
          </p:cNvSpPr>
          <p:nvPr>
            <p:ph type="title"/>
          </p:nvPr>
        </p:nvSpPr>
        <p:spPr/>
        <p:txBody>
          <a:bodyPr/>
          <a:lstStyle/>
          <a:p>
            <a:r>
              <a:rPr lang="en-US" sz="2800" dirty="0"/>
              <a:t>L4S Integration in 802.11bn MAC – Proposals Recap [6][7][8][9]</a:t>
            </a:r>
          </a:p>
        </p:txBody>
      </p:sp>
      <p:sp>
        <p:nvSpPr>
          <p:cNvPr id="4" name="Content Placeholder 3">
            <a:extLst>
              <a:ext uri="{FF2B5EF4-FFF2-40B4-BE49-F238E27FC236}">
                <a16:creationId xmlns:a16="http://schemas.microsoft.com/office/drawing/2014/main" id="{F99F6B81-0A3D-EF7E-51B5-7A74B5AC81BA}"/>
              </a:ext>
            </a:extLst>
          </p:cNvPr>
          <p:cNvSpPr>
            <a:spLocks noGrp="1"/>
          </p:cNvSpPr>
          <p:nvPr>
            <p:ph idx="1"/>
          </p:nvPr>
        </p:nvSpPr>
        <p:spPr>
          <a:xfrm>
            <a:off x="914401" y="1751015"/>
            <a:ext cx="7917903" cy="4343400"/>
          </a:xfrm>
        </p:spPr>
        <p:txBody>
          <a:bodyPr anchor="ctr"/>
          <a:lstStyle/>
          <a:p>
            <a:r>
              <a:rPr lang="en-GB" sz="1800" b="0" dirty="0"/>
              <a:t>L4S traffic classification support by</a:t>
            </a:r>
            <a:r>
              <a:rPr lang="en-US" sz="1800" b="0" dirty="0">
                <a:sym typeface="+mn-ea"/>
              </a:rPr>
              <a:t>: </a:t>
            </a:r>
          </a:p>
          <a:p>
            <a:pPr lvl="1"/>
            <a:r>
              <a:rPr lang="en-US" sz="1400" dirty="0"/>
              <a:t>Adding an L4S field in the TCLAS element (if supporting SCS)  </a:t>
            </a:r>
          </a:p>
          <a:p>
            <a:pPr lvl="1"/>
            <a:r>
              <a:rPr lang="en-US" sz="1400" dirty="0"/>
              <a:t>Adding an L4S parameter in the MA-UNITDATA.request primitive (if not supporting SCS)</a:t>
            </a:r>
          </a:p>
          <a:p>
            <a:r>
              <a:rPr lang="en-US" sz="1800" b="0" dirty="0"/>
              <a:t>DUAL-queue coupled AQM in the 802.11 MAC for BE and VI category to </a:t>
            </a:r>
            <a:r>
              <a:rPr lang="en-US" sz="1800" b="0" dirty="0">
                <a:effectLst/>
                <a:ea typeface="Times New Roman" panose="02020603050405020304" pitchFamily="18" charset="0"/>
                <a:cs typeface="Times New Roman" panose="02020603050405020304" pitchFamily="18" charset="0"/>
              </a:rPr>
              <a:t>isolate L4S flows and classic flows and calculate congestion signals appropriately scaled for each type of traffic.</a:t>
            </a:r>
            <a:endParaRPr lang="en-US" sz="1800" b="0" dirty="0"/>
          </a:p>
          <a:p>
            <a:r>
              <a:rPr lang="en-US" sz="1800" b="0" dirty="0"/>
              <a:t>Schemes to notify congestion to the non-AP STA assuming no CE marking at MAC layer</a:t>
            </a:r>
            <a:endParaRPr lang="en-US" sz="1800" dirty="0"/>
          </a:p>
          <a:p>
            <a:pPr lvl="1"/>
            <a:r>
              <a:rPr lang="en-US" sz="1400" b="0" dirty="0">
                <a:solidFill>
                  <a:prstClr val="black"/>
                </a:solidFill>
              </a:rPr>
              <a:t>When congestion is experienced at the MAC, it is signaled to the upper layer/L3 with a new L4S-CE.indication primitive and the upper layer CE-mark subsequent packets.</a:t>
            </a:r>
          </a:p>
          <a:p>
            <a:pPr lvl="1"/>
            <a:r>
              <a:rPr lang="en-US" sz="1400" dirty="0">
                <a:solidFill>
                  <a:prstClr val="black"/>
                </a:solidFill>
              </a:rPr>
              <a:t>W</a:t>
            </a:r>
            <a:r>
              <a:rPr lang="en-US" sz="1400" b="0" dirty="0">
                <a:solidFill>
                  <a:prstClr val="black"/>
                </a:solidFill>
              </a:rPr>
              <a:t>hen an MSDU experiences congestion at the MAC, the MSDU is sent to the upper layer for CE marking, and after marking the MSDU is inserted back in the MAC queue at the same place. This is based on a new L4S-CE-MARKING.request/response primitive.</a:t>
            </a:r>
          </a:p>
          <a:p>
            <a:pPr lvl="1"/>
            <a:r>
              <a:rPr lang="en-US" sz="1400" dirty="0"/>
              <a:t>Transmit the congestion notification between AP and the STA with L2 CE signaling in A-control field. When STA receives a data frame with L4S CE in A-Control, it requests upper layer to add L3 CE marking with new </a:t>
            </a:r>
            <a:r>
              <a:rPr lang="en-US" sz="1400" b="0" dirty="0">
                <a:solidFill>
                  <a:prstClr val="black"/>
                </a:solidFill>
              </a:rPr>
              <a:t>L4S-CE-MARKING.request/response primitive</a:t>
            </a:r>
            <a:endParaRPr lang="en-US" sz="1400" dirty="0"/>
          </a:p>
        </p:txBody>
      </p:sp>
      <p:sp>
        <p:nvSpPr>
          <p:cNvPr id="3" name="Slide Number Placeholder 2">
            <a:extLst>
              <a:ext uri="{FF2B5EF4-FFF2-40B4-BE49-F238E27FC236}">
                <a16:creationId xmlns:a16="http://schemas.microsoft.com/office/drawing/2014/main" id="{369F9268-B28D-11B1-EB98-2E984C39703A}"/>
              </a:ext>
            </a:extLst>
          </p:cNvPr>
          <p:cNvSpPr>
            <a:spLocks noGrp="1"/>
          </p:cNvSpPr>
          <p:nvPr>
            <p:ph type="sldNum" idx="12"/>
          </p:nvPr>
        </p:nvSpPr>
        <p:spPr/>
        <p:txBody>
          <a:bodyPr/>
          <a:lstStyle/>
          <a:p>
            <a:r>
              <a:rPr lang="en-GB"/>
              <a:t>Slide </a:t>
            </a:r>
            <a:fld id="{06B781AF-4CCF-49B0-A572-DE54FBE5D942}" type="slidenum">
              <a:rPr lang="en-GB" smtClean="0"/>
              <a:pPr/>
              <a:t>11</a:t>
            </a:fld>
            <a:endParaRPr lang="en-GB" dirty="0"/>
          </a:p>
        </p:txBody>
      </p:sp>
      <p:sp>
        <p:nvSpPr>
          <p:cNvPr id="6" name="TextBox 5">
            <a:extLst>
              <a:ext uri="{FF2B5EF4-FFF2-40B4-BE49-F238E27FC236}">
                <a16:creationId xmlns:a16="http://schemas.microsoft.com/office/drawing/2014/main" id="{279B945E-5C98-5B2F-9EB6-63F2D097FB1F}"/>
              </a:ext>
            </a:extLst>
          </p:cNvPr>
          <p:cNvSpPr txBox="1"/>
          <p:nvPr/>
        </p:nvSpPr>
        <p:spPr>
          <a:xfrm>
            <a:off x="9408368" y="5096901"/>
            <a:ext cx="2023311" cy="261610"/>
          </a:xfrm>
          <a:prstGeom prst="rect">
            <a:avLst/>
          </a:prstGeom>
          <a:noFill/>
        </p:spPr>
        <p:txBody>
          <a:bodyPr wrap="none" rtlCol="0">
            <a:spAutoFit/>
          </a:bodyPr>
          <a:lstStyle/>
          <a:p>
            <a:r>
              <a:rPr lang="en-US" sz="1100" dirty="0">
                <a:solidFill>
                  <a:schemeClr val="tx1"/>
                </a:solidFill>
              </a:rPr>
              <a:t>Drawing from 802.11-2024/399 </a:t>
            </a:r>
          </a:p>
        </p:txBody>
      </p:sp>
      <p:pic>
        <p:nvPicPr>
          <p:cNvPr id="8" name="Picture 7">
            <a:extLst>
              <a:ext uri="{FF2B5EF4-FFF2-40B4-BE49-F238E27FC236}">
                <a16:creationId xmlns:a16="http://schemas.microsoft.com/office/drawing/2014/main" id="{31088C5F-78E9-520F-E314-FE3113EDAEF0}"/>
              </a:ext>
            </a:extLst>
          </p:cNvPr>
          <p:cNvPicPr>
            <a:picLocks noChangeAspect="1"/>
          </p:cNvPicPr>
          <p:nvPr/>
        </p:nvPicPr>
        <p:blipFill>
          <a:blip r:embed="rId2">
            <a:clrChange>
              <a:clrFrom>
                <a:srgbClr val="DCEAF7"/>
              </a:clrFrom>
              <a:clrTo>
                <a:srgbClr val="DCEAF7">
                  <a:alpha val="0"/>
                </a:srgbClr>
              </a:clrTo>
            </a:clrChange>
          </a:blip>
          <a:stretch>
            <a:fillRect/>
          </a:stretch>
        </p:blipFill>
        <p:spPr>
          <a:xfrm>
            <a:off x="8400256" y="3069881"/>
            <a:ext cx="3730950" cy="2157825"/>
          </a:xfrm>
          <a:prstGeom prst="rect">
            <a:avLst/>
          </a:prstGeom>
        </p:spPr>
      </p:pic>
    </p:spTree>
    <p:extLst>
      <p:ext uri="{BB962C8B-B14F-4D97-AF65-F5344CB8AC3E}">
        <p14:creationId xmlns:p14="http://schemas.microsoft.com/office/powerpoint/2010/main" val="2552910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10" name="Content Placeholder 9">
            <a:extLst>
              <a:ext uri="{FF2B5EF4-FFF2-40B4-BE49-F238E27FC236}">
                <a16:creationId xmlns:a16="http://schemas.microsoft.com/office/drawing/2014/main" id="{59F31281-6BAF-0BAD-CB42-0526B76CD846}"/>
              </a:ext>
            </a:extLst>
          </p:cNvPr>
          <p:cNvSpPr>
            <a:spLocks noGrp="1"/>
          </p:cNvSpPr>
          <p:nvPr>
            <p:ph sz="half" idx="2"/>
          </p:nvPr>
        </p:nvSpPr>
        <p:spPr/>
        <p:txBody>
          <a:bodyPr wrap="square" anchor="ctr">
            <a:normAutofit lnSpcReduction="10000"/>
          </a:bodyPr>
          <a:lstStyle/>
          <a:p>
            <a:pPr>
              <a:lnSpc>
                <a:spcPct val="90000"/>
              </a:lnSpc>
              <a:buFont typeface="Wingdings" panose="05000000000000000000" pitchFamily="2" charset="2"/>
              <a:buChar char="§"/>
            </a:pPr>
            <a:r>
              <a:rPr lang="en-US" sz="1800" b="0" dirty="0"/>
              <a:t>Dual-queue coupled AQM is implemented above the MAC (BE and VI) and handles traffic classification and congestion signals, including CE-marks in the IP headers. </a:t>
            </a:r>
          </a:p>
          <a:p>
            <a:pPr marL="0" indent="0">
              <a:lnSpc>
                <a:spcPct val="90000"/>
              </a:lnSpc>
            </a:pPr>
            <a:endParaRPr lang="en-US" sz="2000" dirty="0"/>
          </a:p>
          <a:p>
            <a:pPr>
              <a:lnSpc>
                <a:spcPct val="90000"/>
              </a:lnSpc>
              <a:buFont typeface="Arial" panose="020B0604020202020204" pitchFamily="34" charset="0"/>
              <a:buChar char="•"/>
            </a:pPr>
            <a:r>
              <a:rPr lang="en-US" sz="1800" b="0" dirty="0"/>
              <a:t>Need to maintain a shallow queue in the MAC queue </a:t>
            </a:r>
            <a:r>
              <a:rPr lang="en-US" sz="1800" b="0" dirty="0">
                <a:effectLst/>
              </a:rPr>
              <a:t>to try to ensure that the AC </a:t>
            </a:r>
            <a:r>
              <a:rPr lang="en-US" sz="1800" b="0" dirty="0">
                <a:solidFill>
                  <a:schemeClr val="tx1"/>
                </a:solidFill>
                <a:effectLst/>
              </a:rPr>
              <a:t>queue is </a:t>
            </a:r>
            <a:r>
              <a:rPr lang="en-US" sz="1800" b="0" dirty="0">
                <a:effectLst/>
              </a:rPr>
              <a:t>populated to a degree that it can efficiently use the link capacity (i.e. fill each TXOP) and no bigger, while all of the rest of the queued packets are maintained in the L4S queuing structure above the MAC.</a:t>
            </a:r>
            <a:endParaRPr lang="en-US" sz="1800" b="0" dirty="0"/>
          </a:p>
          <a:p>
            <a:pPr lvl="2">
              <a:lnSpc>
                <a:spcPct val="90000"/>
              </a:lnSpc>
            </a:pPr>
            <a:endParaRPr lang="en-US" dirty="0"/>
          </a:p>
          <a:p>
            <a:pPr marL="457200">
              <a:lnSpc>
                <a:spcPct val="90000"/>
              </a:lnSpc>
              <a:buFont typeface="Wingdings" panose="05000000000000000000" pitchFamily="2" charset="2"/>
              <a:buChar char="§"/>
            </a:pPr>
            <a:r>
              <a:rPr lang="en-US" sz="1800" b="0" dirty="0"/>
              <a:t>AC buffer is typically 1 to 2 TXOP worth of data =&gt; </a:t>
            </a:r>
            <a:r>
              <a:rPr lang="en-US" sz="1800" dirty="0"/>
              <a:t>buffer size not constant </a:t>
            </a:r>
            <a:r>
              <a:rPr lang="en-US" sz="1800" b="0" dirty="0"/>
              <a:t>(depends on PHY rate, TXOP etc.)</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12</a:t>
            </a:fld>
            <a:endParaRPr lang="en-GB"/>
          </a:p>
        </p:txBody>
      </p:sp>
      <p:sp>
        <p:nvSpPr>
          <p:cNvPr id="2" name="TextBox 1">
            <a:extLst>
              <a:ext uri="{FF2B5EF4-FFF2-40B4-BE49-F238E27FC236}">
                <a16:creationId xmlns:a16="http://schemas.microsoft.com/office/drawing/2014/main" id="{F51F8124-A5EF-A49B-B9C1-E031DA5BAA80}"/>
              </a:ext>
            </a:extLst>
          </p:cNvPr>
          <p:cNvSpPr txBox="1"/>
          <p:nvPr/>
        </p:nvSpPr>
        <p:spPr>
          <a:xfrm>
            <a:off x="998438" y="5863582"/>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3" name="Picture 2">
            <a:extLst>
              <a:ext uri="{FF2B5EF4-FFF2-40B4-BE49-F238E27FC236}">
                <a16:creationId xmlns:a16="http://schemas.microsoft.com/office/drawing/2014/main" id="{DBB17FB2-AC6F-2307-362E-08C67E3D32FD}"/>
              </a:ext>
            </a:extLst>
          </p:cNvPr>
          <p:cNvPicPr>
            <a:picLocks noChangeAspect="1"/>
          </p:cNvPicPr>
          <p:nvPr/>
        </p:nvPicPr>
        <p:blipFill>
          <a:blip r:embed="rId3"/>
          <a:stretch>
            <a:fillRect/>
          </a:stretch>
        </p:blipFill>
        <p:spPr>
          <a:xfrm>
            <a:off x="523699" y="2100517"/>
            <a:ext cx="5468586" cy="3572566"/>
          </a:xfrm>
          <a:prstGeom prst="rect">
            <a:avLst/>
          </a:prstGeom>
        </p:spPr>
      </p:pic>
    </p:spTree>
    <p:extLst>
      <p:ext uri="{BB962C8B-B14F-4D97-AF65-F5344CB8AC3E}">
        <p14:creationId xmlns:p14="http://schemas.microsoft.com/office/powerpoint/2010/main" val="25029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10" name="Content Placeholder 9">
            <a:extLst>
              <a:ext uri="{FF2B5EF4-FFF2-40B4-BE49-F238E27FC236}">
                <a16:creationId xmlns:a16="http://schemas.microsoft.com/office/drawing/2014/main" id="{4868F322-FBCD-B32B-4FFC-A31C66A2D80D}"/>
              </a:ext>
            </a:extLst>
          </p:cNvPr>
          <p:cNvSpPr>
            <a:spLocks noGrp="1"/>
          </p:cNvSpPr>
          <p:nvPr>
            <p:ph sz="half" idx="2"/>
          </p:nvPr>
        </p:nvSpPr>
        <p:spPr/>
        <p:txBody>
          <a:bodyPr anchor="ctr"/>
          <a:lstStyle/>
          <a:p>
            <a:r>
              <a:rPr lang="en-US" sz="1600" dirty="0"/>
              <a:t>Unsaturated operation </a:t>
            </a:r>
            <a:r>
              <a:rPr lang="en-US" sz="1600" b="0" dirty="0"/>
              <a:t>(by reference to AC-BE)</a:t>
            </a:r>
          </a:p>
          <a:p>
            <a:pPr>
              <a:buFont typeface="Arial" panose="020B0604020202020204" pitchFamily="34" charset="0"/>
              <a:buChar char="•"/>
            </a:pPr>
            <a:r>
              <a:rPr lang="en-US" sz="1600" b="0" dirty="0"/>
              <a:t>AC_BE buffer not full, AQM is just a no operation pass through</a:t>
            </a:r>
          </a:p>
          <a:p>
            <a:r>
              <a:rPr lang="en-US" sz="1600" dirty="0"/>
              <a:t>Saturated operation:</a:t>
            </a:r>
          </a:p>
          <a:p>
            <a:pPr>
              <a:buFont typeface="Arial" panose="020B0604020202020204" pitchFamily="34" charset="0"/>
              <a:buChar char="•"/>
            </a:pPr>
            <a:r>
              <a:rPr lang="en-US" sz="1600" b="0" dirty="0"/>
              <a:t> At enqueue: C-queue packet drops  and LL-queue packet marks (based on coupled probability).</a:t>
            </a:r>
          </a:p>
          <a:p>
            <a:pPr>
              <a:buFont typeface="Arial" panose="020B0604020202020204" pitchFamily="34" charset="0"/>
              <a:buChar char="•"/>
            </a:pPr>
            <a:r>
              <a:rPr lang="en-US" sz="1600" b="0" dirty="0"/>
              <a:t> At dequeue, when a BlockAck creates space in AC_BE</a:t>
            </a:r>
          </a:p>
          <a:p>
            <a:pPr marL="628650" lvl="1" indent="-171450">
              <a:buFontTx/>
              <a:buChar char="-"/>
            </a:pPr>
            <a:r>
              <a:rPr lang="en-US" sz="1600" b="0" dirty="0"/>
              <a:t>M packets from C-queue and K packets from LL queue are dequeued. Some number of packets may be left in the LL-queue (N)</a:t>
            </a:r>
          </a:p>
          <a:p>
            <a:pPr lvl="1">
              <a:buFontTx/>
              <a:buChar char="-"/>
            </a:pPr>
            <a:r>
              <a:rPr lang="en-US" sz="1600" b="0" dirty="0"/>
              <a:t>CE-mark an additional N packets in the dequeued packets</a:t>
            </a:r>
          </a:p>
          <a:p>
            <a:pPr>
              <a:buFont typeface="Arial" panose="020B0604020202020204" pitchFamily="34" charset="0"/>
              <a:buChar char="•"/>
            </a:pPr>
            <a:r>
              <a:rPr lang="en-US" sz="1600" b="0" dirty="0"/>
              <a:t>[13] provides architecture details and NS3 simulation results based on this architecture (NS3 model to be available soon)</a:t>
            </a:r>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13</a:t>
            </a:fld>
            <a:endParaRPr lang="en-GB"/>
          </a:p>
        </p:txBody>
      </p:sp>
      <p:sp>
        <p:nvSpPr>
          <p:cNvPr id="2" name="TextBox 1">
            <a:extLst>
              <a:ext uri="{FF2B5EF4-FFF2-40B4-BE49-F238E27FC236}">
                <a16:creationId xmlns:a16="http://schemas.microsoft.com/office/drawing/2014/main" id="{E9ADA988-F9BD-8E52-F4C0-48FEA0540E6A}"/>
              </a:ext>
            </a:extLst>
          </p:cNvPr>
          <p:cNvSpPr txBox="1"/>
          <p:nvPr/>
        </p:nvSpPr>
        <p:spPr>
          <a:xfrm>
            <a:off x="914401" y="5895200"/>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9" name="Picture 8">
            <a:extLst>
              <a:ext uri="{FF2B5EF4-FFF2-40B4-BE49-F238E27FC236}">
                <a16:creationId xmlns:a16="http://schemas.microsoft.com/office/drawing/2014/main" id="{1E00686D-8885-FC3A-AEEA-9210B2722762}"/>
              </a:ext>
            </a:extLst>
          </p:cNvPr>
          <p:cNvPicPr>
            <a:picLocks noChangeAspect="1"/>
          </p:cNvPicPr>
          <p:nvPr/>
        </p:nvPicPr>
        <p:blipFill>
          <a:blip r:embed="rId3"/>
          <a:stretch>
            <a:fillRect/>
          </a:stretch>
        </p:blipFill>
        <p:spPr>
          <a:xfrm>
            <a:off x="523699" y="2060848"/>
            <a:ext cx="5468586" cy="3609145"/>
          </a:xfrm>
          <a:prstGeom prst="rect">
            <a:avLst/>
          </a:prstGeom>
        </p:spPr>
      </p:pic>
    </p:spTree>
    <p:extLst>
      <p:ext uri="{BB962C8B-B14F-4D97-AF65-F5344CB8AC3E}">
        <p14:creationId xmlns:p14="http://schemas.microsoft.com/office/powerpoint/2010/main" val="4017963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182F7-04A4-8B8B-8809-E8C19B4F2B2F}"/>
            </a:ext>
          </a:extLst>
        </p:cNvPr>
        <p:cNvGrpSpPr/>
        <p:nvPr/>
      </p:nvGrpSpPr>
      <p:grpSpPr>
        <a:xfrm>
          <a:off x="0" y="0"/>
          <a:ext cx="0" cy="0"/>
          <a:chOff x="0" y="0"/>
          <a:chExt cx="0" cy="0"/>
        </a:xfrm>
      </p:grpSpPr>
      <p:sp>
        <p:nvSpPr>
          <p:cNvPr id="223" name="Title 222">
            <a:extLst>
              <a:ext uri="{FF2B5EF4-FFF2-40B4-BE49-F238E27FC236}">
                <a16:creationId xmlns:a16="http://schemas.microsoft.com/office/drawing/2014/main" id="{15CA65F2-B655-2CC4-7B67-9699645492C2}"/>
              </a:ext>
            </a:extLst>
          </p:cNvPr>
          <p:cNvSpPr>
            <a:spLocks noGrp="1"/>
          </p:cNvSpPr>
          <p:nvPr>
            <p:ph type="title"/>
          </p:nvPr>
        </p:nvSpPr>
        <p:spPr/>
        <p:txBody>
          <a:bodyPr wrap="square" anchor="ctr">
            <a:normAutofit/>
          </a:bodyPr>
          <a:lstStyle/>
          <a:p>
            <a:pPr>
              <a:lnSpc>
                <a:spcPct val="90000"/>
              </a:lnSpc>
            </a:pPr>
            <a:r>
              <a:rPr lang="en-US" sz="2400" dirty="0">
                <a:solidFill>
                  <a:srgbClr val="FF0000"/>
                </a:solidFill>
              </a:rPr>
              <a:t>MAC Enhancement for Efficiently Supporting L4S Above the MAC - Principal</a:t>
            </a:r>
          </a:p>
        </p:txBody>
      </p:sp>
      <p:sp>
        <p:nvSpPr>
          <p:cNvPr id="2" name="Content Placeholder 1">
            <a:extLst>
              <a:ext uri="{FF2B5EF4-FFF2-40B4-BE49-F238E27FC236}">
                <a16:creationId xmlns:a16="http://schemas.microsoft.com/office/drawing/2014/main" id="{97E26BA5-0AEC-7E97-8991-D5DCA30AE329}"/>
              </a:ext>
            </a:extLst>
          </p:cNvPr>
          <p:cNvSpPr>
            <a:spLocks noGrp="1"/>
          </p:cNvSpPr>
          <p:nvPr>
            <p:ph sz="half" idx="2"/>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Times New Roman"/>
                <a:ea typeface="MS Gothic"/>
                <a:cs typeface="+mn-cs"/>
              </a:rPr>
              <a:t>Flow control is needed between the MAC and the upper layer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000000"/>
                </a:solidFill>
                <a:effectLst/>
                <a:uLnTx/>
                <a:uFillTx/>
                <a:latin typeface="Times New Roman"/>
                <a:ea typeface="MS Gothic"/>
                <a:cs typeface="+mn-cs"/>
              </a:rPr>
              <a:t>Upon reception of a BlockAck, MAC notifies the upper layer the number of bytes available in the AC buffer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Propose a new </a:t>
            </a:r>
            <a:r>
              <a:rPr kumimoji="0" lang="en-US" sz="1600" b="0" i="0" u="none" strike="noStrike" kern="0" cap="none" spc="0" normalizeH="0" baseline="0" noProof="0" dirty="0">
                <a:ln>
                  <a:noFill/>
                </a:ln>
                <a:solidFill>
                  <a:srgbClr val="C00000"/>
                </a:solidFill>
                <a:effectLst/>
                <a:uLnTx/>
                <a:uFillTx/>
                <a:latin typeface="Times New Roman"/>
                <a:ea typeface="MS Gothic"/>
                <a:cs typeface="Calibri"/>
              </a:rPr>
              <a:t>L4S-MAC-buffer-availability.indication </a:t>
            </a:r>
            <a:r>
              <a:rPr kumimoji="0" lang="en-US" sz="1600" b="0" i="0" u="none" strike="noStrike" kern="0" cap="none" spc="0" normalizeH="0" baseline="0" noProof="0" dirty="0">
                <a:ln>
                  <a:noFill/>
                </a:ln>
                <a:solidFill>
                  <a:srgbClr val="000000"/>
                </a:solidFill>
                <a:effectLst/>
                <a:uLnTx/>
                <a:uFillTx/>
                <a:latin typeface="Times New Roman"/>
                <a:ea typeface="MS Gothic"/>
                <a:cs typeface="Calibri"/>
              </a:rPr>
              <a:t>(</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MAC-SAP or MLME) primitive</a:t>
            </a:r>
          </a:p>
          <a:p>
            <a:endParaRPr lang="en-US" dirty="0"/>
          </a:p>
        </p:txBody>
      </p:sp>
      <p:sp>
        <p:nvSpPr>
          <p:cNvPr id="228" name="Slide Number Placeholder 4">
            <a:extLst>
              <a:ext uri="{FF2B5EF4-FFF2-40B4-BE49-F238E27FC236}">
                <a16:creationId xmlns:a16="http://schemas.microsoft.com/office/drawing/2014/main" id="{7173D723-9EC3-C5A2-2B38-67334D992967}"/>
              </a:ext>
            </a:extLst>
          </p:cNvPr>
          <p:cNvSpPr>
            <a:spLocks noGrp="1"/>
          </p:cNvSpPr>
          <p:nvPr>
            <p:ph type="sldNum" idx="12"/>
          </p:nvPr>
        </p:nvSpPr>
        <p:spPr/>
        <p:txBody>
          <a:bodyPr/>
          <a:lstStyle/>
          <a:p>
            <a:pPr>
              <a:spcAft>
                <a:spcPts val="600"/>
              </a:spcAft>
            </a:pPr>
            <a:r>
              <a:rPr lang="en-GB"/>
              <a:t>Slide </a:t>
            </a:r>
            <a:fld id="{1CD163DD-D5E7-41DA-95F2-71530C24F8C3}" type="slidenum">
              <a:rPr lang="en-GB"/>
              <a:pPr>
                <a:spcAft>
                  <a:spcPts val="600"/>
                </a:spcAft>
              </a:pPr>
              <a:t>14</a:t>
            </a:fld>
            <a:endParaRPr lang="en-GB"/>
          </a:p>
        </p:txBody>
      </p:sp>
      <p:sp>
        <p:nvSpPr>
          <p:cNvPr id="7" name="Rectangle 2">
            <a:extLst>
              <a:ext uri="{FF2B5EF4-FFF2-40B4-BE49-F238E27FC236}">
                <a16:creationId xmlns:a16="http://schemas.microsoft.com/office/drawing/2014/main" id="{1A1BCC63-3017-0648-92DF-3D0BA291C6E4}"/>
              </a:ext>
            </a:extLst>
          </p:cNvPr>
          <p:cNvSpPr txBox="1">
            <a:spLocks noChangeArrowheads="1"/>
          </p:cNvSpPr>
          <p:nvPr/>
        </p:nvSpPr>
        <p:spPr bwMode="auto">
          <a:xfrm>
            <a:off x="7332066" y="4010584"/>
            <a:ext cx="3256593" cy="1694116"/>
          </a:xfrm>
          <a:prstGeom prst="rect">
            <a:avLst/>
          </a:prstGeom>
          <a:solidFill>
            <a:schemeClr val="bg2">
              <a:lumMod val="20000"/>
              <a:lumOff val="80000"/>
            </a:schemeClr>
          </a:solid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defTabSz="685800" fontAlgn="auto">
              <a:spcBef>
                <a:spcPts val="375"/>
              </a:spcBef>
              <a:spcAft>
                <a:spcPts val="0"/>
              </a:spcAft>
            </a:pPr>
            <a:r>
              <a:rPr lang="en-US" sz="1200" dirty="0">
                <a:solidFill>
                  <a:srgbClr val="C00000"/>
                </a:solidFill>
                <a:latin typeface="Calibri"/>
                <a:cs typeface="Calibri"/>
              </a:rPr>
              <a:t>L4S-MAC-buffer-availability.indication(</a:t>
            </a:r>
          </a:p>
          <a:p>
            <a:pPr marL="0" indent="0" defTabSz="685800" fontAlgn="auto">
              <a:spcBef>
                <a:spcPts val="375"/>
              </a:spcBef>
              <a:spcAft>
                <a:spcPts val="0"/>
              </a:spcAft>
            </a:pPr>
            <a:r>
              <a:rPr lang="en-US" sz="1200" b="0" dirty="0">
                <a:solidFill>
                  <a:srgbClr val="FF0000"/>
                </a:solidFill>
                <a:latin typeface="Calibri"/>
                <a:cs typeface="Calibri"/>
              </a:rPr>
              <a:t>	</a:t>
            </a:r>
            <a:r>
              <a:rPr lang="en-US" sz="1200" b="0" dirty="0">
                <a:solidFill>
                  <a:schemeClr val="tx1"/>
                </a:solidFill>
                <a:latin typeface="Calibri"/>
                <a:cs typeface="Calibri"/>
              </a:rPr>
              <a:t>source address,</a:t>
            </a:r>
          </a:p>
          <a:p>
            <a:pPr marL="0" indent="0" defTabSz="685800" fontAlgn="auto">
              <a:spcBef>
                <a:spcPts val="375"/>
              </a:spcBef>
              <a:spcAft>
                <a:spcPts val="0"/>
              </a:spcAft>
            </a:pPr>
            <a:r>
              <a:rPr lang="en-US" sz="1200" b="0" dirty="0">
                <a:solidFill>
                  <a:schemeClr val="tx1"/>
                </a:solidFill>
                <a:latin typeface="Calibri"/>
                <a:cs typeface="Calibri"/>
              </a:rPr>
              <a:t>	destination address,</a:t>
            </a:r>
          </a:p>
          <a:p>
            <a:pPr marL="0" indent="0" defTabSz="685800" fontAlgn="auto">
              <a:spcBef>
                <a:spcPts val="375"/>
              </a:spcBef>
              <a:spcAft>
                <a:spcPts val="0"/>
              </a:spcAft>
            </a:pPr>
            <a:r>
              <a:rPr lang="en-US" sz="1200" b="0" dirty="0">
                <a:solidFill>
                  <a:schemeClr val="tx1"/>
                </a:solidFill>
                <a:latin typeface="Calibri"/>
                <a:cs typeface="Calibri"/>
              </a:rPr>
              <a:t>	priority, </a:t>
            </a:r>
          </a:p>
          <a:p>
            <a:pPr marL="0" indent="0" defTabSz="685800" fontAlgn="auto">
              <a:spcBef>
                <a:spcPts val="375"/>
              </a:spcBef>
              <a:spcAft>
                <a:spcPts val="0"/>
              </a:spcAft>
            </a:pPr>
            <a:r>
              <a:rPr lang="en-US" sz="1200" b="0" dirty="0">
                <a:solidFill>
                  <a:srgbClr val="C00000"/>
                </a:solidFill>
                <a:latin typeface="Calibri"/>
                <a:cs typeface="Calibri"/>
              </a:rPr>
              <a:t>                    </a:t>
            </a:r>
            <a:r>
              <a:rPr lang="en-US" sz="1200" b="0" dirty="0" err="1">
                <a:solidFill>
                  <a:srgbClr val="C00000"/>
                </a:solidFill>
                <a:latin typeface="Calibri"/>
                <a:cs typeface="Calibri"/>
              </a:rPr>
              <a:t>Bytes_to_buffer_full</a:t>
            </a:r>
            <a:r>
              <a:rPr lang="en-US" sz="1200" b="0" dirty="0">
                <a:solidFill>
                  <a:srgbClr val="C00000"/>
                </a:solidFill>
                <a:latin typeface="Calibri"/>
                <a:cs typeface="Calibri"/>
              </a:rPr>
              <a:t>	</a:t>
            </a:r>
          </a:p>
          <a:p>
            <a:pPr marL="0" indent="0" defTabSz="685800" fontAlgn="auto">
              <a:spcBef>
                <a:spcPts val="375"/>
              </a:spcBef>
              <a:spcAft>
                <a:spcPts val="0"/>
              </a:spcAft>
            </a:pPr>
            <a:endParaRPr lang="en-US" sz="1200" b="0" dirty="0">
              <a:solidFill>
                <a:srgbClr val="FF0000"/>
              </a:solidFill>
              <a:latin typeface="Calibri"/>
              <a:cs typeface="Calibri"/>
            </a:endParaRPr>
          </a:p>
          <a:p>
            <a:pPr marL="0" indent="0" defTabSz="685800" fontAlgn="auto">
              <a:spcBef>
                <a:spcPts val="375"/>
              </a:spcBef>
              <a:spcAft>
                <a:spcPts val="0"/>
              </a:spcAft>
            </a:pPr>
            <a:r>
              <a:rPr lang="en-US" sz="1200" b="0" dirty="0">
                <a:solidFill>
                  <a:srgbClr val="FF0000"/>
                </a:solidFill>
                <a:latin typeface="Calibri"/>
                <a:cs typeface="Calibri"/>
              </a:rPr>
              <a:t>                    )</a:t>
            </a:r>
            <a:endParaRPr lang="en-US" b="0" kern="0" dirty="0"/>
          </a:p>
        </p:txBody>
      </p:sp>
      <p:sp>
        <p:nvSpPr>
          <p:cNvPr id="6" name="TextBox 5">
            <a:extLst>
              <a:ext uri="{FF2B5EF4-FFF2-40B4-BE49-F238E27FC236}">
                <a16:creationId xmlns:a16="http://schemas.microsoft.com/office/drawing/2014/main" id="{4E1F9418-AF08-6977-6146-9D12924E2664}"/>
              </a:ext>
            </a:extLst>
          </p:cNvPr>
          <p:cNvSpPr txBox="1"/>
          <p:nvPr/>
        </p:nvSpPr>
        <p:spPr>
          <a:xfrm>
            <a:off x="914401" y="5895200"/>
            <a:ext cx="2313005" cy="461665"/>
          </a:xfrm>
          <a:prstGeom prst="rect">
            <a:avLst/>
          </a:prstGeom>
          <a:noFill/>
        </p:spPr>
        <p:txBody>
          <a:bodyPr wrap="none" rtlCol="0">
            <a:spAutoFit/>
          </a:bodyPr>
          <a:lstStyle/>
          <a:p>
            <a:r>
              <a:rPr lang="en-US" sz="1200" dirty="0">
                <a:solidFill>
                  <a:schemeClr val="tx1"/>
                </a:solidFill>
              </a:rPr>
              <a:t>Diagram applies to AC_VI as well</a:t>
            </a:r>
          </a:p>
          <a:p>
            <a:r>
              <a:rPr lang="en-US" sz="1200" dirty="0">
                <a:solidFill>
                  <a:schemeClr val="tx1"/>
                </a:solidFill>
              </a:rPr>
              <a:t>AC_VO is tbd </a:t>
            </a:r>
          </a:p>
        </p:txBody>
      </p:sp>
      <p:pic>
        <p:nvPicPr>
          <p:cNvPr id="9" name="Picture 8">
            <a:extLst>
              <a:ext uri="{FF2B5EF4-FFF2-40B4-BE49-F238E27FC236}">
                <a16:creationId xmlns:a16="http://schemas.microsoft.com/office/drawing/2014/main" id="{0DF16659-2630-2BD5-D62B-4AE5E366E84D}"/>
              </a:ext>
            </a:extLst>
          </p:cNvPr>
          <p:cNvPicPr>
            <a:picLocks noChangeAspect="1"/>
          </p:cNvPicPr>
          <p:nvPr/>
        </p:nvPicPr>
        <p:blipFill>
          <a:blip r:embed="rId3"/>
          <a:stretch>
            <a:fillRect/>
          </a:stretch>
        </p:blipFill>
        <p:spPr>
          <a:xfrm>
            <a:off x="517603" y="2095555"/>
            <a:ext cx="5474682" cy="3609145"/>
          </a:xfrm>
          <a:prstGeom prst="rect">
            <a:avLst/>
          </a:prstGeom>
        </p:spPr>
      </p:pic>
    </p:spTree>
    <p:extLst>
      <p:ext uri="{BB962C8B-B14F-4D97-AF65-F5344CB8AC3E}">
        <p14:creationId xmlns:p14="http://schemas.microsoft.com/office/powerpoint/2010/main" val="3577947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a:extLst>
              <a:ext uri="{FF2B5EF4-FFF2-40B4-BE49-F238E27FC236}">
                <a16:creationId xmlns:a16="http://schemas.microsoft.com/office/drawing/2014/main" id="{A3C4906C-A71D-567A-B313-D000F6879897}"/>
              </a:ext>
            </a:extLst>
          </p:cNvPr>
          <p:cNvSpPr>
            <a:spLocks noGrp="1"/>
          </p:cNvSpPr>
          <p:nvPr>
            <p:ph type="title"/>
          </p:nvPr>
        </p:nvSpPr>
        <p:spPr/>
        <p:txBody>
          <a:bodyPr/>
          <a:lstStyle/>
          <a:p>
            <a:r>
              <a:rPr lang="en-US" dirty="0"/>
              <a:t>L4S Capability Signaling</a:t>
            </a:r>
          </a:p>
        </p:txBody>
      </p:sp>
      <p:sp>
        <p:nvSpPr>
          <p:cNvPr id="5" name="Content Placeholder 4">
            <a:extLst>
              <a:ext uri="{FF2B5EF4-FFF2-40B4-BE49-F238E27FC236}">
                <a16:creationId xmlns:a16="http://schemas.microsoft.com/office/drawing/2014/main" id="{47FBC231-7C24-AF85-BC18-725F0794F5ED}"/>
              </a:ext>
            </a:extLst>
          </p:cNvPr>
          <p:cNvSpPr>
            <a:spLocks noGrp="1"/>
          </p:cNvSpPr>
          <p:nvPr>
            <p:ph idx="1"/>
          </p:nvPr>
        </p:nvSpPr>
        <p:spPr/>
        <p:txBody>
          <a:bodyPr/>
          <a:lstStyle/>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and STAs need to signal L4S capabilities </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Non-AP STAs use this information in their AP selection process</a:t>
            </a:r>
          </a:p>
          <a:p>
            <a:pPr marL="742950" lvl="2" indent="-34290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APs to provision for L4S support for the client supporting L4S</a:t>
            </a:r>
          </a:p>
          <a:p>
            <a:pPr marL="342900" lvl="1">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cs typeface="+mn-cs"/>
              </a:rPr>
              <a:t>L4S related capabilities can be signaled in Capabilities element</a:t>
            </a:r>
            <a:endParaRPr lang="en-US" strike="sngStrike" dirty="0">
              <a:solidFill>
                <a:srgbClr val="FF0000"/>
              </a:solidFill>
              <a:cs typeface="Times New Roman"/>
            </a:endParaRPr>
          </a:p>
        </p:txBody>
      </p:sp>
      <p:sp>
        <p:nvSpPr>
          <p:cNvPr id="4" name="Slide Number Placeholder 3">
            <a:extLst>
              <a:ext uri="{FF2B5EF4-FFF2-40B4-BE49-F238E27FC236}">
                <a16:creationId xmlns:a16="http://schemas.microsoft.com/office/drawing/2014/main" id="{E29039D6-6E5D-EB5C-5C88-68DDA13D4AAF}"/>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2" name="TextBox 1">
            <a:extLst>
              <a:ext uri="{FF2B5EF4-FFF2-40B4-BE49-F238E27FC236}">
                <a16:creationId xmlns:a16="http://schemas.microsoft.com/office/drawing/2014/main" id="{5DED323F-88FC-90BA-1FBA-392ECBB91F96}"/>
              </a:ext>
            </a:extLst>
          </p:cNvPr>
          <p:cNvSpPr txBox="1"/>
          <p:nvPr/>
        </p:nvSpPr>
        <p:spPr>
          <a:xfrm>
            <a:off x="3786267" y="84538"/>
            <a:ext cx="4886915" cy="461665"/>
          </a:xfrm>
          <a:prstGeom prst="rect">
            <a:avLst/>
          </a:prstGeom>
          <a:noFill/>
        </p:spPr>
        <p:txBody>
          <a:bodyPr wrap="none" rtlCol="0">
            <a:spAutoFit/>
          </a:bodyPr>
          <a:lstStyle/>
          <a:p>
            <a:r>
              <a:rPr lang="en-US" dirty="0"/>
              <a:t>https://slideplayer.com/slide/2525044/</a:t>
            </a:r>
          </a:p>
        </p:txBody>
      </p:sp>
    </p:spTree>
    <p:extLst>
      <p:ext uri="{BB962C8B-B14F-4D97-AF65-F5344CB8AC3E}">
        <p14:creationId xmlns:p14="http://schemas.microsoft.com/office/powerpoint/2010/main" val="4228946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15E5-BFFB-FA26-2D99-384F264AD274}"/>
              </a:ext>
            </a:extLst>
          </p:cNvPr>
          <p:cNvSpPr>
            <a:spLocks noGrp="1"/>
          </p:cNvSpPr>
          <p:nvPr>
            <p:ph type="title"/>
          </p:nvPr>
        </p:nvSpPr>
        <p:spPr/>
        <p:txBody>
          <a:bodyPr/>
          <a:lstStyle/>
          <a:p>
            <a:r>
              <a:rPr lang="en-US" dirty="0"/>
              <a:t>Summary</a:t>
            </a:r>
          </a:p>
        </p:txBody>
      </p:sp>
      <p:sp>
        <p:nvSpPr>
          <p:cNvPr id="4" name="Content Placeholder 3">
            <a:extLst>
              <a:ext uri="{FF2B5EF4-FFF2-40B4-BE49-F238E27FC236}">
                <a16:creationId xmlns:a16="http://schemas.microsoft.com/office/drawing/2014/main" id="{285CC7C5-E09C-6368-49C8-5F81A195DC92}"/>
              </a:ext>
            </a:extLst>
          </p:cNvPr>
          <p:cNvSpPr>
            <a:spLocks noGrp="1"/>
          </p:cNvSpPr>
          <p:nvPr>
            <p:ph idx="1"/>
          </p:nvPr>
        </p:nvSpPr>
        <p:spPr/>
        <p:txBody>
          <a:bodyPr/>
          <a:lstStyle/>
          <a:p>
            <a:r>
              <a:rPr lang="en-US" sz="2000" dirty="0"/>
              <a:t>L4S significantly reduces the latency caused by ingress/egress rate mismatch </a:t>
            </a:r>
          </a:p>
          <a:p>
            <a:r>
              <a:rPr lang="en-US" sz="2000" dirty="0"/>
              <a:t>Achieving very low latency relies on reducing media access delay in combination with L4S</a:t>
            </a:r>
            <a:endParaRPr lang="en-US" sz="2800" dirty="0"/>
          </a:p>
          <a:p>
            <a:pPr lvl="1"/>
            <a:r>
              <a:rPr lang="en-US" sz="1600" dirty="0"/>
              <a:t>802.11 features to reduce media access delay (e.g., SCS, EDCA).</a:t>
            </a:r>
          </a:p>
          <a:p>
            <a:pPr lvl="1"/>
            <a:r>
              <a:rPr lang="en-US" sz="1600" dirty="0"/>
              <a:t>As these features may not be available (e.g., residential deployments where all traffic is sent to AC_BE), it is important to consider new techniques to reduce media </a:t>
            </a:r>
            <a:r>
              <a:rPr lang="en-US" sz="1600" dirty="0">
                <a:solidFill>
                  <a:schemeClr val="tx1"/>
                </a:solidFill>
              </a:rPr>
              <a:t>access delays </a:t>
            </a:r>
            <a:r>
              <a:rPr lang="en-US" sz="1600" dirty="0"/>
              <a:t>such as proposed in [10][11][12]</a:t>
            </a:r>
          </a:p>
          <a:p>
            <a:r>
              <a:rPr lang="en-US" sz="2000" dirty="0"/>
              <a:t>We propose to support L4S </a:t>
            </a:r>
            <a:r>
              <a:rPr lang="en-GB" sz="2000" dirty="0"/>
              <a:t>Dual-Queue Coupled AQM above the 802.11 MAC layer for AC_BE and AC_VI. This requires:</a:t>
            </a:r>
          </a:p>
          <a:p>
            <a:pPr lvl="1"/>
            <a:r>
              <a:rPr lang="en-GB" sz="1600" dirty="0">
                <a:latin typeface="+mj-lt"/>
              </a:rPr>
              <a:t>Shallow AC buffer - 1 to 2 TXOP worth of data – Buffer size will change over time</a:t>
            </a:r>
          </a:p>
          <a:p>
            <a:pPr lvl="1"/>
            <a:r>
              <a:rPr lang="en-US" sz="1600" dirty="0">
                <a:solidFill>
                  <a:schemeClr val="tx1"/>
                </a:solidFill>
                <a:latin typeface="+mj-lt"/>
                <a:cs typeface="Calibri"/>
              </a:rPr>
              <a:t>Propose L4S-MAC-buffer-availability.indication primitive (MAC-Sap or MLME) to </a:t>
            </a:r>
            <a:r>
              <a:rPr lang="en-US" sz="1600" b="0" dirty="0">
                <a:latin typeface="+mj-lt"/>
              </a:rPr>
              <a:t>notify the upper layer the number of bytes available in the AC buffer upon reception of a BlockAck </a:t>
            </a:r>
          </a:p>
          <a:p>
            <a:r>
              <a:rPr lang="en-US" sz="1800" dirty="0">
                <a:cs typeface="+mn-cs"/>
              </a:rPr>
              <a:t>L4S related capabilities to be signaled in Capabilities element</a:t>
            </a:r>
            <a:endParaRPr lang="en-US" strike="sngStrike" dirty="0">
              <a:solidFill>
                <a:srgbClr val="FF0000"/>
              </a:solidFill>
            </a:endParaRPr>
          </a:p>
        </p:txBody>
      </p:sp>
      <p:sp>
        <p:nvSpPr>
          <p:cNvPr id="3" name="Slide Number Placeholder 2">
            <a:extLst>
              <a:ext uri="{FF2B5EF4-FFF2-40B4-BE49-F238E27FC236}">
                <a16:creationId xmlns:a16="http://schemas.microsoft.com/office/drawing/2014/main" id="{EAA5F5BC-7667-13CC-AE57-36BFB8988B41}"/>
              </a:ext>
            </a:extLst>
          </p:cNvPr>
          <p:cNvSpPr>
            <a:spLocks noGrp="1"/>
          </p:cNvSpPr>
          <p:nvPr>
            <p:ph type="sldNum" idx="12"/>
          </p:nvPr>
        </p:nvSpPr>
        <p:spPr/>
        <p:txBody>
          <a:bodyPr/>
          <a:lstStyle/>
          <a:p>
            <a:r>
              <a:rPr lang="en-GB"/>
              <a:t>Slide </a:t>
            </a:r>
            <a:fld id="{06B781AF-4CCF-49B0-A572-DE54FBE5D942}" type="slidenum">
              <a:rPr lang="en-GB" smtClean="0"/>
              <a:pPr/>
              <a:t>16</a:t>
            </a:fld>
            <a:endParaRPr lang="en-GB" dirty="0"/>
          </a:p>
        </p:txBody>
      </p:sp>
    </p:spTree>
    <p:extLst>
      <p:ext uri="{BB962C8B-B14F-4D97-AF65-F5344CB8AC3E}">
        <p14:creationId xmlns:p14="http://schemas.microsoft.com/office/powerpoint/2010/main" val="820263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US" altLang="zh-CN" sz="1400" b="0" dirty="0">
                <a:sym typeface="+mn-ea"/>
              </a:rPr>
              <a:t>[1] IETF RFC 9330 “</a:t>
            </a:r>
            <a:r>
              <a:rPr lang="en-US" sz="1400" b="0" dirty="0"/>
              <a:t>Low Latency, Low Loss, and Scalable Throughput (L4S) Internet Service: Architecture”</a:t>
            </a:r>
          </a:p>
          <a:p>
            <a:r>
              <a:rPr lang="en-US" altLang="zh-CN" sz="1400" b="0" dirty="0">
                <a:sym typeface="+mn-ea"/>
              </a:rPr>
              <a:t>[2] IETF RFC 9331 “</a:t>
            </a:r>
            <a:r>
              <a:rPr lang="en-US" sz="1400" b="0" dirty="0"/>
              <a:t>The Explicit Congestion Notification (ECN) Protocol for Low Latency, Low Loss, and Scalable Throughput (L4S)”</a:t>
            </a:r>
            <a:r>
              <a:rPr lang="en-US" altLang="zh-CN" sz="1400" b="0" dirty="0">
                <a:sym typeface="+mn-ea"/>
              </a:rPr>
              <a:t> </a:t>
            </a:r>
          </a:p>
          <a:p>
            <a:r>
              <a:rPr lang="en-US" sz="1400" b="0" dirty="0">
                <a:sym typeface="+mn-ea"/>
              </a:rPr>
              <a:t>[3] IETF RFC 9332 “</a:t>
            </a:r>
            <a:r>
              <a:rPr lang="en-US" sz="1400" b="0" dirty="0"/>
              <a:t>Dual-Queue Coupled Active Queue Management (AQM) for Low Latency, Low Loss, and Scalable Throughput (L4S)”</a:t>
            </a:r>
            <a:endParaRPr lang="en-US" altLang="zh-CN" sz="1400" b="0" dirty="0">
              <a:sym typeface="+mn-ea"/>
            </a:endParaRPr>
          </a:p>
          <a:p>
            <a:r>
              <a:rPr lang="en-US" altLang="zh-CN" sz="1400" b="0" dirty="0">
                <a:sym typeface="+mn-ea"/>
              </a:rPr>
              <a:t>[4] 11-23/2065, WNG, “</a:t>
            </a:r>
            <a:r>
              <a:rPr lang="en-US" sz="1400" b="0" dirty="0"/>
              <a:t>End-to-End Congestion Control, L4S and Implications for Wi-Fi”</a:t>
            </a:r>
            <a:endParaRPr lang="en-US" altLang="zh-CN" sz="1400" b="0" dirty="0">
              <a:sym typeface="+mn-ea"/>
            </a:endParaRPr>
          </a:p>
          <a:p>
            <a:r>
              <a:rPr lang="en-US" altLang="zh-CN" sz="1400" b="0" dirty="0">
                <a:sym typeface="+mn-ea"/>
              </a:rPr>
              <a:t>[5] 11-24-0080-01-0arc-l4s-over-wi-fi-links</a:t>
            </a:r>
            <a:endParaRPr lang="en-US" altLang="zh-CN" sz="1400" b="0" dirty="0">
              <a:ea typeface="宋体" panose="02010600030101010101" pitchFamily="2" charset="-122"/>
              <a:sym typeface="+mn-ea"/>
            </a:endParaRPr>
          </a:p>
          <a:p>
            <a:r>
              <a:rPr lang="en-US" altLang="zh-CN" sz="1400" b="0" dirty="0">
                <a:ea typeface="宋体" panose="02010600030101010101" pitchFamily="2" charset="-122"/>
                <a:sym typeface="+mn-ea"/>
              </a:rPr>
              <a:t>[6] 11-23-0679-00-0uhr-low-latency-qos-based-on-l4s</a:t>
            </a:r>
          </a:p>
          <a:p>
            <a:r>
              <a:rPr lang="en-US" altLang="zh-CN" sz="1400" b="0" dirty="0">
                <a:sym typeface="+mn-ea"/>
              </a:rPr>
              <a:t>[7] 11-24-0384-01-00bn-low-latency-based-on-l4s</a:t>
            </a:r>
          </a:p>
          <a:p>
            <a:r>
              <a:rPr lang="en-US" altLang="zh-CN" sz="1400" b="0" dirty="0">
                <a:sym typeface="+mn-ea"/>
              </a:rPr>
              <a:t>[8] 11-24-0399-01-00bn-thoughts-on-l4s-in-wi-fi</a:t>
            </a:r>
          </a:p>
          <a:p>
            <a:r>
              <a:rPr lang="en-US" altLang="zh-CN" sz="1400" b="0" dirty="0">
                <a:sym typeface="+mn-ea"/>
              </a:rPr>
              <a:t>[9] 11-23-0650-01-0uhr-qos-re-visited</a:t>
            </a:r>
          </a:p>
          <a:p>
            <a:r>
              <a:rPr lang="en-US" altLang="zh-CN" sz="1400" b="0" dirty="0">
                <a:sym typeface="+mn-ea"/>
              </a:rPr>
              <a:t>[10]11-24-0031-00bn-Deterministic-Backoff</a:t>
            </a:r>
          </a:p>
          <a:p>
            <a:r>
              <a:rPr lang="en-US" sz="1400" b="0" dirty="0">
                <a:sym typeface="+mn-ea"/>
              </a:rPr>
              <a:t>[11] 11-23-2126-03-00bn-low-latency-channel-access-follow-up</a:t>
            </a:r>
          </a:p>
          <a:p>
            <a:r>
              <a:rPr lang="en-US" sz="1400" b="0" dirty="0">
                <a:sym typeface="+mn-ea"/>
              </a:rPr>
              <a:t>[12] 11-24-0773-01-00bn-csma-with-enhanced-collision-avoidance</a:t>
            </a:r>
          </a:p>
          <a:p>
            <a:r>
              <a:rPr lang="en-US" sz="1400" b="0" dirty="0">
                <a:sym typeface="+mn-ea"/>
              </a:rPr>
              <a:t>[13] </a:t>
            </a:r>
            <a:r>
              <a:rPr lang="en-US" sz="1400" b="0" dirty="0">
                <a:solidFill>
                  <a:schemeClr val="tx1"/>
                </a:solidFill>
                <a:sym typeface="+mn-ea"/>
                <a:hlinkClick r:id="rId3">
                  <a:extLst>
                    <a:ext uri="{A12FA001-AC4F-418D-AE19-62706E023703}">
                      <ahyp:hlinkClr xmlns:ahyp="http://schemas.microsoft.com/office/drawing/2018/hyperlinkcolor" val="tx"/>
                    </a:ext>
                  </a:extLst>
                </a:hlinkClick>
              </a:rPr>
              <a:t>https://www.ieee802.org/11/private/liaisons/WBA_2024_E2EQOS_L4S_v1.0.0%20-%20for%20IEEE%20802.11.pdf</a:t>
            </a:r>
            <a:endParaRPr lang="en-GB" dirty="0">
              <a:solidFill>
                <a:schemeClr val="tx1"/>
              </a:solidFill>
            </a:endParaRP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extLst>
      <p:ext uri="{BB962C8B-B14F-4D97-AF65-F5344CB8AC3E}">
        <p14:creationId xmlns:p14="http://schemas.microsoft.com/office/powerpoint/2010/main" val="2026879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FC1E-8D42-50C0-0C8B-97D952D84955}"/>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B4BF5107-82E9-DD9A-231A-0BC2080A18CB}"/>
              </a:ext>
            </a:extLst>
          </p:cNvPr>
          <p:cNvSpPr>
            <a:spLocks noGrp="1"/>
          </p:cNvSpPr>
          <p:nvPr>
            <p:ph idx="1"/>
          </p:nvPr>
        </p:nvSpPr>
        <p:spPr/>
        <p:txBody>
          <a:bodyPr/>
          <a:lstStyle/>
          <a:p>
            <a:r>
              <a:rPr lang="en-US" dirty="0">
                <a:cs typeface="+mn-cs"/>
              </a:rPr>
              <a:t>SP1: Do you agree to define </a:t>
            </a:r>
            <a:r>
              <a:rPr lang="en-US" dirty="0">
                <a:cs typeface="Times New Roman"/>
              </a:rPr>
              <a:t>L4S capability element to communicate support for L4S</a:t>
            </a:r>
            <a:endParaRPr lang="en-US" dirty="0">
              <a:cs typeface="+mn-cs"/>
            </a:endParaRPr>
          </a:p>
          <a:p>
            <a:pPr lvl="1"/>
            <a:r>
              <a:rPr lang="en-US" dirty="0"/>
              <a:t>Capabilities element is tbd</a:t>
            </a:r>
          </a:p>
          <a:p>
            <a:endParaRPr lang="en-US" dirty="0">
              <a:cs typeface="+mn-cs"/>
            </a:endParaRPr>
          </a:p>
          <a:p>
            <a:r>
              <a:rPr lang="en-US" dirty="0">
                <a:cs typeface="+mn-cs"/>
              </a:rPr>
              <a:t>SP2: Do you agree to </a:t>
            </a:r>
            <a:r>
              <a:rPr lang="en-US" dirty="0"/>
              <a:t>define primitive(s) in 802.11bn </a:t>
            </a:r>
            <a:r>
              <a:rPr lang="en-US" dirty="0">
                <a:cs typeface="+mn-cs"/>
              </a:rPr>
              <a:t>to support L4S above the 802.11 MAC</a:t>
            </a:r>
          </a:p>
          <a:p>
            <a:pPr lvl="1"/>
            <a:r>
              <a:rPr lang="en-US" dirty="0">
                <a:cs typeface="+mn-cs"/>
              </a:rPr>
              <a:t>Primitive(s) is/are tbd</a:t>
            </a:r>
          </a:p>
          <a:p>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EECEEB7A-D37F-EE0B-FD43-6223119A05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750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738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370500"/>
            <a:ext cx="10667999" cy="4988169"/>
          </a:xfrm>
          <a:ln/>
        </p:spPr>
        <p:txBody>
          <a:bodyPr anchor="ctr"/>
          <a:lstStyle/>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UHR PAR scope includes the reduction of tail latency</a:t>
            </a:r>
            <a:endParaRPr lang="en-US" sz="200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Achieving Low Latency Wi-Fi requires to reduce both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a:t>
            </a:r>
            <a:r>
              <a:rPr lang="en-GB" sz="1800" b="0" dirty="0"/>
              <a:t>uffer delays </a:t>
            </a:r>
            <a:r>
              <a:rPr lang="en-GB" sz="1800" dirty="0">
                <a:solidFill>
                  <a:schemeClr val="tx1"/>
                </a:solidFill>
                <a:cs typeface="Times New Roman"/>
              </a:rPr>
              <a:t>that </a:t>
            </a:r>
            <a:r>
              <a:rPr lang="en-GB" sz="1800" dirty="0">
                <a:solidFill>
                  <a:schemeClr val="tx1"/>
                </a:solidFill>
                <a:ea typeface="DengXian" panose="02010600030101010101" pitchFamily="2" charset="-122"/>
                <a:cs typeface="Times New Roman"/>
              </a:rPr>
              <a:t>o</a:t>
            </a:r>
            <a:r>
              <a:rPr lang="en-GB" sz="1800" dirty="0">
                <a:solidFill>
                  <a:schemeClr val="tx1"/>
                </a:solidFill>
                <a:effectLst/>
                <a:ea typeface="DengXian" panose="02010600030101010101" pitchFamily="2" charset="-122"/>
                <a:cs typeface="Times New Roman (Body CS)"/>
              </a:rPr>
              <a:t>ccur when packet arrivals exceed departures </a:t>
            </a:r>
            <a:r>
              <a:rPr lang="en-GB" sz="1800" dirty="0">
                <a:solidFill>
                  <a:schemeClr val="tx1"/>
                </a:solidFill>
                <a:ea typeface="DengXian" panose="02010600030101010101" pitchFamily="2" charset="-122"/>
                <a:cs typeface="Times New Roman (Body CS)"/>
              </a:rPr>
              <a:t>and </a:t>
            </a:r>
            <a:r>
              <a:rPr lang="en-GB" sz="1800" dirty="0">
                <a:solidFill>
                  <a:schemeClr val="tx1"/>
                </a:solidFill>
                <a:effectLst/>
                <a:ea typeface="DengXian" panose="02010600030101010101" pitchFamily="2" charset="-122"/>
                <a:cs typeface="Times New Roman (Body CS)"/>
              </a:rPr>
              <a:t>lead to high buffer occupancy. </a:t>
            </a:r>
            <a:endParaRPr lang="en-GB" sz="1800" dirty="0"/>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Media access delays in scenarios with moderate/high airtime contention</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L4S technology defined by IETF RFCs [1-3] supports end-to-end low latency, including tail latency, with low packet loss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solidFill>
                  <a:schemeClr val="tx1"/>
                </a:solidFill>
                <a:cs typeface="Times New Roman"/>
              </a:rPr>
              <a:t>Address buffer delays</a:t>
            </a: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Overview of L4S presented in [4][13] and proposals to support L4S in 802.11bn presented in [5-9]</a:t>
            </a:r>
            <a:endParaRPr lang="en-GB" sz="2000" b="0" dirty="0">
              <a:cs typeface="Times New Roman"/>
            </a:endParaRPr>
          </a:p>
          <a:p>
            <a:pPr>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This presentation covers: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A recap on L4S architecture</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cs typeface="Times New Roman"/>
              </a:rPr>
              <a:t>L4S test results showing how L4S reduces buffer delays</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cs typeface="Times New Roman"/>
              </a:rPr>
              <a:t>Recap on proposed L4S implementations in 802.11bn in the AP</a:t>
            </a:r>
            <a:r>
              <a:rPr lang="en-US" sz="1800" dirty="0"/>
              <a:t> </a:t>
            </a:r>
          </a:p>
          <a:p>
            <a:pPr lvl="1">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dirty="0"/>
              <a:t>AP MAC enhancement proposal for </a:t>
            </a:r>
            <a:r>
              <a:rPr lang="en-US" sz="1800" b="1" dirty="0">
                <a:solidFill>
                  <a:schemeClr val="tx1"/>
                </a:solidFill>
              </a:rPr>
              <a:t>efficiently s</a:t>
            </a:r>
            <a:r>
              <a:rPr lang="en-US" sz="1800" b="1" dirty="0"/>
              <a:t>upporting L4S above the MAC </a:t>
            </a:r>
            <a:endParaRPr lang="en-GB" sz="1800" b="1"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extLst>
      <p:ext uri="{BB962C8B-B14F-4D97-AF65-F5344CB8AC3E}">
        <p14:creationId xmlns:p14="http://schemas.microsoft.com/office/powerpoint/2010/main" val="40273611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8493967" cy="4343400"/>
          </a:xfrm>
        </p:spPr>
        <p:txBody>
          <a:bodyPr anchor="t"/>
          <a:lstStyle/>
          <a:p>
            <a:r>
              <a:rPr lang="en-US" altLang="zh-CN" sz="2000" b="0" dirty="0"/>
              <a:t>L4S introduces new rules for internet congestion control: </a:t>
            </a:r>
          </a:p>
          <a:p>
            <a:pPr lvl="1"/>
            <a:r>
              <a:rPr lang="en-US" altLang="zh-CN" sz="1800" dirty="0"/>
              <a:t>L4S uses the explicit congestion notification (ECN) in the IP header to explicitly signal congestion early and frequently. </a:t>
            </a:r>
          </a:p>
          <a:p>
            <a:pPr lvl="1"/>
            <a:r>
              <a:rPr lang="en-US" altLang="zh-CN" sz="1800" dirty="0"/>
              <a:t>ECN </a:t>
            </a:r>
            <a:r>
              <a:rPr lang="en-US" altLang="zh-CN" sz="1800" dirty="0">
                <a:solidFill>
                  <a:schemeClr val="tx1"/>
                </a:solidFill>
              </a:rPr>
              <a:t>indicates congestion before the network gets to the point of dropping packets</a:t>
            </a:r>
          </a:p>
          <a:p>
            <a:pPr lvl="1"/>
            <a:r>
              <a:rPr lang="en-US" sz="1800" dirty="0">
                <a:solidFill>
                  <a:schemeClr val="tx1"/>
                </a:solidFill>
              </a:rPr>
              <a:t>When the receiver gets packets that are marked with congestion experienced,</a:t>
            </a:r>
            <a:r>
              <a:rPr lang="en-GB" sz="1800" dirty="0">
                <a:solidFill>
                  <a:schemeClr val="tx1"/>
                </a:solidFill>
                <a:effectLst/>
                <a:ea typeface="DengXian" panose="02010600030101010101" pitchFamily="2" charset="-122"/>
                <a:cs typeface="Times New Roman (Body CS)"/>
              </a:rPr>
              <a:t> the receiver relays these congestion marks back to the sender so that the sender can adjust its sending rate</a:t>
            </a:r>
            <a:r>
              <a:rPr lang="en-GB" sz="1800" dirty="0">
                <a:solidFill>
                  <a:schemeClr val="tx1"/>
                </a:solidFill>
                <a:ea typeface="DengXian" panose="02010600030101010101" pitchFamily="2" charset="-122"/>
                <a:cs typeface="Times New Roman (Body CS)"/>
              </a:rPr>
              <a:t> and </a:t>
            </a:r>
            <a:r>
              <a:rPr lang="en-GB" sz="1800" dirty="0">
                <a:solidFill>
                  <a:schemeClr val="tx1"/>
                </a:solidFill>
                <a:effectLst/>
                <a:ea typeface="DengXian" panose="02010600030101010101" pitchFamily="2" charset="-122"/>
                <a:cs typeface="Times New Roman (Body CS)"/>
              </a:rPr>
              <a:t>react more subtly to congestion. The sender can fine-tune transmission rates more accurately and quickly.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3</a:t>
            </a:fld>
            <a:endParaRPr lang="en-US" dirty="0"/>
          </a:p>
        </p:txBody>
      </p:sp>
      <p:pic>
        <p:nvPicPr>
          <p:cNvPr id="4" name="Picture 3">
            <a:extLst>
              <a:ext uri="{FF2B5EF4-FFF2-40B4-BE49-F238E27FC236}">
                <a16:creationId xmlns:a16="http://schemas.microsoft.com/office/drawing/2014/main" id="{7D53BA21-B21E-0B76-E5C0-9773FEF93F63}"/>
              </a:ext>
            </a:extLst>
          </p:cNvPr>
          <p:cNvPicPr>
            <a:picLocks noChangeAspect="1"/>
          </p:cNvPicPr>
          <p:nvPr/>
        </p:nvPicPr>
        <p:blipFill>
          <a:blip r:embed="rId3"/>
          <a:stretch>
            <a:fillRect/>
          </a:stretch>
        </p:blipFill>
        <p:spPr>
          <a:xfrm>
            <a:off x="3647728" y="4968555"/>
            <a:ext cx="4408646" cy="1179235"/>
          </a:xfrm>
          <a:prstGeom prst="rect">
            <a:avLst/>
          </a:prstGeom>
        </p:spPr>
      </p:pic>
    </p:spTree>
    <p:extLst>
      <p:ext uri="{BB962C8B-B14F-4D97-AF65-F5344CB8AC3E}">
        <p14:creationId xmlns:p14="http://schemas.microsoft.com/office/powerpoint/2010/main" val="168129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2"/>
            <a:ext cx="10361084" cy="807302"/>
          </a:xfrm>
        </p:spPr>
        <p:txBody>
          <a:bodyPr/>
          <a:lstStyle/>
          <a:p>
            <a:r>
              <a:rPr lang="en-US" altLang="zh-CN" sz="2800" dirty="0"/>
              <a:t>Recap on L4S architecture: Key Components</a:t>
            </a:r>
            <a:endParaRPr lang="zh-CN" altLang="en-US" sz="2800" dirty="0"/>
          </a:p>
        </p:txBody>
      </p:sp>
      <p:sp>
        <p:nvSpPr>
          <p:cNvPr id="3" name="内容占位符 2"/>
          <p:cNvSpPr>
            <a:spLocks noGrp="1"/>
          </p:cNvSpPr>
          <p:nvPr>
            <p:ph idx="1"/>
          </p:nvPr>
        </p:nvSpPr>
        <p:spPr>
          <a:xfrm>
            <a:off x="914401" y="1751015"/>
            <a:ext cx="6621759" cy="4343400"/>
          </a:xfrm>
        </p:spPr>
        <p:txBody>
          <a:bodyPr anchor="ctr"/>
          <a:lstStyle/>
          <a:p>
            <a:r>
              <a:rPr lang="en-US" altLang="zh-CN" sz="1800" b="0" dirty="0">
                <a:solidFill>
                  <a:schemeClr val="tx1"/>
                </a:solidFill>
              </a:rPr>
              <a:t>L4S active queue management (AQM) applies </a:t>
            </a:r>
            <a:r>
              <a:rPr lang="en-GB" sz="1800" b="0" dirty="0">
                <a:solidFill>
                  <a:schemeClr val="tx1"/>
                </a:solidFill>
                <a:effectLst/>
                <a:ea typeface="DengXian" panose="02010600030101010101" pitchFamily="2" charset="-122"/>
                <a:cs typeface="Times New Roman (Body CS)"/>
              </a:rPr>
              <a:t>CE-marks to packets at a very shallow buffer threshold</a:t>
            </a:r>
          </a:p>
          <a:p>
            <a:r>
              <a:rPr lang="en-GB" sz="1800" b="0" dirty="0">
                <a:solidFill>
                  <a:schemeClr val="tx1"/>
                </a:solidFill>
                <a:effectLst/>
                <a:ea typeface="DengXian" panose="02010600030101010101" pitchFamily="2" charset="-122"/>
                <a:cs typeface="Times New Roman (Body CS)"/>
              </a:rPr>
              <a:t>To coexist with classic congestion-control traffic, Dual-Queue Coupled AQM uses 2 queues, one for L4S traffic and 1 for classic traffic. </a:t>
            </a:r>
          </a:p>
          <a:p>
            <a:pPr lvl="1"/>
            <a:r>
              <a:rPr lang="en-US" sz="1600" dirty="0">
                <a:effectLst/>
                <a:ea typeface="Times New Roman" panose="02020603050405020304" pitchFamily="18" charset="0"/>
                <a:cs typeface="Times New Roman" panose="02020603050405020304" pitchFamily="18" charset="0"/>
              </a:rPr>
              <a:t>It isolates L4S flows from the queuing of classic flows and sends congestion signals appropriately scaled for each type of traffic. </a:t>
            </a:r>
          </a:p>
          <a:p>
            <a:pPr lvl="1"/>
            <a:r>
              <a:rPr lang="en-US" altLang="en-US" sz="1600" dirty="0">
                <a:solidFill>
                  <a:schemeClr val="tx1"/>
                </a:solidFill>
                <a:ea typeface="Times New Roman" panose="02020603050405020304" pitchFamily="18" charset="0"/>
                <a:cs typeface="Arial" panose="020B0604020202020204" pitchFamily="34" charset="0"/>
              </a:rPr>
              <a:t>T</a:t>
            </a:r>
            <a:r>
              <a:rPr kumimoji="0" lang="en-US" altLang="en-US" sz="16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he classic AQM applies a drop level to classic traffic that is coupled to the CE marking level being applied to low latency (LL) traffic in such a way that packet rates of the two types of flow turn out roughly the same.</a:t>
            </a:r>
            <a:endParaRPr lang="en-US" sz="1600" dirty="0">
              <a:effectLst/>
              <a:ea typeface="Times New Roman" panose="02020603050405020304" pitchFamily="18" charset="0"/>
              <a:cs typeface="Times New Roman" panose="02020603050405020304" pitchFamily="18" charset="0"/>
            </a:endParaRPr>
          </a:p>
          <a:p>
            <a:r>
              <a:rPr lang="en-US" altLang="zh-CN" sz="1800" b="0" dirty="0"/>
              <a:t>Propose to support L4S for best effort (AC_BE) and video (AC_VI). AC_VO is tbd. </a:t>
            </a:r>
          </a:p>
        </p:txBody>
      </p:sp>
      <p:sp>
        <p:nvSpPr>
          <p:cNvPr id="5" name="灯片编号占位符 4"/>
          <p:cNvSpPr>
            <a:spLocks noGrp="1"/>
          </p:cNvSpPr>
          <p:nvPr>
            <p:ph type="sldNum" idx="12"/>
          </p:nvPr>
        </p:nvSpPr>
        <p:spPr/>
        <p:txBody>
          <a:bodyPr/>
          <a:lstStyle/>
          <a:p>
            <a:r>
              <a:rPr lang="en-US" dirty="0"/>
              <a:t>Slide </a:t>
            </a:r>
            <a:fld id="{303B08C7-0CD1-8846-8502-BF7BB64F440C}" type="slidenum">
              <a:rPr lang="en-US" smtClean="0"/>
              <a:pPr/>
              <a:t>4</a:t>
            </a:fld>
            <a:endParaRPr lang="en-US" dirty="0"/>
          </a:p>
        </p:txBody>
      </p:sp>
      <p:pic>
        <p:nvPicPr>
          <p:cNvPr id="10" name="Picture 9">
            <a:extLst>
              <a:ext uri="{FF2B5EF4-FFF2-40B4-BE49-F238E27FC236}">
                <a16:creationId xmlns:a16="http://schemas.microsoft.com/office/drawing/2014/main" id="{4D43EF51-FD5D-7061-B46E-7D1FAAC3DAC5}"/>
              </a:ext>
            </a:extLst>
          </p:cNvPr>
          <p:cNvPicPr>
            <a:picLocks noChangeAspect="1"/>
          </p:cNvPicPr>
          <p:nvPr/>
        </p:nvPicPr>
        <p:blipFill>
          <a:blip r:embed="rId3"/>
          <a:stretch>
            <a:fillRect/>
          </a:stretch>
        </p:blipFill>
        <p:spPr>
          <a:xfrm>
            <a:off x="7896200" y="1801090"/>
            <a:ext cx="3240360" cy="4414328"/>
          </a:xfrm>
          <a:prstGeom prst="rect">
            <a:avLst/>
          </a:prstGeom>
        </p:spPr>
      </p:pic>
    </p:spTree>
    <p:extLst>
      <p:ext uri="{BB962C8B-B14F-4D97-AF65-F5344CB8AC3E}">
        <p14:creationId xmlns:p14="http://schemas.microsoft.com/office/powerpoint/2010/main" val="2960902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B244-877D-02DF-4497-977A21CB4119}"/>
              </a:ext>
            </a:extLst>
          </p:cNvPr>
          <p:cNvSpPr>
            <a:spLocks noGrp="1"/>
          </p:cNvSpPr>
          <p:nvPr>
            <p:ph type="title"/>
          </p:nvPr>
        </p:nvSpPr>
        <p:spPr/>
        <p:txBody>
          <a:bodyPr>
            <a:normAutofit/>
          </a:bodyPr>
          <a:lstStyle/>
          <a:p>
            <a:r>
              <a:rPr lang="en-US" sz="3600" dirty="0"/>
              <a:t>Nokia Beacon 6 L4S Test Setup</a:t>
            </a:r>
          </a:p>
        </p:txBody>
      </p:sp>
      <p:sp>
        <p:nvSpPr>
          <p:cNvPr id="25" name="Content Placeholder 24">
            <a:extLst>
              <a:ext uri="{FF2B5EF4-FFF2-40B4-BE49-F238E27FC236}">
                <a16:creationId xmlns:a16="http://schemas.microsoft.com/office/drawing/2014/main" id="{03DBD214-4CD0-2953-C7FC-61ACD018C786}"/>
              </a:ext>
            </a:extLst>
          </p:cNvPr>
          <p:cNvSpPr>
            <a:spLocks noGrp="1"/>
          </p:cNvSpPr>
          <p:nvPr>
            <p:ph idx="1"/>
          </p:nvPr>
        </p:nvSpPr>
        <p:spPr>
          <a:xfrm>
            <a:off x="914401" y="1976479"/>
            <a:ext cx="10361084" cy="2023403"/>
          </a:xfrm>
        </p:spPr>
        <p:txBody>
          <a:bodyPr/>
          <a:lstStyle/>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 conducted on a clean 5 GHz channel – 20 MHz bandwidth </a:t>
            </a:r>
            <a:r>
              <a:rPr lang="en-US" sz="1800" b="0" dirty="0">
                <a:ea typeface="Calibri" panose="020F0502020204030204" pitchFamily="34" charset="0"/>
                <a:cs typeface="Calibri" panose="020F0502020204030204" pitchFamily="34" charset="0"/>
              </a:rPr>
              <a:t>with</a:t>
            </a:r>
            <a:r>
              <a:rPr lang="en-US" sz="1800" b="0" dirty="0">
                <a:solidFill>
                  <a:srgbClr val="000000"/>
                </a:solidFill>
                <a:ea typeface="Calibri" panose="020F0502020204030204" pitchFamily="34" charset="0"/>
                <a:cs typeface="Calibri" panose="020F0502020204030204" pitchFamily="34" charset="0"/>
              </a:rPr>
              <a:t> 1 AP and 1 STA</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Tests compares classic flows (TCP CUBIC) versus L4S flows (TCP Prague) when ‘L4S’ is enabled  and disabled on the APUT. </a:t>
            </a:r>
          </a:p>
          <a:p>
            <a:pPr defTabSz="449263" eaLnBrk="0" fontAlgn="base" hangingPunct="0">
              <a:spcBef>
                <a:spcPct val="0"/>
              </a:spcBef>
              <a:spcAft>
                <a:spcPct val="0"/>
              </a:spcAft>
              <a:buClr>
                <a:srgbClr val="000000"/>
              </a:buClr>
              <a:buSzPct val="100000"/>
            </a:pPr>
            <a:r>
              <a:rPr lang="en-US" sz="1800" b="0" dirty="0">
                <a:solidFill>
                  <a:srgbClr val="000000"/>
                </a:solidFill>
                <a:ea typeface="Calibri" panose="020F0502020204030204" pitchFamily="34" charset="0"/>
                <a:cs typeface="Calibri" panose="020F0502020204030204" pitchFamily="34" charset="0"/>
              </a:rPr>
              <a:t>Unlimited iperf3 flows</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R</a:t>
            </a:r>
            <a:r>
              <a:rPr lang="en-US" sz="1800" b="0" dirty="0">
                <a:solidFill>
                  <a:srgbClr val="000000"/>
                </a:solidFill>
                <a:ea typeface="Calibri" panose="020F0502020204030204" pitchFamily="34" charset="0"/>
                <a:cs typeface="Calibri" panose="020F0502020204030204" pitchFamily="34" charset="0"/>
              </a:rPr>
              <a:t>eport average downlink throughput and downlink one way latency (P50, P90, P95, P99) </a:t>
            </a:r>
          </a:p>
          <a:p>
            <a:pPr defTabSz="449263" eaLnBrk="0" fontAlgn="base" hangingPunct="0">
              <a:spcBef>
                <a:spcPct val="0"/>
              </a:spcBef>
              <a:spcAft>
                <a:spcPct val="0"/>
              </a:spcAft>
              <a:buClr>
                <a:srgbClr val="000000"/>
              </a:buClr>
              <a:buSzPct val="100000"/>
            </a:pPr>
            <a:r>
              <a:rPr lang="en-US" sz="1800" b="0" dirty="0">
                <a:ea typeface="Calibri" panose="020F0502020204030204" pitchFamily="34" charset="0"/>
                <a:cs typeface="Calibri" panose="020F0502020204030204" pitchFamily="34" charset="0"/>
              </a:rPr>
              <a:t>2 scenarios reported: one with a stationary client and one with a moving client</a:t>
            </a:r>
          </a:p>
          <a:p>
            <a:pPr lvl="1" eaLnBrk="0" hangingPunct="0">
              <a:spcBef>
                <a:spcPct val="0"/>
              </a:spcBef>
            </a:pPr>
            <a:r>
              <a:rPr lang="en-US" sz="1600" dirty="0">
                <a:solidFill>
                  <a:schemeClr val="tx1"/>
                </a:solidFill>
              </a:rPr>
              <a:t>L4S (A)) ON/OFF refers to enabling/disabling dual-queue coupled AQM and CE marking on the AP</a:t>
            </a:r>
          </a:p>
          <a:p>
            <a:pPr marL="0" indent="0" defTabSz="449263" eaLnBrk="0" fontAlgn="base" hangingPunct="0">
              <a:spcBef>
                <a:spcPct val="0"/>
              </a:spcBef>
              <a:spcAft>
                <a:spcPct val="0"/>
              </a:spcAft>
              <a:buClr>
                <a:srgbClr val="000000"/>
              </a:buClr>
              <a:buSzPct val="100000"/>
              <a:buNone/>
            </a:pPr>
            <a:endParaRPr lang="en-US" sz="1400" dirty="0">
              <a:solidFill>
                <a:srgbClr val="000000"/>
              </a:solidFill>
              <a:ea typeface="Calibri" panose="020F0502020204030204" pitchFamily="34" charset="0"/>
              <a:cs typeface="Calibri" panose="020F0502020204030204" pitchFamily="34" charset="0"/>
            </a:endParaRPr>
          </a:p>
          <a:p>
            <a:endParaRPr lang="en-US" dirty="0"/>
          </a:p>
        </p:txBody>
      </p:sp>
      <p:sp>
        <p:nvSpPr>
          <p:cNvPr id="13" name="TextBox 12">
            <a:extLst>
              <a:ext uri="{FF2B5EF4-FFF2-40B4-BE49-F238E27FC236}">
                <a16:creationId xmlns:a16="http://schemas.microsoft.com/office/drawing/2014/main" id="{753EE4B1-1ECF-8C5F-EEB9-F050C7148D99}"/>
              </a:ext>
            </a:extLst>
          </p:cNvPr>
          <p:cNvSpPr txBox="1"/>
          <p:nvPr/>
        </p:nvSpPr>
        <p:spPr>
          <a:xfrm>
            <a:off x="1243228" y="5119135"/>
            <a:ext cx="223138"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r>
              <a:rPr lang="en-US" sz="1200" b="1">
                <a:solidFill>
                  <a:srgbClr val="000000"/>
                </a:solidFill>
                <a:ea typeface="MS Gothic" charset="-128"/>
              </a:rPr>
              <a:t> </a:t>
            </a:r>
          </a:p>
        </p:txBody>
      </p:sp>
      <p:sp>
        <p:nvSpPr>
          <p:cNvPr id="14" name="TextBox 13">
            <a:extLst>
              <a:ext uri="{FF2B5EF4-FFF2-40B4-BE49-F238E27FC236}">
                <a16:creationId xmlns:a16="http://schemas.microsoft.com/office/drawing/2014/main" id="{FEF70A6F-14C9-44F1-F0D6-9606BD391C70}"/>
              </a:ext>
            </a:extLst>
          </p:cNvPr>
          <p:cNvSpPr txBox="1"/>
          <p:nvPr/>
        </p:nvSpPr>
        <p:spPr>
          <a:xfrm>
            <a:off x="2258523" y="5203764"/>
            <a:ext cx="184731" cy="276999"/>
          </a:xfrm>
          <a:prstGeom prst="rect">
            <a:avLst/>
          </a:prstGeom>
          <a:noFill/>
        </p:spPr>
        <p:txBody>
          <a:bodyPr wrap="none" rtlCol="0">
            <a:spAutoFit/>
          </a:bodyPr>
          <a:lstStyle/>
          <a:p>
            <a:pPr defTabSz="449263" eaLnBrk="0" fontAlgn="base" hangingPunct="0">
              <a:spcBef>
                <a:spcPct val="0"/>
              </a:spcBef>
              <a:spcAft>
                <a:spcPct val="0"/>
              </a:spcAft>
              <a:buClr>
                <a:srgbClr val="000000"/>
              </a:buClr>
              <a:buSzPct val="100000"/>
              <a:buFont typeface="Times New Roman" pitchFamily="16" charset="0"/>
              <a:buNone/>
            </a:pPr>
            <a:endParaRPr lang="en-US" sz="1200" b="1">
              <a:solidFill>
                <a:srgbClr val="000000"/>
              </a:solidFill>
              <a:ea typeface="MS Gothic" charset="-128"/>
            </a:endParaRPr>
          </a:p>
        </p:txBody>
      </p:sp>
      <p:pic>
        <p:nvPicPr>
          <p:cNvPr id="7" name="Picture 6">
            <a:extLst>
              <a:ext uri="{FF2B5EF4-FFF2-40B4-BE49-F238E27FC236}">
                <a16:creationId xmlns:a16="http://schemas.microsoft.com/office/drawing/2014/main" id="{02FF8F46-F7B6-2D6B-1DB3-BFD35BB0F7C8}"/>
              </a:ext>
            </a:extLst>
          </p:cNvPr>
          <p:cNvPicPr>
            <a:picLocks noChangeAspect="1"/>
          </p:cNvPicPr>
          <p:nvPr/>
        </p:nvPicPr>
        <p:blipFill>
          <a:blip r:embed="rId3"/>
          <a:stretch>
            <a:fillRect/>
          </a:stretch>
        </p:blipFill>
        <p:spPr>
          <a:xfrm>
            <a:off x="1473282" y="4332290"/>
            <a:ext cx="9345978" cy="2127688"/>
          </a:xfrm>
          <a:prstGeom prst="rect">
            <a:avLst/>
          </a:prstGeom>
        </p:spPr>
      </p:pic>
    </p:spTree>
    <p:extLst>
      <p:ext uri="{BB962C8B-B14F-4D97-AF65-F5344CB8AC3E}">
        <p14:creationId xmlns:p14="http://schemas.microsoft.com/office/powerpoint/2010/main" val="210209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5B9E0-6760-959B-9837-CD38F9F62D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680B0-D148-08E8-AAE4-A8100E6D6C6B}"/>
              </a:ext>
            </a:extLst>
          </p:cNvPr>
          <p:cNvSpPr>
            <a:spLocks noGrp="1"/>
          </p:cNvSpPr>
          <p:nvPr>
            <p:ph type="title"/>
          </p:nvPr>
        </p:nvSpPr>
        <p:spPr/>
        <p:txBody>
          <a:bodyPr>
            <a:noAutofit/>
          </a:bodyPr>
          <a:lstStyle/>
          <a:p>
            <a:r>
              <a:rPr lang="en-US" sz="2400" dirty="0"/>
              <a:t>L4S Test Results – 1 Stationary Client</a:t>
            </a:r>
          </a:p>
        </p:txBody>
      </p:sp>
      <p:sp>
        <p:nvSpPr>
          <p:cNvPr id="5" name="Content Placeholder 4">
            <a:extLst>
              <a:ext uri="{FF2B5EF4-FFF2-40B4-BE49-F238E27FC236}">
                <a16:creationId xmlns:a16="http://schemas.microsoft.com/office/drawing/2014/main" id="{C9BF6879-49BC-6E4B-5A49-6C94E8DFB4C7}"/>
              </a:ext>
            </a:extLst>
          </p:cNvPr>
          <p:cNvSpPr>
            <a:spLocks noGrp="1"/>
          </p:cNvSpPr>
          <p:nvPr>
            <p:ph idx="1"/>
          </p:nvPr>
        </p:nvSpPr>
        <p:spPr>
          <a:xfrm>
            <a:off x="951461" y="5229200"/>
            <a:ext cx="10361084" cy="973478"/>
          </a:xfrm>
        </p:spPr>
        <p:txBody>
          <a:bodyPr/>
          <a:lstStyle/>
          <a:p>
            <a:pPr marL="0" indent="0">
              <a:buNone/>
            </a:pPr>
            <a:r>
              <a:rPr lang="en-US" sz="1600" b="0" dirty="0">
                <a:solidFill>
                  <a:schemeClr val="tx1"/>
                </a:solidFill>
              </a:rPr>
              <a:t>Test result shows the benefit of L4S, reducing latency from ~200 ms when L4S is disabled down to ~20 ms (CUBIC) and ~11 ms (Prague) when L4S is enabled. </a:t>
            </a:r>
          </a:p>
          <a:p>
            <a:r>
              <a:rPr lang="en-US" sz="1400" b="0" dirty="0">
                <a:solidFill>
                  <a:schemeClr val="tx1"/>
                </a:solidFill>
              </a:rPr>
              <a:t>More than 10X reduction in latency, less than 16% reduction in throughput</a:t>
            </a:r>
          </a:p>
          <a:p>
            <a:r>
              <a:rPr lang="en-US" sz="1400" b="0" dirty="0">
                <a:solidFill>
                  <a:schemeClr val="tx1"/>
                </a:solidFill>
              </a:rPr>
              <a:t>Latency reduction more significant with multiple concurrent flows</a:t>
            </a:r>
          </a:p>
        </p:txBody>
      </p:sp>
      <p:graphicFrame>
        <p:nvGraphicFramePr>
          <p:cNvPr id="7" name="Table 6">
            <a:extLst>
              <a:ext uri="{FF2B5EF4-FFF2-40B4-BE49-F238E27FC236}">
                <a16:creationId xmlns:a16="http://schemas.microsoft.com/office/drawing/2014/main" id="{C6347D26-6D1E-AA7B-474C-4ACFA839F890}"/>
              </a:ext>
            </a:extLst>
          </p:cNvPr>
          <p:cNvGraphicFramePr>
            <a:graphicFrameLocks noGrp="1"/>
          </p:cNvGraphicFramePr>
          <p:nvPr>
            <p:extLst>
              <p:ext uri="{D42A27DB-BD31-4B8C-83A1-F6EECF244321}">
                <p14:modId xmlns:p14="http://schemas.microsoft.com/office/powerpoint/2010/main" val="2514631857"/>
              </p:ext>
            </p:extLst>
          </p:nvPr>
        </p:nvGraphicFramePr>
        <p:xfrm>
          <a:off x="1003987" y="1696049"/>
          <a:ext cx="9897064" cy="3138048"/>
        </p:xfrm>
        <a:graphic>
          <a:graphicData uri="http://schemas.openxmlformats.org/drawingml/2006/table">
            <a:tbl>
              <a:tblPr firstRow="1" bandRow="1">
                <a:tableStyleId>{9D7B26C5-4107-4FEC-AEDC-1716B250A1EF}</a:tableStyleId>
              </a:tblPr>
              <a:tblGrid>
                <a:gridCol w="891684">
                  <a:extLst>
                    <a:ext uri="{9D8B030D-6E8A-4147-A177-3AD203B41FA5}">
                      <a16:colId xmlns:a16="http://schemas.microsoft.com/office/drawing/2014/main" val="2620637143"/>
                    </a:ext>
                  </a:extLst>
                </a:gridCol>
                <a:gridCol w="611478">
                  <a:extLst>
                    <a:ext uri="{9D8B030D-6E8A-4147-A177-3AD203B41FA5}">
                      <a16:colId xmlns:a16="http://schemas.microsoft.com/office/drawing/2014/main" val="2199104608"/>
                    </a:ext>
                  </a:extLst>
                </a:gridCol>
                <a:gridCol w="868575">
                  <a:extLst>
                    <a:ext uri="{9D8B030D-6E8A-4147-A177-3AD203B41FA5}">
                      <a16:colId xmlns:a16="http://schemas.microsoft.com/office/drawing/2014/main" val="561811950"/>
                    </a:ext>
                  </a:extLst>
                </a:gridCol>
                <a:gridCol w="748248">
                  <a:extLst>
                    <a:ext uri="{9D8B030D-6E8A-4147-A177-3AD203B41FA5}">
                      <a16:colId xmlns:a16="http://schemas.microsoft.com/office/drawing/2014/main" val="3444496519"/>
                    </a:ext>
                  </a:extLst>
                </a:gridCol>
                <a:gridCol w="748248">
                  <a:extLst>
                    <a:ext uri="{9D8B030D-6E8A-4147-A177-3AD203B41FA5}">
                      <a16:colId xmlns:a16="http://schemas.microsoft.com/office/drawing/2014/main" val="1514248131"/>
                    </a:ext>
                  </a:extLst>
                </a:gridCol>
                <a:gridCol w="748248">
                  <a:extLst>
                    <a:ext uri="{9D8B030D-6E8A-4147-A177-3AD203B41FA5}">
                      <a16:colId xmlns:a16="http://schemas.microsoft.com/office/drawing/2014/main" val="3002482505"/>
                    </a:ext>
                  </a:extLst>
                </a:gridCol>
                <a:gridCol w="748248">
                  <a:extLst>
                    <a:ext uri="{9D8B030D-6E8A-4147-A177-3AD203B41FA5}">
                      <a16:colId xmlns:a16="http://schemas.microsoft.com/office/drawing/2014/main" val="3829427517"/>
                    </a:ext>
                  </a:extLst>
                </a:gridCol>
                <a:gridCol w="748248">
                  <a:extLst>
                    <a:ext uri="{9D8B030D-6E8A-4147-A177-3AD203B41FA5}">
                      <a16:colId xmlns:a16="http://schemas.microsoft.com/office/drawing/2014/main" val="3391392270"/>
                    </a:ext>
                  </a:extLst>
                </a:gridCol>
                <a:gridCol w="791095">
                  <a:extLst>
                    <a:ext uri="{9D8B030D-6E8A-4147-A177-3AD203B41FA5}">
                      <a16:colId xmlns:a16="http://schemas.microsoft.com/office/drawing/2014/main" val="1540428201"/>
                    </a:ext>
                  </a:extLst>
                </a:gridCol>
                <a:gridCol w="748248">
                  <a:extLst>
                    <a:ext uri="{9D8B030D-6E8A-4147-A177-3AD203B41FA5}">
                      <a16:colId xmlns:a16="http://schemas.microsoft.com/office/drawing/2014/main" val="598605496"/>
                    </a:ext>
                  </a:extLst>
                </a:gridCol>
                <a:gridCol w="748248">
                  <a:extLst>
                    <a:ext uri="{9D8B030D-6E8A-4147-A177-3AD203B41FA5}">
                      <a16:colId xmlns:a16="http://schemas.microsoft.com/office/drawing/2014/main" val="3481840278"/>
                    </a:ext>
                  </a:extLst>
                </a:gridCol>
                <a:gridCol w="748248">
                  <a:extLst>
                    <a:ext uri="{9D8B030D-6E8A-4147-A177-3AD203B41FA5}">
                      <a16:colId xmlns:a16="http://schemas.microsoft.com/office/drawing/2014/main" val="112197089"/>
                    </a:ext>
                  </a:extLst>
                </a:gridCol>
                <a:gridCol w="748248">
                  <a:extLst>
                    <a:ext uri="{9D8B030D-6E8A-4147-A177-3AD203B41FA5}">
                      <a16:colId xmlns:a16="http://schemas.microsoft.com/office/drawing/2014/main" val="1294411488"/>
                    </a:ext>
                  </a:extLst>
                </a:gridCol>
              </a:tblGrid>
              <a:tr h="449767">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Classic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FLOWS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p>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Mbps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tc>
                  <a:txBody>
                    <a:bodyPr/>
                    <a:lstStyle>
                      <a:lvl1pPr marL="0" algn="l" defTabSz="914400" rtl="0" eaLnBrk="1" latinLnBrk="0" hangingPunct="1">
                        <a:defRPr sz="1800" b="1" kern="1200">
                          <a:solidFill>
                            <a:schemeClr val="lt1"/>
                          </a:solidFill>
                          <a:latin typeface="Times New Roman"/>
                          <a:ea typeface="MS Gothic"/>
                        </a:defRPr>
                      </a:lvl1pPr>
                      <a:lvl2pPr marL="457200" algn="l" defTabSz="914400" rtl="0" eaLnBrk="1" latinLnBrk="0" hangingPunct="1">
                        <a:defRPr sz="1800" b="1" kern="1200">
                          <a:solidFill>
                            <a:schemeClr val="lt1"/>
                          </a:solidFill>
                          <a:latin typeface="Times New Roman"/>
                          <a:ea typeface="MS Gothic"/>
                        </a:defRPr>
                      </a:lvl2pPr>
                      <a:lvl3pPr marL="914400" algn="l" defTabSz="914400" rtl="0" eaLnBrk="1" latinLnBrk="0" hangingPunct="1">
                        <a:defRPr sz="1800" b="1" kern="1200">
                          <a:solidFill>
                            <a:schemeClr val="lt1"/>
                          </a:solidFill>
                          <a:latin typeface="Times New Roman"/>
                          <a:ea typeface="MS Gothic"/>
                        </a:defRPr>
                      </a:lvl3pPr>
                      <a:lvl4pPr marL="1371600" algn="l" defTabSz="914400" rtl="0" eaLnBrk="1" latinLnBrk="0" hangingPunct="1">
                        <a:defRPr sz="1800" b="1" kern="1200">
                          <a:solidFill>
                            <a:schemeClr val="lt1"/>
                          </a:solidFill>
                          <a:latin typeface="Times New Roman"/>
                          <a:ea typeface="MS Gothic"/>
                        </a:defRPr>
                      </a:lvl4pPr>
                      <a:lvl5pPr marL="1828800" algn="l" defTabSz="914400" rtl="0" eaLnBrk="1" latinLnBrk="0" hangingPunct="1">
                        <a:defRPr sz="1800" b="1" kern="1200">
                          <a:solidFill>
                            <a:schemeClr val="lt1"/>
                          </a:solidFill>
                          <a:latin typeface="Times New Roman"/>
                          <a:ea typeface="MS Gothic"/>
                        </a:defRPr>
                      </a:lvl5pPr>
                      <a:lvl6pPr marL="2286000" algn="l" defTabSz="914400" rtl="0" eaLnBrk="1" latinLnBrk="0" hangingPunct="1">
                        <a:defRPr sz="1800" b="1" kern="1200">
                          <a:solidFill>
                            <a:schemeClr val="lt1"/>
                          </a:solidFill>
                          <a:latin typeface="Times New Roman"/>
                          <a:ea typeface="MS Gothic"/>
                        </a:defRPr>
                      </a:lvl6pPr>
                      <a:lvl7pPr marL="2743200" algn="l" defTabSz="914400" rtl="0" eaLnBrk="1" latinLnBrk="0" hangingPunct="1">
                        <a:defRPr sz="1800" b="1" kern="1200">
                          <a:solidFill>
                            <a:schemeClr val="lt1"/>
                          </a:solidFill>
                          <a:latin typeface="Times New Roman"/>
                          <a:ea typeface="MS Gothic"/>
                        </a:defRPr>
                      </a:lvl7pPr>
                      <a:lvl8pPr marL="3200400" algn="l" defTabSz="914400" rtl="0" eaLnBrk="1" latinLnBrk="0" hangingPunct="1">
                        <a:defRPr sz="1800" b="1" kern="1200">
                          <a:solidFill>
                            <a:schemeClr val="lt1"/>
                          </a:solidFill>
                          <a:latin typeface="Times New Roman"/>
                          <a:ea typeface="MS Gothic"/>
                        </a:defRPr>
                      </a:lvl8pPr>
                      <a:lvl9pPr marL="3657600" algn="l" defTabSz="914400" rtl="0" eaLnBrk="1" latinLnBrk="0" hangingPunct="1">
                        <a:defRPr sz="1800" b="1" kern="1200">
                          <a:solidFill>
                            <a:schemeClr val="lt1"/>
                          </a:solidFill>
                          <a:latin typeface="Times New Roman"/>
                          <a:ea typeface="MS Gothic"/>
                        </a:defRPr>
                      </a:lvl9pPr>
                    </a:lstStyle>
                    <a:p>
                      <a:pPr algn="ctr" fontAlgn="b"/>
                      <a:r>
                        <a:rPr lang="en-US" sz="11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 ms</a:t>
                      </a:r>
                      <a:endParaRPr lang="en-US" sz="11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228" marR="6228" marT="6228" marB="0" anchor="ctr">
                    <a:solidFill>
                      <a:schemeClr val="bg1">
                        <a:lumMod val="50000"/>
                      </a:schemeClr>
                    </a:solidFill>
                  </a:tcPr>
                </a:tc>
                <a:extLst>
                  <a:ext uri="{0D108BD9-81ED-4DB2-BD59-A6C34878D82A}">
                    <a16:rowId xmlns:a16="http://schemas.microsoft.com/office/drawing/2014/main" val="2804743787"/>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4148684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104</a:t>
                      </a: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7394358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266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9520131"/>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44914135"/>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08573336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92368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54254089"/>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47581128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7758892"/>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66971366"/>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3648175613"/>
                  </a:ext>
                </a:extLst>
              </a:tr>
              <a:tr h="161922">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endParaRPr lang="en-US"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188</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ea typeface="MS Gothic"/>
                        </a:defRPr>
                      </a:lvl1pPr>
                      <a:lvl2pPr marL="457200" algn="l" defTabSz="914400" rtl="0" eaLnBrk="1" latinLnBrk="0" hangingPunct="1">
                        <a:defRPr sz="1800" kern="1200">
                          <a:solidFill>
                            <a:schemeClr val="dk1"/>
                          </a:solidFill>
                          <a:latin typeface="Times New Roman"/>
                          <a:ea typeface="MS Gothic"/>
                        </a:defRPr>
                      </a:lvl2pPr>
                      <a:lvl3pPr marL="914400" algn="l" defTabSz="914400" rtl="0" eaLnBrk="1" latinLnBrk="0" hangingPunct="1">
                        <a:defRPr sz="1800" kern="1200">
                          <a:solidFill>
                            <a:schemeClr val="dk1"/>
                          </a:solidFill>
                          <a:latin typeface="Times New Roman"/>
                          <a:ea typeface="MS Gothic"/>
                        </a:defRPr>
                      </a:lvl3pPr>
                      <a:lvl4pPr marL="1371600" algn="l" defTabSz="914400" rtl="0" eaLnBrk="1" latinLnBrk="0" hangingPunct="1">
                        <a:defRPr sz="1800" kern="1200">
                          <a:solidFill>
                            <a:schemeClr val="dk1"/>
                          </a:solidFill>
                          <a:latin typeface="Times New Roman"/>
                          <a:ea typeface="MS Gothic"/>
                        </a:defRPr>
                      </a:lvl4pPr>
                      <a:lvl5pPr marL="1828800" algn="l" defTabSz="914400" rtl="0" eaLnBrk="1" latinLnBrk="0" hangingPunct="1">
                        <a:defRPr sz="1800" kern="1200">
                          <a:solidFill>
                            <a:schemeClr val="dk1"/>
                          </a:solidFill>
                          <a:latin typeface="Times New Roman"/>
                          <a:ea typeface="MS Gothic"/>
                        </a:defRPr>
                      </a:lvl5pPr>
                      <a:lvl6pPr marL="2286000" algn="l" defTabSz="914400" rtl="0" eaLnBrk="1" latinLnBrk="0" hangingPunct="1">
                        <a:defRPr sz="1800" kern="1200">
                          <a:solidFill>
                            <a:schemeClr val="dk1"/>
                          </a:solidFill>
                          <a:latin typeface="Times New Roman"/>
                          <a:ea typeface="MS Gothic"/>
                        </a:defRPr>
                      </a:lvl6pPr>
                      <a:lvl7pPr marL="2743200" algn="l" defTabSz="914400" rtl="0" eaLnBrk="1" latinLnBrk="0" hangingPunct="1">
                        <a:defRPr sz="1800" kern="1200">
                          <a:solidFill>
                            <a:schemeClr val="dk1"/>
                          </a:solidFill>
                          <a:latin typeface="Times New Roman"/>
                          <a:ea typeface="MS Gothic"/>
                        </a:defRPr>
                      </a:lvl7pPr>
                      <a:lvl8pPr marL="3200400" algn="l" defTabSz="914400" rtl="0" eaLnBrk="1" latinLnBrk="0" hangingPunct="1">
                        <a:defRPr sz="1800" kern="1200">
                          <a:solidFill>
                            <a:schemeClr val="dk1"/>
                          </a:solidFill>
                          <a:latin typeface="Times New Roman"/>
                          <a:ea typeface="MS Gothic"/>
                        </a:defRPr>
                      </a:lvl8pPr>
                      <a:lvl9pPr marL="3657600" algn="l" defTabSz="914400" rtl="0" eaLnBrk="1" latinLnBrk="0" hangingPunct="1">
                        <a:defRPr sz="1800" kern="1200">
                          <a:solidFill>
                            <a:schemeClr val="dk1"/>
                          </a:solidFill>
                          <a:latin typeface="Times New Roman"/>
                          <a:ea typeface="MS Gothic"/>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374584"/>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31944496"/>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rPr>
                        <a:t>7</a:t>
                      </a:r>
                      <a:endParaRPr lang="en-US" sz="1100" b="0" i="0" u="none" strike="noStrike">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105</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1682312437"/>
                  </a:ext>
                </a:extLst>
              </a:tr>
              <a:tr h="1619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ctr"/>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100" b="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US" sz="1100" b="0" i="0" u="none"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ctr"/>
                </a:tc>
                <a:extLst>
                  <a:ext uri="{0D108BD9-81ED-4DB2-BD59-A6C34878D82A}">
                    <a16:rowId xmlns:a16="http://schemas.microsoft.com/office/drawing/2014/main" val="2659309172"/>
                  </a:ext>
                </a:extLst>
              </a:tr>
            </a:tbl>
          </a:graphicData>
        </a:graphic>
      </p:graphicFrame>
      <p:sp>
        <p:nvSpPr>
          <p:cNvPr id="3" name="TextBox 2">
            <a:extLst>
              <a:ext uri="{FF2B5EF4-FFF2-40B4-BE49-F238E27FC236}">
                <a16:creationId xmlns:a16="http://schemas.microsoft.com/office/drawing/2014/main" id="{5ECA401F-5316-A80D-ACAD-C683109A1D22}"/>
              </a:ext>
            </a:extLst>
          </p:cNvPr>
          <p:cNvSpPr txBox="1"/>
          <p:nvPr/>
        </p:nvSpPr>
        <p:spPr>
          <a:xfrm>
            <a:off x="957613" y="4845377"/>
            <a:ext cx="1354858" cy="261610"/>
          </a:xfrm>
          <a:prstGeom prst="rect">
            <a:avLst/>
          </a:prstGeom>
          <a:noFill/>
        </p:spPr>
        <p:txBody>
          <a:bodyPr wrap="none" rtlCol="0">
            <a:spAutoFit/>
          </a:bodyPr>
          <a:lstStyle/>
          <a:p>
            <a:r>
              <a:rPr lang="en-US" sz="1100" dirty="0">
                <a:solidFill>
                  <a:schemeClr val="tx1"/>
                </a:solidFill>
              </a:rPr>
              <a:t>1 row is 1 test result </a:t>
            </a:r>
          </a:p>
        </p:txBody>
      </p:sp>
      <p:sp>
        <p:nvSpPr>
          <p:cNvPr id="4" name="Rectangle 3">
            <a:extLst>
              <a:ext uri="{FF2B5EF4-FFF2-40B4-BE49-F238E27FC236}">
                <a16:creationId xmlns:a16="http://schemas.microsoft.com/office/drawing/2014/main" id="{CFF29A86-F12E-B435-4BD0-972AC5A1A8E6}"/>
              </a:ext>
            </a:extLst>
          </p:cNvPr>
          <p:cNvSpPr/>
          <p:nvPr/>
        </p:nvSpPr>
        <p:spPr bwMode="auto">
          <a:xfrm>
            <a:off x="2639616" y="2220655"/>
            <a:ext cx="576064" cy="523831"/>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77515B8-BEFA-BB5F-A384-CFCDEB09BBAC}"/>
              </a:ext>
            </a:extLst>
          </p:cNvPr>
          <p:cNvSpPr/>
          <p:nvPr/>
        </p:nvSpPr>
        <p:spPr bwMode="auto">
          <a:xfrm>
            <a:off x="7248128" y="3789040"/>
            <a:ext cx="504056" cy="541503"/>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0191B4B0-2EF9-58A9-8D1C-4E677D86451F}"/>
              </a:ext>
            </a:extLst>
          </p:cNvPr>
          <p:cNvSpPr/>
          <p:nvPr/>
        </p:nvSpPr>
        <p:spPr bwMode="auto">
          <a:xfrm>
            <a:off x="5700490" y="2220655"/>
            <a:ext cx="576063" cy="523831"/>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8EF0E50-4149-CE50-D5A1-F05E749EAAED}"/>
              </a:ext>
            </a:extLst>
          </p:cNvPr>
          <p:cNvSpPr/>
          <p:nvPr/>
        </p:nvSpPr>
        <p:spPr bwMode="auto">
          <a:xfrm>
            <a:off x="10261756" y="3777352"/>
            <a:ext cx="504056" cy="541503"/>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id="{C538CA28-C663-1E1D-36E2-D9AF87A0FE31}"/>
              </a:ext>
            </a:extLst>
          </p:cNvPr>
          <p:cNvCxnSpPr>
            <a:cxnSpLocks/>
          </p:cNvCxnSpPr>
          <p:nvPr/>
        </p:nvCxnSpPr>
        <p:spPr bwMode="auto">
          <a:xfrm>
            <a:off x="3215680" y="2761262"/>
            <a:ext cx="3960440" cy="102777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3" name="Straight Arrow Connector 12">
            <a:extLst>
              <a:ext uri="{FF2B5EF4-FFF2-40B4-BE49-F238E27FC236}">
                <a16:creationId xmlns:a16="http://schemas.microsoft.com/office/drawing/2014/main" id="{C6B4B3F3-20C4-4F5C-57F0-76B24FD74CBF}"/>
              </a:ext>
            </a:extLst>
          </p:cNvPr>
          <p:cNvCxnSpPr>
            <a:cxnSpLocks/>
          </p:cNvCxnSpPr>
          <p:nvPr/>
        </p:nvCxnSpPr>
        <p:spPr bwMode="auto">
          <a:xfrm>
            <a:off x="6301316" y="2761262"/>
            <a:ext cx="3960440" cy="98453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2449619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9A53F-274A-14A9-4BEE-3520C753D8AA}"/>
              </a:ext>
            </a:extLst>
          </p:cNvPr>
          <p:cNvSpPr>
            <a:spLocks noGrp="1"/>
          </p:cNvSpPr>
          <p:nvPr>
            <p:ph type="title"/>
          </p:nvPr>
        </p:nvSpPr>
        <p:spPr/>
        <p:txBody>
          <a:bodyPr/>
          <a:lstStyle/>
          <a:p>
            <a:r>
              <a:rPr lang="en-US" sz="2800" dirty="0"/>
              <a:t>L4S Tests Results – 1 Stationary client</a:t>
            </a:r>
          </a:p>
        </p:txBody>
      </p:sp>
      <p:sp>
        <p:nvSpPr>
          <p:cNvPr id="3" name="Slide Number Placeholder 2">
            <a:extLst>
              <a:ext uri="{FF2B5EF4-FFF2-40B4-BE49-F238E27FC236}">
                <a16:creationId xmlns:a16="http://schemas.microsoft.com/office/drawing/2014/main" id="{0EFF0B8F-6B3C-0F41-5BCE-5D1440D534BF}"/>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pic>
        <p:nvPicPr>
          <p:cNvPr id="4" name="Picture 3">
            <a:extLst>
              <a:ext uri="{FF2B5EF4-FFF2-40B4-BE49-F238E27FC236}">
                <a16:creationId xmlns:a16="http://schemas.microsoft.com/office/drawing/2014/main" id="{5251D014-C581-533D-29BA-49D67409607E}"/>
              </a:ext>
            </a:extLst>
          </p:cNvPr>
          <p:cNvPicPr>
            <a:picLocks noChangeAspect="1"/>
          </p:cNvPicPr>
          <p:nvPr/>
        </p:nvPicPr>
        <p:blipFill>
          <a:blip r:embed="rId3"/>
          <a:stretch>
            <a:fillRect/>
          </a:stretch>
        </p:blipFill>
        <p:spPr>
          <a:xfrm>
            <a:off x="1395193" y="1724026"/>
            <a:ext cx="8796250" cy="4630314"/>
          </a:xfrm>
          <a:prstGeom prst="rect">
            <a:avLst/>
          </a:prstGeom>
        </p:spPr>
      </p:pic>
    </p:spTree>
    <p:extLst>
      <p:ext uri="{BB962C8B-B14F-4D97-AF65-F5344CB8AC3E}">
        <p14:creationId xmlns:p14="http://schemas.microsoft.com/office/powerpoint/2010/main" val="51344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35189D-85DE-5536-952A-1917CBC82A95}"/>
              </a:ext>
            </a:extLst>
          </p:cNvPr>
          <p:cNvSpPr>
            <a:spLocks noGrp="1"/>
          </p:cNvSpPr>
          <p:nvPr>
            <p:ph type="title"/>
          </p:nvPr>
        </p:nvSpPr>
        <p:spPr/>
        <p:txBody>
          <a:bodyPr anchor="t"/>
          <a:lstStyle/>
          <a:p>
            <a:r>
              <a:rPr lang="en-US" dirty="0"/>
              <a:t>L4S Test Results – 1 Moving Client</a:t>
            </a:r>
          </a:p>
        </p:txBody>
      </p:sp>
      <p:sp>
        <p:nvSpPr>
          <p:cNvPr id="4" name="Text Placeholder 3">
            <a:extLst>
              <a:ext uri="{FF2B5EF4-FFF2-40B4-BE49-F238E27FC236}">
                <a16:creationId xmlns:a16="http://schemas.microsoft.com/office/drawing/2014/main" id="{81C558F0-5EC9-D26E-1C06-EE03ACFE591D}"/>
              </a:ext>
            </a:extLst>
          </p:cNvPr>
          <p:cNvSpPr>
            <a:spLocks noGrp="1"/>
          </p:cNvSpPr>
          <p:nvPr>
            <p:ph idx="1"/>
          </p:nvPr>
        </p:nvSpPr>
        <p:spPr/>
        <p:txBody>
          <a:bodyPr>
            <a:normAutofit/>
          </a:bodyPr>
          <a:lstStyle/>
          <a:p>
            <a:r>
              <a:rPr lang="en-US" sz="2000" dirty="0">
                <a:solidFill>
                  <a:schemeClr val="tx1"/>
                </a:solidFill>
              </a:rPr>
              <a:t>Wi-Fi 6 AP located in the office</a:t>
            </a:r>
          </a:p>
          <a:p>
            <a:pPr marL="742950" lvl="1" indent="-285750">
              <a:buFont typeface="Arial" panose="020B0604020202020204" pitchFamily="34" charset="0"/>
              <a:buChar char="•"/>
            </a:pPr>
            <a:r>
              <a:rPr lang="en-US" dirty="0">
                <a:solidFill>
                  <a:schemeClr val="tx1"/>
                </a:solidFill>
              </a:rPr>
              <a:t>Client (laptop) moves quickly from the office through hallway, bedroom and bathroom. </a:t>
            </a:r>
          </a:p>
          <a:p>
            <a:pPr marL="742950" lvl="1" indent="-285750">
              <a:buFont typeface="Arial" panose="020B0604020202020204" pitchFamily="34" charset="0"/>
              <a:buChar char="•"/>
            </a:pPr>
            <a:r>
              <a:rPr lang="en-US" dirty="0">
                <a:solidFill>
                  <a:schemeClr val="tx1"/>
                </a:solidFill>
              </a:rPr>
              <a:t>Client stays for a couple of seconds in bathroom</a:t>
            </a:r>
          </a:p>
          <a:p>
            <a:pPr marL="742950" lvl="1" indent="-285750">
              <a:buFont typeface="Arial" panose="020B0604020202020204" pitchFamily="34" charset="0"/>
              <a:buChar char="•"/>
            </a:pPr>
            <a:r>
              <a:rPr lang="en-US" dirty="0">
                <a:solidFill>
                  <a:schemeClr val="tx1"/>
                </a:solidFill>
              </a:rPr>
              <a:t>Client moves back quickly to the office. </a:t>
            </a:r>
          </a:p>
          <a:p>
            <a:endParaRPr lang="en-US" sz="1600" dirty="0">
              <a:solidFill>
                <a:schemeClr val="tx1"/>
              </a:solidFill>
            </a:endParaRPr>
          </a:p>
        </p:txBody>
      </p:sp>
      <p:sp>
        <p:nvSpPr>
          <p:cNvPr id="16" name="TextBox 15">
            <a:extLst>
              <a:ext uri="{FF2B5EF4-FFF2-40B4-BE49-F238E27FC236}">
                <a16:creationId xmlns:a16="http://schemas.microsoft.com/office/drawing/2014/main" id="{BA1E5FA8-8F1B-E9C8-03C5-C149CFDA80BA}"/>
              </a:ext>
            </a:extLst>
          </p:cNvPr>
          <p:cNvSpPr txBox="1"/>
          <p:nvPr/>
        </p:nvSpPr>
        <p:spPr>
          <a:xfrm>
            <a:off x="1415480" y="5710534"/>
            <a:ext cx="8186857" cy="461665"/>
          </a:xfrm>
          <a:prstGeom prst="rect">
            <a:avLst/>
          </a:prstGeom>
          <a:noFill/>
          <a:ln>
            <a:solidFill>
              <a:schemeClr val="bg1"/>
            </a:solidFill>
          </a:ln>
        </p:spPr>
        <p:txBody>
          <a:bodyPr wrap="none" rtlCol="0">
            <a:spAutoFit/>
          </a:bodyPr>
          <a:lstStyle/>
          <a:p>
            <a:r>
              <a:rPr lang="en-US" b="1" dirty="0">
                <a:solidFill>
                  <a:srgbClr val="C00000"/>
                </a:solidFill>
              </a:rPr>
              <a:t>---</a:t>
            </a:r>
            <a:r>
              <a:rPr lang="en-US" dirty="0">
                <a:solidFill>
                  <a:schemeClr val="tx1"/>
                </a:solidFill>
              </a:rPr>
              <a:t>  </a:t>
            </a:r>
            <a:r>
              <a:rPr lang="en-US" sz="1800" dirty="0">
                <a:solidFill>
                  <a:schemeClr val="tx1"/>
                </a:solidFill>
              </a:rPr>
              <a:t>Client position throughout the test (clients stays a couple of seconds in bathroom)</a:t>
            </a:r>
            <a:endParaRPr lang="en-US" dirty="0">
              <a:solidFill>
                <a:schemeClr val="tx1"/>
              </a:solidFill>
            </a:endParaRPr>
          </a:p>
        </p:txBody>
      </p:sp>
      <p:pic>
        <p:nvPicPr>
          <p:cNvPr id="6" name="Picture 5">
            <a:extLst>
              <a:ext uri="{FF2B5EF4-FFF2-40B4-BE49-F238E27FC236}">
                <a16:creationId xmlns:a16="http://schemas.microsoft.com/office/drawing/2014/main" id="{8B865690-D000-A18F-2837-5E6533938B79}"/>
              </a:ext>
            </a:extLst>
          </p:cNvPr>
          <p:cNvPicPr>
            <a:picLocks noChangeAspect="1"/>
          </p:cNvPicPr>
          <p:nvPr/>
        </p:nvPicPr>
        <p:blipFill>
          <a:blip r:embed="rId2"/>
          <a:stretch>
            <a:fillRect/>
          </a:stretch>
        </p:blipFill>
        <p:spPr>
          <a:xfrm>
            <a:off x="2854583" y="3733364"/>
            <a:ext cx="6480720" cy="1318113"/>
          </a:xfrm>
          <a:prstGeom prst="rect">
            <a:avLst/>
          </a:prstGeom>
        </p:spPr>
      </p:pic>
    </p:spTree>
    <p:extLst>
      <p:ext uri="{BB962C8B-B14F-4D97-AF65-F5344CB8AC3E}">
        <p14:creationId xmlns:p14="http://schemas.microsoft.com/office/powerpoint/2010/main" val="368670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272CA4-CA8D-255C-E84B-8B3938565CFF}"/>
              </a:ext>
            </a:extLst>
          </p:cNvPr>
          <p:cNvPicPr>
            <a:picLocks noChangeAspect="1"/>
          </p:cNvPicPr>
          <p:nvPr/>
        </p:nvPicPr>
        <p:blipFill>
          <a:blip r:embed="rId2"/>
          <a:srcRect r="1367"/>
          <a:stretch/>
        </p:blipFill>
        <p:spPr>
          <a:xfrm>
            <a:off x="5951956" y="3380384"/>
            <a:ext cx="6173621" cy="2630945"/>
          </a:xfrm>
          <a:prstGeom prst="rect">
            <a:avLst/>
          </a:prstGeom>
        </p:spPr>
      </p:pic>
      <p:sp>
        <p:nvSpPr>
          <p:cNvPr id="4" name="Title 3">
            <a:extLst>
              <a:ext uri="{FF2B5EF4-FFF2-40B4-BE49-F238E27FC236}">
                <a16:creationId xmlns:a16="http://schemas.microsoft.com/office/drawing/2014/main" id="{46DCFC00-719D-DA6C-1ABE-57281DFB2837}"/>
              </a:ext>
            </a:extLst>
          </p:cNvPr>
          <p:cNvSpPr>
            <a:spLocks noGrp="1"/>
          </p:cNvSpPr>
          <p:nvPr>
            <p:ph type="title"/>
          </p:nvPr>
        </p:nvSpPr>
        <p:spPr>
          <a:xfrm>
            <a:off x="914401" y="685802"/>
            <a:ext cx="10361084" cy="732828"/>
          </a:xfrm>
        </p:spPr>
        <p:txBody>
          <a:bodyPr/>
          <a:lstStyle/>
          <a:p>
            <a:r>
              <a:rPr lang="en-US" sz="2800" dirty="0"/>
              <a:t>L4S Test Results – 1 Moving Client</a:t>
            </a:r>
          </a:p>
        </p:txBody>
      </p:sp>
      <p:graphicFrame>
        <p:nvGraphicFramePr>
          <p:cNvPr id="6" name="Content Placeholder 5">
            <a:extLst>
              <a:ext uri="{FF2B5EF4-FFF2-40B4-BE49-F238E27FC236}">
                <a16:creationId xmlns:a16="http://schemas.microsoft.com/office/drawing/2014/main" id="{CECEA38F-FF9C-F0E1-F548-8713E16709BB}"/>
              </a:ext>
            </a:extLst>
          </p:cNvPr>
          <p:cNvGraphicFramePr>
            <a:graphicFrameLocks noGrp="1"/>
          </p:cNvGraphicFramePr>
          <p:nvPr>
            <p:ph idx="4294967295"/>
            <p:extLst>
              <p:ext uri="{D42A27DB-BD31-4B8C-83A1-F6EECF244321}">
                <p14:modId xmlns:p14="http://schemas.microsoft.com/office/powerpoint/2010/main" val="620634308"/>
              </p:ext>
            </p:extLst>
          </p:nvPr>
        </p:nvGraphicFramePr>
        <p:xfrm>
          <a:off x="840507" y="1535254"/>
          <a:ext cx="10441163" cy="1649806"/>
        </p:xfrm>
        <a:graphic>
          <a:graphicData uri="http://schemas.openxmlformats.org/drawingml/2006/table">
            <a:tbl>
              <a:tblPr firstRow="1" bandRow="1">
                <a:tableStyleId>{9D7B26C5-4107-4FEC-AEDC-1716B250A1EF}</a:tableStyleId>
              </a:tblPr>
              <a:tblGrid>
                <a:gridCol w="598103">
                  <a:extLst>
                    <a:ext uri="{9D8B030D-6E8A-4147-A177-3AD203B41FA5}">
                      <a16:colId xmlns:a16="http://schemas.microsoft.com/office/drawing/2014/main" val="1938740722"/>
                    </a:ext>
                  </a:extLst>
                </a:gridCol>
                <a:gridCol w="820255">
                  <a:extLst>
                    <a:ext uri="{9D8B030D-6E8A-4147-A177-3AD203B41FA5}">
                      <a16:colId xmlns:a16="http://schemas.microsoft.com/office/drawing/2014/main" val="3132050081"/>
                    </a:ext>
                  </a:extLst>
                </a:gridCol>
                <a:gridCol w="820255">
                  <a:extLst>
                    <a:ext uri="{9D8B030D-6E8A-4147-A177-3AD203B41FA5}">
                      <a16:colId xmlns:a16="http://schemas.microsoft.com/office/drawing/2014/main" val="683778931"/>
                    </a:ext>
                  </a:extLst>
                </a:gridCol>
                <a:gridCol w="820255">
                  <a:extLst>
                    <a:ext uri="{9D8B030D-6E8A-4147-A177-3AD203B41FA5}">
                      <a16:colId xmlns:a16="http://schemas.microsoft.com/office/drawing/2014/main" val="789753358"/>
                    </a:ext>
                  </a:extLst>
                </a:gridCol>
                <a:gridCol w="820255">
                  <a:extLst>
                    <a:ext uri="{9D8B030D-6E8A-4147-A177-3AD203B41FA5}">
                      <a16:colId xmlns:a16="http://schemas.microsoft.com/office/drawing/2014/main" val="4198910062"/>
                    </a:ext>
                  </a:extLst>
                </a:gridCol>
                <a:gridCol w="820255">
                  <a:extLst>
                    <a:ext uri="{9D8B030D-6E8A-4147-A177-3AD203B41FA5}">
                      <a16:colId xmlns:a16="http://schemas.microsoft.com/office/drawing/2014/main" val="2796572381"/>
                    </a:ext>
                  </a:extLst>
                </a:gridCol>
                <a:gridCol w="820255">
                  <a:extLst>
                    <a:ext uri="{9D8B030D-6E8A-4147-A177-3AD203B41FA5}">
                      <a16:colId xmlns:a16="http://schemas.microsoft.com/office/drawing/2014/main" val="3894886452"/>
                    </a:ext>
                  </a:extLst>
                </a:gridCol>
                <a:gridCol w="820255">
                  <a:extLst>
                    <a:ext uri="{9D8B030D-6E8A-4147-A177-3AD203B41FA5}">
                      <a16:colId xmlns:a16="http://schemas.microsoft.com/office/drawing/2014/main" val="1058378850"/>
                    </a:ext>
                  </a:extLst>
                </a:gridCol>
                <a:gridCol w="820255">
                  <a:extLst>
                    <a:ext uri="{9D8B030D-6E8A-4147-A177-3AD203B41FA5}">
                      <a16:colId xmlns:a16="http://schemas.microsoft.com/office/drawing/2014/main" val="539910281"/>
                    </a:ext>
                  </a:extLst>
                </a:gridCol>
                <a:gridCol w="820255">
                  <a:extLst>
                    <a:ext uri="{9D8B030D-6E8A-4147-A177-3AD203B41FA5}">
                      <a16:colId xmlns:a16="http://schemas.microsoft.com/office/drawing/2014/main" val="1618823676"/>
                    </a:ext>
                  </a:extLst>
                </a:gridCol>
                <a:gridCol w="820255">
                  <a:extLst>
                    <a:ext uri="{9D8B030D-6E8A-4147-A177-3AD203B41FA5}">
                      <a16:colId xmlns:a16="http://schemas.microsoft.com/office/drawing/2014/main" val="3441637602"/>
                    </a:ext>
                  </a:extLst>
                </a:gridCol>
                <a:gridCol w="820255">
                  <a:extLst>
                    <a:ext uri="{9D8B030D-6E8A-4147-A177-3AD203B41FA5}">
                      <a16:colId xmlns:a16="http://schemas.microsoft.com/office/drawing/2014/main" val="2716990010"/>
                    </a:ext>
                  </a:extLst>
                </a:gridCol>
                <a:gridCol w="820255">
                  <a:extLst>
                    <a:ext uri="{9D8B030D-6E8A-4147-A177-3AD203B41FA5}">
                      <a16:colId xmlns:a16="http://schemas.microsoft.com/office/drawing/2014/main" val="1218740512"/>
                    </a:ext>
                  </a:extLst>
                </a:gridCol>
              </a:tblGrid>
              <a:tr h="368895">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AP </a:t>
                      </a:r>
                    </a:p>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Classic 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L4S </a:t>
                      </a:r>
                    </a:p>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FLOWS</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Throughput</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P50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P90</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P95</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tc>
                  <a:txBody>
                    <a:bodyPr/>
                    <a:lstStyle/>
                    <a:p>
                      <a:pPr algn="ctr" fontAlgn="b"/>
                      <a:r>
                        <a:rPr lang="en-US" sz="1200" b="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DN Latency P99</a:t>
                      </a:r>
                      <a:endParaRPr lang="en-US" sz="1200" b="0" i="0"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solidFill>
                      <a:schemeClr val="bg1">
                        <a:lumMod val="50000"/>
                      </a:schemeClr>
                    </a:solidFill>
                  </a:tcPr>
                </a:tc>
                <a:extLst>
                  <a:ext uri="{0D108BD9-81ED-4DB2-BD59-A6C34878D82A}">
                    <a16:rowId xmlns:a16="http://schemas.microsoft.com/office/drawing/2014/main" val="2408496448"/>
                  </a:ext>
                </a:extLst>
              </a:tr>
              <a:tr h="212838">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568</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471872607"/>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306</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389</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269965487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OFF</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141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313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360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520</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4300784"/>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67021730"/>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9</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12</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3667246045"/>
                  </a:ext>
                </a:extLst>
              </a:tr>
              <a:tr h="212838">
                <a:tc>
                  <a:txBody>
                    <a:bodyPr/>
                    <a:lstStyle/>
                    <a:p>
                      <a:pPr algn="ctr" fontAlgn="b"/>
                      <a:r>
                        <a:rPr lang="en-US" sz="1200" b="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ON</a:t>
                      </a:r>
                      <a:endParaRPr lang="en-US" sz="12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endParaRPr lang="en-US" sz="1200" b="0" i="0" u="none" strike="sng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11</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tc>
                  <a:txBody>
                    <a:bodyPr/>
                    <a:lstStyle/>
                    <a:p>
                      <a:pPr algn="ctr" fontAlgn="b"/>
                      <a:r>
                        <a:rPr lang="en-US" sz="1200" b="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12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018" marR="7018" marT="7018" marB="0" anchor="ctr"/>
                </a:tc>
                <a:extLst>
                  <a:ext uri="{0D108BD9-81ED-4DB2-BD59-A6C34878D82A}">
                    <a16:rowId xmlns:a16="http://schemas.microsoft.com/office/drawing/2014/main" val="633259292"/>
                  </a:ext>
                </a:extLst>
              </a:tr>
            </a:tbl>
          </a:graphicData>
        </a:graphic>
      </p:graphicFrame>
      <p:sp>
        <p:nvSpPr>
          <p:cNvPr id="2" name="TextBox 1">
            <a:extLst>
              <a:ext uri="{FF2B5EF4-FFF2-40B4-BE49-F238E27FC236}">
                <a16:creationId xmlns:a16="http://schemas.microsoft.com/office/drawing/2014/main" id="{5694FECD-A547-7B62-A65B-F72AF55FD620}"/>
              </a:ext>
            </a:extLst>
          </p:cNvPr>
          <p:cNvSpPr txBox="1"/>
          <p:nvPr/>
        </p:nvSpPr>
        <p:spPr>
          <a:xfrm>
            <a:off x="0" y="6338986"/>
            <a:ext cx="2881558" cy="307777"/>
          </a:xfrm>
          <a:prstGeom prst="rect">
            <a:avLst/>
          </a:prstGeom>
          <a:noFill/>
        </p:spPr>
        <p:txBody>
          <a:bodyPr wrap="none" rtlCol="0">
            <a:spAutoFit/>
          </a:bodyPr>
          <a:lstStyle/>
          <a:p>
            <a:r>
              <a:rPr lang="en-US" sz="1400" dirty="0"/>
              <a:t>Throughput in Mbps, latency in msec</a:t>
            </a:r>
          </a:p>
        </p:txBody>
      </p:sp>
      <p:sp>
        <p:nvSpPr>
          <p:cNvPr id="8" name="TextBox 7">
            <a:extLst>
              <a:ext uri="{FF2B5EF4-FFF2-40B4-BE49-F238E27FC236}">
                <a16:creationId xmlns:a16="http://schemas.microsoft.com/office/drawing/2014/main" id="{AB2E2A45-201A-C7B0-719D-E5C43453A20A}"/>
              </a:ext>
            </a:extLst>
          </p:cNvPr>
          <p:cNvSpPr txBox="1"/>
          <p:nvPr/>
        </p:nvSpPr>
        <p:spPr>
          <a:xfrm>
            <a:off x="920131" y="6111267"/>
            <a:ext cx="5926622" cy="307777"/>
          </a:xfrm>
          <a:prstGeom prst="rect">
            <a:avLst/>
          </a:prstGeom>
          <a:noFill/>
        </p:spPr>
        <p:txBody>
          <a:bodyPr wrap="none" rtlCol="0">
            <a:spAutoFit/>
          </a:bodyPr>
          <a:lstStyle/>
          <a:p>
            <a:r>
              <a:rPr lang="en-US" sz="1400" dirty="0">
                <a:solidFill>
                  <a:schemeClr val="tx1"/>
                </a:solidFill>
                <a:latin typeface="+mj-lt"/>
                <a:ea typeface="Calibri" panose="020F0502020204030204" pitchFamily="34" charset="0"/>
                <a:cs typeface="Calibri" panose="020F0502020204030204" pitchFamily="34" charset="0"/>
              </a:rPr>
              <a:t>L4S reduces P99 latency by 500 msec with less than  20% throughput reduction</a:t>
            </a:r>
          </a:p>
        </p:txBody>
      </p:sp>
      <p:sp>
        <p:nvSpPr>
          <p:cNvPr id="11" name="Rectangle 10">
            <a:extLst>
              <a:ext uri="{FF2B5EF4-FFF2-40B4-BE49-F238E27FC236}">
                <a16:creationId xmlns:a16="http://schemas.microsoft.com/office/drawing/2014/main" id="{8102647D-14A8-3EB5-2993-8E794C8E0378}"/>
              </a:ext>
            </a:extLst>
          </p:cNvPr>
          <p:cNvSpPr/>
          <p:nvPr/>
        </p:nvSpPr>
        <p:spPr bwMode="auto">
          <a:xfrm>
            <a:off x="2423592" y="1905548"/>
            <a:ext cx="521196" cy="62083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6802AC9-FB55-DC0F-16C3-EAB595644695}"/>
              </a:ext>
            </a:extLst>
          </p:cNvPr>
          <p:cNvSpPr/>
          <p:nvPr/>
        </p:nvSpPr>
        <p:spPr bwMode="auto">
          <a:xfrm>
            <a:off x="7282189" y="2554859"/>
            <a:ext cx="576009" cy="620836"/>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CDA7298E-857C-7CB6-603B-07FF92734054}"/>
              </a:ext>
            </a:extLst>
          </p:cNvPr>
          <p:cNvSpPr/>
          <p:nvPr/>
        </p:nvSpPr>
        <p:spPr bwMode="auto">
          <a:xfrm>
            <a:off x="5663952" y="1905548"/>
            <a:ext cx="576009" cy="620836"/>
          </a:xfrm>
          <a:prstGeom prst="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23982EF3-4C4B-CCEA-9A5A-733A3E261067}"/>
              </a:ext>
            </a:extLst>
          </p:cNvPr>
          <p:cNvSpPr/>
          <p:nvPr/>
        </p:nvSpPr>
        <p:spPr bwMode="auto">
          <a:xfrm>
            <a:off x="10571075" y="2548699"/>
            <a:ext cx="561712" cy="626481"/>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96070FAD-B755-BAD5-35CB-F5369F503F26}"/>
              </a:ext>
            </a:extLst>
          </p:cNvPr>
          <p:cNvCxnSpPr>
            <a:cxnSpLocks/>
          </p:cNvCxnSpPr>
          <p:nvPr/>
        </p:nvCxnSpPr>
        <p:spPr bwMode="auto">
          <a:xfrm>
            <a:off x="2951076" y="2532029"/>
            <a:ext cx="4331114"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6" name="Straight Arrow Connector 15">
            <a:extLst>
              <a:ext uri="{FF2B5EF4-FFF2-40B4-BE49-F238E27FC236}">
                <a16:creationId xmlns:a16="http://schemas.microsoft.com/office/drawing/2014/main" id="{63D97026-CD0E-6E82-D4B3-B1301114F2EB}"/>
              </a:ext>
            </a:extLst>
          </p:cNvPr>
          <p:cNvCxnSpPr>
            <a:cxnSpLocks/>
          </p:cNvCxnSpPr>
          <p:nvPr/>
        </p:nvCxnSpPr>
        <p:spPr bwMode="auto">
          <a:xfrm>
            <a:off x="6239961" y="1948138"/>
            <a:ext cx="4334887" cy="620836"/>
          </a:xfrm>
          <a:prstGeom prst="straightConnector1">
            <a:avLst/>
          </a:prstGeom>
          <a:solidFill>
            <a:srgbClr val="00B8FF"/>
          </a:solidFill>
          <a:ln w="9525" cap="flat" cmpd="sng" algn="ctr">
            <a:solidFill>
              <a:schemeClr val="tx1"/>
            </a:solidFill>
            <a:prstDash val="dash"/>
            <a:round/>
            <a:headEnd type="none" w="med" len="med"/>
            <a:tailEnd type="triangle"/>
          </a:ln>
          <a:effectLst/>
        </p:spPr>
      </p:cxnSp>
      <p:pic>
        <p:nvPicPr>
          <p:cNvPr id="3" name="Picture 2">
            <a:extLst>
              <a:ext uri="{FF2B5EF4-FFF2-40B4-BE49-F238E27FC236}">
                <a16:creationId xmlns:a16="http://schemas.microsoft.com/office/drawing/2014/main" id="{A5722E6E-1322-220E-E2F4-8A8A211B6106}"/>
              </a:ext>
            </a:extLst>
          </p:cNvPr>
          <p:cNvPicPr>
            <a:picLocks noChangeAspect="1"/>
          </p:cNvPicPr>
          <p:nvPr/>
        </p:nvPicPr>
        <p:blipFill>
          <a:blip r:embed="rId3"/>
          <a:stretch>
            <a:fillRect/>
          </a:stretch>
        </p:blipFill>
        <p:spPr>
          <a:xfrm>
            <a:off x="0" y="3380384"/>
            <a:ext cx="6314049" cy="2598750"/>
          </a:xfrm>
          <a:prstGeom prst="rect">
            <a:avLst/>
          </a:prstGeom>
        </p:spPr>
      </p:pic>
    </p:spTree>
    <p:extLst>
      <p:ext uri="{BB962C8B-B14F-4D97-AF65-F5344CB8AC3E}">
        <p14:creationId xmlns:p14="http://schemas.microsoft.com/office/powerpoint/2010/main" val="9893109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683FB32D30F54282F53E9F340B8A84" ma:contentTypeVersion="19" ma:contentTypeDescription="Create a new document." ma:contentTypeScope="" ma:versionID="f9756ce44ff5ae82025816e08c777d74">
  <xsd:schema xmlns:xsd="http://www.w3.org/2001/XMLSchema" xmlns:xs="http://www.w3.org/2001/XMLSchema" xmlns:p="http://schemas.microsoft.com/office/2006/metadata/properties" xmlns:ns2="a413b839-e4ad-47c3-8c1b-401179c59e65" xmlns:ns3="0b1b00fa-d123-46c4-9f21-72b5da4cfab8" targetNamespace="http://schemas.microsoft.com/office/2006/metadata/properties" ma:root="true" ma:fieldsID="3a256064eaa82e40c8cff69ef4040ca3" ns2:_="" ns3:_="">
    <xsd:import namespace="a413b839-e4ad-47c3-8c1b-401179c59e65"/>
    <xsd:import namespace="0b1b00fa-d123-46c4-9f21-72b5da4cfab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Time" minOccurs="0"/>
                <xsd:element ref="ns2:L4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3b839-e4ad-47c3-8c1b-401179c59e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74191f8-41f6-4416-89b6-a38029911b0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Time" ma:index="25" nillable="true" ma:displayName="Time" ma:default="[today]" ma:format="DateTime" ma:internalName="Time">
      <xsd:simpleType>
        <xsd:restriction base="dms:DateTime"/>
      </xsd:simpleType>
    </xsd:element>
    <xsd:element name="L4S" ma:index="26" nillable="true" ma:displayName="L4S" ma:format="DateTime" ma:internalName="L4S">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1b00fa-d123-46c4-9f21-72b5da4cfab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ddf7a3a-22a4-480a-bb40-00f2bdcd2afd}" ma:internalName="TaxCatchAll" ma:showField="CatchAllData" ma:web="0b1b00fa-d123-46c4-9f21-72b5da4cfa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b1b00fa-d123-46c4-9f21-72b5da4cfab8" xsi:nil="true"/>
    <lcf76f155ced4ddcb4097134ff3c332f xmlns="a413b839-e4ad-47c3-8c1b-401179c59e65">
      <Terms xmlns="http://schemas.microsoft.com/office/infopath/2007/PartnerControls"/>
    </lcf76f155ced4ddcb4097134ff3c332f>
    <Time xmlns="a413b839-e4ad-47c3-8c1b-401179c59e65">2024-03-08T16:46:55+00:00</Time>
    <L4S xmlns="a413b839-e4ad-47c3-8c1b-401179c59e65" xsi:nil="true"/>
  </documentManagement>
</p:properties>
</file>

<file path=customXml/itemProps1.xml><?xml version="1.0" encoding="utf-8"?>
<ds:datastoreItem xmlns:ds="http://schemas.openxmlformats.org/officeDocument/2006/customXml" ds:itemID="{CE20D80D-C92B-4084-9A00-F5A0D69C1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3b839-e4ad-47c3-8c1b-401179c59e65"/>
    <ds:schemaRef ds:uri="0b1b00fa-d123-46c4-9f21-72b5da4cfa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77E55D-D0AE-4F08-9090-3A3B25BD06BC}">
  <ds:schemaRefs>
    <ds:schemaRef ds:uri="http://schemas.microsoft.com/sharepoint/v3/contenttype/forms"/>
  </ds:schemaRefs>
</ds:datastoreItem>
</file>

<file path=customXml/itemProps3.xml><?xml version="1.0" encoding="utf-8"?>
<ds:datastoreItem xmlns:ds="http://schemas.openxmlformats.org/officeDocument/2006/customXml" ds:itemID="{689A50B9-F81E-4C5E-A703-B3A815EC4651}">
  <ds:schemaRefs>
    <ds:schemaRef ds:uri="e3424205-c870-41b8-8c6f-b833c5b04d9f"/>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9dae37dc-1963-4192-976e-711db4d08a86"/>
    <ds:schemaRef ds:uri="http://purl.org/dc/terms/"/>
    <ds:schemaRef ds:uri="0b1b00fa-d123-46c4-9f21-72b5da4cfab8"/>
    <ds:schemaRef ds:uri="a413b839-e4ad-47c3-8c1b-401179c59e65"/>
  </ds:schemaRefs>
</ds:datastoreItem>
</file>

<file path=docProps/app.xml><?xml version="1.0" encoding="utf-8"?>
<Properties xmlns="http://schemas.openxmlformats.org/officeDocument/2006/extended-properties" xmlns:vt="http://schemas.openxmlformats.org/officeDocument/2006/docPropsVTypes">
  <Template/>
  <TotalTime>0</TotalTime>
  <Words>2233</Words>
  <Application>Microsoft Office PowerPoint</Application>
  <PresentationFormat>Widescreen</PresentationFormat>
  <Paragraphs>395</Paragraphs>
  <Slides>18</Slides>
  <Notes>12</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DengXian</vt:lpstr>
      <vt:lpstr>MS Gothic</vt:lpstr>
      <vt:lpstr>宋体</vt:lpstr>
      <vt:lpstr>Arial</vt:lpstr>
      <vt:lpstr>Calibri</vt:lpstr>
      <vt:lpstr>Times New Roman</vt:lpstr>
      <vt:lpstr>Wingdings</vt:lpstr>
      <vt:lpstr>Office Theme</vt:lpstr>
      <vt:lpstr>L4S Support Implementation Options</vt:lpstr>
      <vt:lpstr>Introduction </vt:lpstr>
      <vt:lpstr>Recap on L4S architecture: Key Components</vt:lpstr>
      <vt:lpstr>Recap on L4S architecture: Key Components</vt:lpstr>
      <vt:lpstr>Nokia Beacon 6 L4S Test Setup</vt:lpstr>
      <vt:lpstr>L4S Test Results – 1 Stationary Client</vt:lpstr>
      <vt:lpstr>L4S Tests Results – 1 Stationary client</vt:lpstr>
      <vt:lpstr>L4S Test Results – 1 Moving Client</vt:lpstr>
      <vt:lpstr>L4S Test Results – 1 Moving Client</vt:lpstr>
      <vt:lpstr>Summary of Tests</vt:lpstr>
      <vt:lpstr>L4S Integration in 802.11bn MAC – Proposals Recap [6][7][8][9]</vt:lpstr>
      <vt:lpstr>MAC Enhancement for Efficiently Supporting L4S Above the MAC - Principal</vt:lpstr>
      <vt:lpstr>MAC Enhancement for Efficiently Supporting L4S Above the MAC - Principal</vt:lpstr>
      <vt:lpstr>MAC Enhancement for Efficiently Supporting L4S Above the MAC - Principal</vt:lpstr>
      <vt:lpstr>L4S Capability Signaling</vt:lpstr>
      <vt:lpstr>Summary</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CSI Feedback Reduction in UHR</dc:title>
  <dc:creator/>
  <cp:lastModifiedBy/>
  <cp:revision>164</cp:revision>
  <cp:lastPrinted>2023-05-30T21:57:29Z</cp:lastPrinted>
  <dcterms:created xsi:type="dcterms:W3CDTF">2020-08-27T19:32:30Z</dcterms:created>
  <dcterms:modified xsi:type="dcterms:W3CDTF">2024-09-11T21:39:31Z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0x01010033683FB32D30F54282F53E9F340B8A84</vt:lpwstr>
  </property>
  <property fmtid="{D5CDD505-2E9C-101B-9397-08002B2CF9AE}" pid="3" name="MediaServiceImageTags">
    <vt:lpwstr/>
  </property>
</Properties>
</file>