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68" r:id="rId3"/>
    <p:sldId id="2572" r:id="rId4"/>
    <p:sldId id="2564" r:id="rId5"/>
    <p:sldId id="2552" r:id="rId6"/>
    <p:sldId id="2566" r:id="rId7"/>
    <p:sldId id="2561" r:id="rId8"/>
    <p:sldId id="868" r:id="rId9"/>
    <p:sldId id="2557" r:id="rId10"/>
    <p:sldId id="2569" r:id="rId11"/>
    <p:sldId id="2571" r:id="rId12"/>
    <p:sldId id="257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68"/>
            <p14:sldId id="2572"/>
            <p14:sldId id="2564"/>
            <p14:sldId id="2552"/>
            <p14:sldId id="2566"/>
            <p14:sldId id="2561"/>
            <p14:sldId id="868"/>
            <p14:sldId id="2557"/>
            <p14:sldId id="2569"/>
            <p14:sldId id="2571"/>
            <p14:sldId id="2570"/>
          </p14:sldIdLst>
        </p14:section>
        <p14:section name="backup" id="{B36230FD-ACF2-4F1E-81F2-CB74F4C900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82" d="100"/>
          <a:sy n="82" d="100"/>
        </p:scale>
        <p:origin x="33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417-00-007a-15-7a-higher-rate-longer-range-occ-tg-closing-report-july-2024.pptx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373-02-cryp-july-opening-and-closing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4/15-24-0375-00-wng0-etsi-tr-103-970-feasibility-study-on-the-use-of-uwb.pptx" TargetMode="External"/><Relationship Id="rId2" Type="http://schemas.openxmlformats.org/officeDocument/2006/relationships/hyperlink" Target="https://mentor.ieee.org/802.15/dcn/24/15-24-0402-00-wng0-diversified-range-communication-for-disaster-response-operations.pptx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297-06-04me-july-2024-ieee-802-15-4me-opening-agenda-and-closing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365-01-04ad-tg4ad-agenda-opening-and-closing-report-july-2024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424-00-04ab-july-closing-report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372-01-04ac-july-opening-and-closing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4/15-24-0404-01-006a-tg15-6ma-closing-report-july-2024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802.15 Liaison Report – July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343652"/>
              </p:ext>
            </p:extLst>
          </p:nvPr>
        </p:nvGraphicFramePr>
        <p:xfrm>
          <a:off x="970325" y="2458318"/>
          <a:ext cx="10493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69088" imgH="2556394" progId="Word.Document.8">
                  <p:embed/>
                </p:oleObj>
              </mc:Choice>
              <mc:Fallback>
                <p:oleObj name="Document" r:id="rId3" imgW="10769088" imgH="255639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325" y="2458318"/>
                        <a:ext cx="10493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99D5-7313-D961-C2F6-8AAFB577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Next Generation Optical Camera Communication (OCC)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5A671-E3EE-3EE5-31BB-FCD4600A5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7836740" cy="4113213"/>
          </a:xfrm>
        </p:spPr>
        <p:txBody>
          <a:bodyPr wrap="square" anchor="t"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What is it: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Interest group to evaluate the value </a:t>
            </a:r>
            <a:r>
              <a:rPr lang="en-US" sz="2000" dirty="0"/>
              <a:t>of a new OCC standard with focus on 190-10K nm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Future applications include indoor/outdoor and submerged applications with data rates of 100Mbps and mobility of up to 350Km/h and 200m range.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Technology and techniques considered: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Introduction of MIMO OFDM, relaying and heterogenous operation (RF based networks).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Status: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Completed initial SA ballot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Comment resolution underway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PAR extension in progress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Closing report: </a:t>
            </a:r>
            <a:r>
              <a:rPr lang="en-US" sz="2000" dirty="0">
                <a:hlinkClick r:id="rId2"/>
              </a:rPr>
              <a:t>https://mentor.ieee.org/802.15/dcn/24/15-24-0417-00-007a-15-7a-higher-rate-longer-range-occ-tg-closing-report-july-2024.pptx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8C4B4-C338-AA69-17B4-E866B77A64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E8BB-2D9A-EBCD-6BFA-39423D7EAC3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Jonathan Segev,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97785-A3B9-BE8A-05C5-178B2124B03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9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70E6DF7-27CB-3975-D312-4F16C9D0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IG-Crypt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50968F7-2321-AB85-6AFF-E94017581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Purpose: explore adoption of a light-weight cryptographic extension for 802.15.4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Recommendation:  2 projects needed, PARs generated in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Ascon cipher algorithms for 802.15.4 (</a:t>
            </a:r>
            <a:r>
              <a:rPr lang="en-US" dirty="0" err="1"/>
              <a:t>Projet</a:t>
            </a:r>
            <a:r>
              <a:rPr lang="en-US" dirty="0"/>
              <a:t> 15.4ae)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EDHOC KMP for 802.15.9 (Project 15.9a)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comments received on the PARs</a:t>
            </a:r>
          </a:p>
          <a:p>
            <a:endParaRPr lang="en-US" dirty="0"/>
          </a:p>
          <a:p>
            <a:r>
              <a:rPr lang="en-US" dirty="0"/>
              <a:t>Closing report: </a:t>
            </a:r>
            <a:r>
              <a:rPr lang="en-US" dirty="0">
                <a:hlinkClick r:id="rId2"/>
              </a:rPr>
              <a:t>https://mentor.ieee.org/802.15/dcn/24/15-24-0373-02-cryp-july-opening-and-closing.pptx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BED6E-BBFE-82BB-AD36-0819D141E6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5ED68-FD5C-56BE-14CC-BCADA45BE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E6043-B8FC-169F-FC84-F6CD86AC16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570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CE6A-33F7-7245-7BB1-B37F17B5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WNG and IG-Access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6EE46-1057-1865-3886-352647641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654207" cy="419099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Wireless Next Generation (WNG)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Presentation: Diversified Range Communication for Disaster Response Operations [</a:t>
            </a:r>
            <a:r>
              <a:rPr lang="en-US" dirty="0">
                <a:hlinkClick r:id="rId2"/>
              </a:rPr>
              <a:t>https://mentor.ieee.org/802.15/dcn/24/15-24-0402-00-wng0-diversified-range-communication-for-disaster-response-operations.pptx</a:t>
            </a:r>
            <a:r>
              <a:rPr lang="en-US" dirty="0"/>
              <a:t>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Report on ETSI TR 103 970: Feasibility study on the use of UWB in ITS [</a:t>
            </a:r>
            <a:r>
              <a:rPr lang="en-US" dirty="0">
                <a:hlinkClick r:id="rId3"/>
              </a:rPr>
              <a:t>https://mentor.ieee.org/802.15/dcn/24/15-24-0375-00-wng0-etsi-tr-103-970-feasibility-study-on-the-use-of-uwb.pptx</a:t>
            </a:r>
            <a:r>
              <a:rPr lang="en-US" dirty="0"/>
              <a:t>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good time was had by all – consider joining us in September!</a:t>
            </a:r>
          </a:p>
          <a:p>
            <a:pPr marL="0" indent="0"/>
            <a:r>
              <a:rPr lang="en-US" dirty="0"/>
              <a:t>IG-Access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Formed to explore the larger picture of improving effective shared access to the RF channel through coexistence of multiple 802 wireless technologies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Discussion on spectrum sharing concepts, traditional and future trends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Discussion on scope of IG and possible outputs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Will meet again in September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83C07-AF54-8FD8-DC3C-7CDD2865B6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8DEDC-28EE-D007-1562-8E59977113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8AF63-CA64-EA30-283E-28BC42B3DC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9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0200281-92EE-7A89-1BC0-2005C2AFB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581680"/>
            <a:ext cx="8686800" cy="55435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584" y="663121"/>
            <a:ext cx="8686800" cy="582959"/>
          </a:xfrm>
        </p:spPr>
        <p:txBody>
          <a:bodyPr/>
          <a:lstStyle/>
          <a:p>
            <a:r>
              <a:rPr lang="en-US" sz="3200" b="1" kern="0" dirty="0"/>
              <a:t>802.15 WG Standards Pipeline (July update)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98A7F1D-DE03-B024-6F47-82F74D21A046}"/>
              </a:ext>
            </a:extLst>
          </p:cNvPr>
          <p:cNvSpPr/>
          <p:nvPr/>
        </p:nvSpPr>
        <p:spPr bwMode="auto">
          <a:xfrm>
            <a:off x="5482875" y="3645024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F74CE8-B15B-DB01-DAC2-A5E86A09AF3C}"/>
              </a:ext>
            </a:extLst>
          </p:cNvPr>
          <p:cNvSpPr/>
          <p:nvPr/>
        </p:nvSpPr>
        <p:spPr bwMode="auto">
          <a:xfrm>
            <a:off x="4569182" y="4957911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14CC899-5438-CC8D-B1DE-CD364BB78D77}"/>
              </a:ext>
            </a:extLst>
          </p:cNvPr>
          <p:cNvSpPr/>
          <p:nvPr/>
        </p:nvSpPr>
        <p:spPr bwMode="auto">
          <a:xfrm>
            <a:off x="5324004" y="4581127"/>
            <a:ext cx="938628" cy="72008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Moving to SA Ballot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66FB72-7B85-804B-8E97-DDDD38341EF8}"/>
              </a:ext>
            </a:extLst>
          </p:cNvPr>
          <p:cNvSpPr/>
          <p:nvPr/>
        </p:nvSpPr>
        <p:spPr bwMode="auto">
          <a:xfrm>
            <a:off x="2783632" y="4509120"/>
            <a:ext cx="720080" cy="42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802.15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IG Access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D01B07-43DC-9C38-F079-73B6F980E842}"/>
              </a:ext>
            </a:extLst>
          </p:cNvPr>
          <p:cNvSpPr/>
          <p:nvPr/>
        </p:nvSpPr>
        <p:spPr bwMode="auto">
          <a:xfrm>
            <a:off x="2783632" y="4857296"/>
            <a:ext cx="720080" cy="2796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6" charset="0"/>
                <a:ea typeface="MS Gothic" charset="-128"/>
              </a:rPr>
              <a:t>New!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6191D36-71A6-8F90-C307-6DC5B046833B}"/>
              </a:ext>
            </a:extLst>
          </p:cNvPr>
          <p:cNvSpPr/>
          <p:nvPr/>
        </p:nvSpPr>
        <p:spPr bwMode="auto">
          <a:xfrm>
            <a:off x="2567608" y="4509120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06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A2B3-07B0-5410-087F-E89C4AF3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Rev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A9479-A902-FDD6-FF06-5373EA38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US" dirty="0"/>
              <a:t>What it 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Revision to 802.15.4-2020 for the usual reasons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Major reorganization to make the standard easier to use and amend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Status: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comments from 3</a:t>
            </a:r>
            <a:r>
              <a:rPr lang="en-US" baseline="30000" dirty="0"/>
              <a:t>rd</a:t>
            </a:r>
            <a:r>
              <a:rPr lang="en-US" dirty="0"/>
              <a:t> SA recirculation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Applied resolutions to draft and initiated SA recirculation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Conditional approval to submit to RevCom (pending)</a:t>
            </a:r>
          </a:p>
          <a:p>
            <a:endParaRPr lang="en-US" dirty="0"/>
          </a:p>
          <a:p>
            <a:r>
              <a:rPr lang="en-US" dirty="0"/>
              <a:t>Closing report:  </a:t>
            </a:r>
            <a:r>
              <a:rPr lang="en-US" dirty="0">
                <a:hlinkClick r:id="rId2"/>
              </a:rPr>
              <a:t>https://mentor.ieee.org/802.15/dcn/24/15-24-0297-06-04me-july-2024-ieee-802-15-4me-opening-agenda-and-closing.pptx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8629C-CD2B-AF3A-8987-07B83EEFF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2BBEB-7DA7-CBD9-5165-580E34A4DA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87E6D3-AEE1-BE0D-C2E6-A30DCCA7C9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27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A9E1-5C21-05DA-8C01-6C242A36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TG 4ad</a:t>
            </a:r>
            <a:br>
              <a:rPr lang="en-US" sz="2400" dirty="0"/>
            </a:br>
            <a:r>
              <a:rPr lang="en-US" sz="2400" dirty="0"/>
              <a:t>Amendment: Data rate and range extensions for the Smart Utility Network (SUN) Physical layer (PHY)</a:t>
            </a:r>
            <a:endParaRPr lang="en-US" sz="24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2675-6DC2-269A-4FD7-63F5E74C2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64502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Extension to one or more SUN PHYs (commonly known as 802.15.4g)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Expanding trade-offs for higher data rates and improved range.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Enhancing existing SUN PHYs (3) - no new PHYs proposed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marL="457200" lvl="1" indent="0"/>
            <a:endParaRPr lang="en-US" dirty="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Developing Technical Guidance Document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Developing evaluation criteria and methodologies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Informed by studies of spectrum usage in various scenarios and regions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Considering technical proposals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So far, extensions for SUN-FSK, SUN-OQPSK and SUN-OFDM presented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marL="0" indent="0"/>
            <a:r>
              <a:rPr lang="en-US" altLang="en-US" dirty="0"/>
              <a:t>Closing report: </a:t>
            </a:r>
            <a:r>
              <a:rPr lang="en-US" altLang="en-US" dirty="0">
                <a:hlinkClick r:id="rId2"/>
              </a:rPr>
              <a:t>https://mentor.ieee.org/802.15/dcn/24/15-24-0365-01-04ad-tg4ad-agenda-opening-and-closing-report-july-2024.pptx</a:t>
            </a:r>
            <a:endParaRPr lang="en-US" altLang="en-US" dirty="0"/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D2435-9E01-FDAB-F6E6-3E6E6938C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72C3F-B384-66C7-563D-6C05983DA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8EC213-03C3-98E7-CB2D-7C1ED09F0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22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5105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Building on 802.15.4z 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Areas of enhancements: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Ranging performance, resiliency and improved adaptability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UWB PHY Optimizations and new features for sensing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Enhancements and new features for data communication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New UWB PHY features for extremely low energy consumption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Additional means for interference mitigation and enhanced co-existence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Narrow band assisted UWB operation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First Working Group letter ballot 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1470 comments received on the draft:  854 technical, 611 editorial, 5 general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47 comments received in the Coexistence Assessment Document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Near term activities (July – Sept):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Letter ballot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Some more letter ballot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Update Coexistence Assessment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Continued discussion of co-existence and related topics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/>
            <a:r>
              <a:rPr lang="en-US" sz="2800" dirty="0"/>
              <a:t>Closing report: </a:t>
            </a:r>
            <a:r>
              <a:rPr lang="en-US" sz="2800" dirty="0">
                <a:hlinkClick r:id="rId2"/>
              </a:rPr>
              <a:t>https://mentor.ieee.org/802.15/dcn/24/15-24-0424-00-04ab-july-closing-report.pptx</a:t>
            </a:r>
            <a:endParaRPr lang="en-US" sz="2800" dirty="0"/>
          </a:p>
          <a:p>
            <a:pPr marL="0" indent="0"/>
            <a:endParaRPr lang="en-US" sz="28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71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0D2A-7906-447C-A4DA-4B7457BB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802.15.4ac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ECD6-8620-4647-86D1-3CB19760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40768"/>
            <a:ext cx="11161239" cy="51346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Improved user privacy to protect from user tracking and profiling attack.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Mechanisms include MAC address randomization and rolling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Modifications to the IEEE Std 802.15.4 medium access control (MAC) </a:t>
            </a:r>
            <a:r>
              <a:rPr lang="en-US" sz="2400" dirty="0" err="1"/>
              <a:t>wrt</a:t>
            </a:r>
            <a:r>
              <a:rPr lang="en-US" sz="2400" dirty="0"/>
              <a:t> address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Corresponding changes to MAC primitives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Characterization of privacy issues (Issues List) 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Draft development, current timeline (next steps):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0" dirty="0"/>
              <a:t>Pre-ballot draft and comment collection: September 2024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First WG LB November 2024</a:t>
            </a:r>
            <a:endParaRPr lang="en-US" sz="2400" dirty="0"/>
          </a:p>
          <a:p>
            <a:pPr marL="514350" lvl="1" indent="0"/>
            <a:r>
              <a:rPr lang="en-US" sz="2600" dirty="0"/>
              <a:t>Closing report: </a:t>
            </a:r>
            <a:r>
              <a:rPr lang="en-US" sz="2600" dirty="0">
                <a:hlinkClick r:id="rId2"/>
              </a:rPr>
              <a:t>https://mentor.ieee.org/802.15/dcn/24/15-24-0372-01-04ac-july-opening-and-closing.pptx</a:t>
            </a:r>
            <a:endParaRPr lang="en-US" sz="2600" dirty="0"/>
          </a:p>
          <a:p>
            <a:pPr marL="514350" lvl="1" indent="0"/>
            <a:endParaRPr lang="en-US" sz="2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F13D5-C779-4649-8A26-D220F3B84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71C27-1E17-4F06-8263-9EB460939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77E124-89CD-4DB0-9724-5353843212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802.15.16t Narrow Band Licensed Operation (NB-</a:t>
            </a:r>
            <a:r>
              <a:rPr lang="en-US" dirty="0" err="1"/>
              <a:t>Lic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52128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Licensed Narrow Band (NB) Operation in channels bandwidth between 5 – 100KHz in the VHF/UHF bands such as 160MHz, 450MHz, 700MHz and 900MHz, taking advantage of the superior channel propagation properties. Targeted usages mission critical operation.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and main discussion 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WG LB 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Advancing to initial SA ballot (pending)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1DCE-922E-42F9-99E7-E52BDFB6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802.15.6ma - Enhanced Dependability Body Area Network (ED-BAN)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A3E4-2A88-49A0-A26C-E5BCB999A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766" y="1751014"/>
            <a:ext cx="10815857" cy="435103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Enhancements to the BAN (Body Area NW) Ultra Wideband (UWB) physical layer (PHY) and media access control (MAC) to support enhanced dependability to a human BAN (HBAN) and support for vehicle body area networks (VBAN).</a:t>
            </a:r>
          </a:p>
          <a:p>
            <a:pPr marL="457200" lvl="1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Resolving pre-ballot comments(D0.2.3)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Preparing for initial WG LB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Continuing refinement of technical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analysis and contributions for the Coexistence Assessment Document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b="0" dirty="0"/>
              <a:t>Closing report: </a:t>
            </a:r>
            <a:r>
              <a:rPr lang="en-US" b="0" dirty="0">
                <a:hlinkClick r:id="rId2"/>
              </a:rPr>
              <a:t>https://mentor.ieee.org/802.15/dcn/24/15-24-0404-01-006a-tg15-6ma-closing-report-july-2024.pptx</a:t>
            </a:r>
            <a:endParaRPr lang="en-US" b="0" dirty="0"/>
          </a:p>
          <a:p>
            <a:pPr marL="57150" indent="0"/>
            <a:endParaRPr lang="en-US" b="0" dirty="0"/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5F74E-C1D5-424E-ADD0-9C224B7BF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035FC-2656-49EE-99B3-E90DA26FE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63ECB-6327-44C2-BB92-F135E21D41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00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30886</TotalTime>
  <Words>1051</Words>
  <Application>Microsoft Office PowerPoint</Application>
  <PresentationFormat>Widescreen</PresentationFormat>
  <Paragraphs>162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Theme</vt:lpstr>
      <vt:lpstr>Microsoft Word 97 - 2003 Document</vt:lpstr>
      <vt:lpstr>802.15 Liaison Report – July 2024</vt:lpstr>
      <vt:lpstr>802.15 WG Standards Pipeline (July update)</vt:lpstr>
      <vt:lpstr>802.15.4 Rev E</vt:lpstr>
      <vt:lpstr>TG 4ad Amendment: Data rate and range extensions for the Smart Utility Network (SUN) Physical layer (PHY)</vt:lpstr>
      <vt:lpstr>802.15.4ab Next Generation UWB</vt:lpstr>
      <vt:lpstr>802.15.4ab Next Generation UWB</vt:lpstr>
      <vt:lpstr>802.15.4ac Privacy</vt:lpstr>
      <vt:lpstr>802.15.16t Narrow Band Licensed Operation (NB-Lic)</vt:lpstr>
      <vt:lpstr>802.15.6ma - Enhanced Dependability Body Area Network (ED-BAN)</vt:lpstr>
      <vt:lpstr>Next Generation Optical Camera Communication (OCC)</vt:lpstr>
      <vt:lpstr>IG-Crypt</vt:lpstr>
      <vt:lpstr>WNG and IG-Access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Benjamin Rolfe</cp:lastModifiedBy>
  <cp:revision>318</cp:revision>
  <cp:lastPrinted>1601-01-01T00:00:00Z</cp:lastPrinted>
  <dcterms:created xsi:type="dcterms:W3CDTF">2018-08-06T10:28:59Z</dcterms:created>
  <dcterms:modified xsi:type="dcterms:W3CDTF">2024-07-19T14:19:46Z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